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3" r:id="rId4"/>
    <p:sldId id="268" r:id="rId5"/>
    <p:sldId id="267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87A72F-5465-445E-A770-0036D1A5CC7B}" v="17" dt="2024-07-10T10:03:58.419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06" autoAdjust="0"/>
  </p:normalViewPr>
  <p:slideViewPr>
    <p:cSldViewPr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fedesoriano/the-boston-houseprice-data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BOSTON HOUSE PRICES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Advanced Regression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Objective</a:t>
            </a:r>
            <a:r>
              <a:rPr lang="en-GB" dirty="0"/>
              <a:t>: </a:t>
            </a:r>
          </a:p>
          <a:p>
            <a:pPr marL="0" indent="0">
              <a:buNone/>
            </a:pPr>
            <a:r>
              <a:rPr lang="en-GB" dirty="0"/>
              <a:t>Develop a machine learning model to predict house prices using the Boston Housing dataset.</a:t>
            </a:r>
          </a:p>
          <a:p>
            <a:pPr marL="0" indent="0">
              <a:buNone/>
            </a:pPr>
            <a:r>
              <a:rPr lang="en-GB" b="1" dirty="0"/>
              <a:t>Phases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Data Collection and Preparation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Exploratory Data Analysis (EDA)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Feature Engineering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Model Training and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Model Interpretation and Reporting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/>
              <a:t>Data Collection and Preparation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03537D-57EA-734E-3E90-C5D8CC70B5B6}"/>
              </a:ext>
            </a:extLst>
          </p:cNvPr>
          <p:cNvSpPr txBox="1"/>
          <p:nvPr/>
        </p:nvSpPr>
        <p:spPr>
          <a:xfrm>
            <a:off x="685800" y="1981200"/>
            <a:ext cx="990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200" dirty="0"/>
              <a:t>Dataset from Kaggle: </a:t>
            </a:r>
            <a:r>
              <a:rPr lang="en-GB" sz="2200" dirty="0">
                <a:hlinkClick r:id="rId2"/>
              </a:rPr>
              <a:t>Boston </a:t>
            </a:r>
            <a:r>
              <a:rPr lang="en-GB" sz="2200" dirty="0" err="1">
                <a:hlinkClick r:id="rId2"/>
              </a:rPr>
              <a:t>Houseprice</a:t>
            </a:r>
            <a:r>
              <a:rPr lang="en-GB" sz="2200" dirty="0">
                <a:hlinkClick r:id="rId2"/>
              </a:rPr>
              <a:t> Data</a:t>
            </a:r>
            <a:endParaRPr lang="en-GB" sz="2200" dirty="0"/>
          </a:p>
          <a:p>
            <a:endParaRPr lang="en-GB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/>
              <a:t>Loaded into Pandas </a:t>
            </a:r>
            <a:r>
              <a:rPr lang="en-GB" sz="2200" dirty="0" err="1"/>
              <a:t>DataFrame</a:t>
            </a:r>
            <a:r>
              <a:rPr lang="en-GB" sz="2200" dirty="0"/>
              <a:t> for analysis.</a:t>
            </a:r>
          </a:p>
          <a:p>
            <a:endParaRPr lang="en-GB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/>
              <a:t>Inspected for missing values and anomalies.</a:t>
            </a:r>
          </a:p>
          <a:p>
            <a:endParaRPr lang="en-GB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/>
              <a:t>Dataset was clean and in the correct format, no additional cleaning necessary.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405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Exploratory Data Analysis (EDA)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03537D-57EA-734E-3E90-C5D8CC70B5B6}"/>
              </a:ext>
            </a:extLst>
          </p:cNvPr>
          <p:cNvSpPr txBox="1"/>
          <p:nvPr/>
        </p:nvSpPr>
        <p:spPr>
          <a:xfrm>
            <a:off x="685800" y="1981200"/>
            <a:ext cx="9906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b="1" dirty="0"/>
          </a:p>
          <a:p>
            <a:r>
              <a:rPr lang="en-GB" b="1" dirty="0"/>
              <a:t>Distribution</a:t>
            </a:r>
            <a:r>
              <a:rPr lang="en-GB" dirty="0"/>
              <a:t>: </a:t>
            </a:r>
          </a:p>
          <a:p>
            <a:r>
              <a:rPr lang="en-GB" dirty="0"/>
              <a:t>MEDV values roughly normally distributed but slightly skewed to the right.</a:t>
            </a:r>
          </a:p>
          <a:p>
            <a:endParaRPr lang="en-GB" dirty="0"/>
          </a:p>
          <a:p>
            <a:r>
              <a:rPr lang="en-GB" b="1" dirty="0"/>
              <a:t>Key Correlations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RM (Rooms per dwelling): Strong positive correlation with house prices.</a:t>
            </a:r>
          </a:p>
          <a:p>
            <a:pPr lvl="1"/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LSTAT (Lower status population percentage): Significant negative correlation with house prices.</a:t>
            </a:r>
          </a:p>
          <a:p>
            <a:pPr lvl="1"/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PTRATIO (Pupil-teacher ratio): Negative correlation with house prices.</a:t>
            </a:r>
          </a:p>
          <a:p>
            <a:pPr lvl="1"/>
            <a:endParaRPr lang="en-GB" dirty="0"/>
          </a:p>
          <a:p>
            <a:r>
              <a:rPr lang="en-GB" b="1" dirty="0"/>
              <a:t>Visualizations</a:t>
            </a:r>
            <a:r>
              <a:rPr lang="en-GB" dirty="0"/>
              <a:t>: Scatter plots, histograms, and box plots used to illustrate relationships.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52505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</p:spPr>
        <p:txBody>
          <a:bodyPr/>
          <a:lstStyle/>
          <a:p>
            <a:r>
              <a:rPr lang="en-US" b="1" dirty="0"/>
              <a:t>Model Training and Evaluation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27FE01-A92C-5CB7-0616-6D29A3500124}"/>
              </a:ext>
            </a:extLst>
          </p:cNvPr>
          <p:cNvSpPr txBox="1"/>
          <p:nvPr/>
        </p:nvSpPr>
        <p:spPr>
          <a:xfrm>
            <a:off x="609600" y="1447800"/>
            <a:ext cx="11049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Algorithms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Linear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Decision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Random Forest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Gradient Boosting</a:t>
            </a:r>
          </a:p>
          <a:p>
            <a:endParaRPr lang="en-US" sz="2000" b="1" dirty="0"/>
          </a:p>
          <a:p>
            <a:r>
              <a:rPr lang="en-US" sz="2000" b="1" dirty="0"/>
              <a:t>Metrics</a:t>
            </a:r>
            <a:r>
              <a:rPr lang="en-US" sz="2000" dirty="0"/>
              <a:t>: RMSE, MAE, R²</a:t>
            </a:r>
          </a:p>
          <a:p>
            <a:endParaRPr lang="en-US" sz="2000" b="1" dirty="0"/>
          </a:p>
          <a:p>
            <a:r>
              <a:rPr lang="en-US" sz="2000" b="1" dirty="0"/>
              <a:t>Best Performing Model</a:t>
            </a:r>
            <a:r>
              <a:rPr lang="en-US" sz="2000" dirty="0"/>
              <a:t>: Random Forest Regressor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RMSE: 2.901809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MAE: 2.204227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R²: 0.614449</a:t>
            </a:r>
          </a:p>
          <a:p>
            <a:r>
              <a:rPr lang="en-US" sz="2000" b="1" dirty="0"/>
              <a:t>Competitive Model</a:t>
            </a:r>
            <a:r>
              <a:rPr lang="en-US" sz="2000" dirty="0"/>
              <a:t>: Gradient Boosting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RMSE: 2.666115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MAE: 2.091347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R²: 0.674537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6182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B86DB1-19AD-DCB5-F647-C7791246BBE2}"/>
              </a:ext>
            </a:extLst>
          </p:cNvPr>
          <p:cNvSpPr txBox="1"/>
          <p:nvPr/>
        </p:nvSpPr>
        <p:spPr>
          <a:xfrm>
            <a:off x="914400" y="2133600"/>
            <a:ext cx="10820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Important Features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RM (Rooms per dwelling)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LSTAT (Lower status population percentage)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PTRATIO (Pupil-teacher ratio)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CRIM (Crime rate)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TAX (Property tax rate)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GB" sz="2000" b="1" dirty="0"/>
              <a:t>Recommendations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Explore additional feature engineering techniques.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Try advanced algorithms like </a:t>
            </a:r>
            <a:r>
              <a:rPr lang="en-GB" sz="2000" dirty="0" err="1"/>
              <a:t>XGBoost</a:t>
            </a:r>
            <a:r>
              <a:rPr lang="en-GB" sz="2000" dirty="0"/>
              <a:t> or Neural Networks.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Apply regularization techniques like Lasso or Ridge Regression to handle multicollinearity.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3727BC-EBAA-853F-F552-C1C4DF50AB04}"/>
              </a:ext>
            </a:extLst>
          </p:cNvPr>
          <p:cNvSpPr txBox="1"/>
          <p:nvPr/>
        </p:nvSpPr>
        <p:spPr>
          <a:xfrm>
            <a:off x="762000" y="990600"/>
            <a:ext cx="1066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Model Interpretation and Reporting</a:t>
            </a:r>
          </a:p>
        </p:txBody>
      </p:sp>
    </p:spTree>
    <p:extLst>
      <p:ext uri="{BB962C8B-B14F-4D97-AF65-F5344CB8AC3E}">
        <p14:creationId xmlns:p14="http://schemas.microsoft.com/office/powerpoint/2010/main" val="412943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10134600" cy="914400"/>
          </a:xfrm>
        </p:spPr>
        <p:txBody>
          <a:bodyPr/>
          <a:lstStyle/>
          <a:p>
            <a:r>
              <a:rPr lang="en-GB" dirty="0"/>
              <a:t>M</a:t>
            </a:r>
            <a:r>
              <a:rPr lang="en-US" dirty="0" err="1"/>
              <a:t>odel</a:t>
            </a:r>
            <a:r>
              <a:rPr lang="en-US" dirty="0"/>
              <a:t> Performance Summary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flipH="1" flipV="1">
            <a:off x="11353800" y="3535680"/>
            <a:ext cx="304800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9E94FB6B-1551-10B4-4B61-5BF1D911E4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1009332"/>
              </p:ext>
            </p:extLst>
          </p:nvPr>
        </p:nvGraphicFramePr>
        <p:xfrm>
          <a:off x="762000" y="1600200"/>
          <a:ext cx="9906000" cy="388620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1374047063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3060396461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4267330054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1283287589"/>
                    </a:ext>
                  </a:extLst>
                </a:gridCol>
              </a:tblGrid>
              <a:tr h="7772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Model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0" marR="9180" marT="9180" marB="91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RMSE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0" marR="9180" marT="9180" marB="91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MAE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0" marR="9180" marT="9180" marB="91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R²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0" marR="9180" marT="9180" marB="9180" anchor="ctr"/>
                </a:tc>
                <a:extLst>
                  <a:ext uri="{0D108BD9-81ED-4DB2-BD59-A6C34878D82A}">
                    <a16:rowId xmlns:a16="http://schemas.microsoft.com/office/drawing/2014/main" val="767663504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Linear Regression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0" marR="9180" marT="9180" marB="91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2.526514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0" marR="9180" marT="9180" marB="91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2.064111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0" marR="9180" marT="9180" marB="91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0.707728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0" marR="9180" marT="9180" marB="9180" anchor="ctr"/>
                </a:tc>
                <a:extLst>
                  <a:ext uri="{0D108BD9-81ED-4DB2-BD59-A6C34878D82A}">
                    <a16:rowId xmlns:a16="http://schemas.microsoft.com/office/drawing/2014/main" val="214172980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Decision Tree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0" marR="9180" marT="9180" marB="91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3.149675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0" marR="9180" marT="9180" marB="91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2.622727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0" marR="9180" marT="9180" marB="91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0.545770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0" marR="9180" marT="9180" marB="9180" anchor="ctr"/>
                </a:tc>
                <a:extLst>
                  <a:ext uri="{0D108BD9-81ED-4DB2-BD59-A6C34878D82A}">
                    <a16:rowId xmlns:a16="http://schemas.microsoft.com/office/drawing/2014/main" val="2975206997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Random Forest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0" marR="9180" marT="9180" marB="91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2.901809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0" marR="9180" marT="9180" marB="91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2.204227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0" marR="9180" marT="9180" marB="91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0.614449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0" marR="9180" marT="9180" marB="9180" anchor="ctr"/>
                </a:tc>
                <a:extLst>
                  <a:ext uri="{0D108BD9-81ED-4DB2-BD59-A6C34878D82A}">
                    <a16:rowId xmlns:a16="http://schemas.microsoft.com/office/drawing/2014/main" val="65624526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Gradient Boosting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0" marR="9180" marT="9180" marB="91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2.666115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0" marR="9180" marT="9180" marB="91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2.091347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0" marR="9180" marT="9180" marB="91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0.674537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0" marR="9180" marT="9180" marB="9180" anchor="ctr"/>
                </a:tc>
                <a:extLst>
                  <a:ext uri="{0D108BD9-81ED-4DB2-BD59-A6C34878D82A}">
                    <a16:rowId xmlns:a16="http://schemas.microsoft.com/office/drawing/2014/main" val="3779024036"/>
                  </a:ext>
                </a:extLst>
              </a:tr>
            </a:tbl>
          </a:graphicData>
        </a:graphic>
      </p:graphicFrame>
      <p:sp>
        <p:nvSpPr>
          <p:cNvPr id="16" name="Rectangle 3">
            <a:extLst>
              <a:ext uri="{FF2B5EF4-FFF2-40B4-BE49-F238E27FC236}">
                <a16:creationId xmlns:a16="http://schemas.microsoft.com/office/drawing/2014/main" id="{B63B313E-7F5A-ED10-DCE9-5949615D7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Model Performance Summary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43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10363200" cy="914400"/>
          </a:xfrm>
        </p:spPr>
        <p:txBody>
          <a:bodyPr>
            <a:normAutofit/>
          </a:bodyPr>
          <a:lstStyle/>
          <a:p>
            <a:r>
              <a:rPr lang="en-GB" dirty="0"/>
              <a:t>D</a:t>
            </a:r>
            <a:r>
              <a:rPr lang="en-US" dirty="0" err="1"/>
              <a:t>istribution</a:t>
            </a:r>
            <a:r>
              <a:rPr lang="en-US" dirty="0"/>
              <a:t> of House Prices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15599" y="3581400"/>
            <a:ext cx="838199" cy="228600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211005-9890-CC56-26EB-F7426D0C1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30" y="1295400"/>
            <a:ext cx="10537368" cy="50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8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33</TotalTime>
  <Words>316</Words>
  <Application>Microsoft Office PowerPoint</Application>
  <PresentationFormat>Widescreen</PresentationFormat>
  <Paragraphs>85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Calibri</vt:lpstr>
      <vt:lpstr>Century Schoolbook</vt:lpstr>
      <vt:lpstr>CITY SKETCH 16X9</vt:lpstr>
      <vt:lpstr>BOSTON HOUSE PRICES</vt:lpstr>
      <vt:lpstr>Title and Content Layout</vt:lpstr>
      <vt:lpstr>Data Collection and Preparation</vt:lpstr>
      <vt:lpstr>Exploratory Data Analysis (EDA)</vt:lpstr>
      <vt:lpstr>Model Training and Evaluation</vt:lpstr>
      <vt:lpstr>PowerPoint Presentation</vt:lpstr>
      <vt:lpstr>Model Performance Summary</vt:lpstr>
      <vt:lpstr>Distribution of House Prices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Ogundaini, Grace</dc:creator>
  <cp:lastModifiedBy>Ogundaini, Grace</cp:lastModifiedBy>
  <cp:revision>2</cp:revision>
  <dcterms:created xsi:type="dcterms:W3CDTF">2024-07-10T09:34:38Z</dcterms:created>
  <dcterms:modified xsi:type="dcterms:W3CDTF">2024-07-10T10:07:39Z</dcterms:modified>
</cp:coreProperties>
</file>