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La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C74A5D-BF9A-433C-A132-662093459EA0}">
  <a:tblStyle styleId="{82C74A5D-BF9A-433C-A132-662093459EA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Lato-regular.fntdata"/><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47e7fb602_6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47e7fb602_6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468baa2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468baa2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468baa22a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468baa22a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d465c4a5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d465c4a5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47e7fb602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47e7fb602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468baa22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468baa22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d465c4a5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9d465c4a5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9d465c4a5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9d465c4a5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47fa0e59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a47fa0e59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a468baa22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a468baa22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3cb57f67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3cb57f67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a47fa0e59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a47fa0e59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a47fa0e59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a47fa0e59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a468baa22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a468baa22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9d465c4a5b_6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9d465c4a5b_6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a47fa0e59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a47fa0e59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a47fa0e596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a47fa0e596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a47fa0e596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a47fa0e596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a47fa0e596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a47fa0e596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a6778e74fe2559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a6778e74fe2559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a47fa0e596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a47fa0e596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47fa0e596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47fa0e596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a47e7fb602_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a47e7fb602_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a47e7fb602_6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a47e7fb602_6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a47e7fb602_4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a47e7fb602_4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a47e7fb602_6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a47e7fb602_6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a47e7fb60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a47e7fb60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9d465c4a5b_6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9d465c4a5b_6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a47fa0e596_3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a47fa0e596_3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a47e7fb602_4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a47e7fb602_4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9d465c4a5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9d465c4a5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9d465c4a5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9d465c4a5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47fa0e596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47fa0e596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47fa0e596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47fa0e596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47fa0e596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47fa0e596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47e7fb602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47e7fb602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47e7fb602_6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47e7fb602_6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47e7fb602_6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47e7fb602_6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2C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 Id="rId4" Type="http://schemas.openxmlformats.org/officeDocument/2006/relationships/hyperlink" Target="mailto:deehuihan@gmail.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9.png"/><Relationship Id="rId4" Type="http://schemas.openxmlformats.org/officeDocument/2006/relationships/image" Target="../media/image10.jpg"/><Relationship Id="rId5" Type="http://schemas.openxmlformats.org/officeDocument/2006/relationships/hyperlink" Target="mailto:deehuihan@gmail.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jpg"/><Relationship Id="rId4" Type="http://schemas.openxmlformats.org/officeDocument/2006/relationships/hyperlink" Target="mailto:deehuihan@gmail.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4.png"/><Relationship Id="rId6"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ln cap="flat" cmpd="sng" w="9525">
            <a:solidFill>
              <a:srgbClr val="F9CB9C"/>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a:t>專案管理系統</a:t>
            </a:r>
            <a:endParaRPr/>
          </a:p>
        </p:txBody>
      </p:sp>
      <p:sp>
        <p:nvSpPr>
          <p:cNvPr id="55" name="Google Shape;55;p13"/>
          <p:cNvSpPr txBox="1"/>
          <p:nvPr>
            <p:ph idx="1" type="subTitle"/>
          </p:nvPr>
        </p:nvSpPr>
        <p:spPr>
          <a:xfrm>
            <a:off x="311700" y="3172900"/>
            <a:ext cx="8692800" cy="6501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第二組</a:t>
            </a:r>
            <a:endParaRPr/>
          </a:p>
          <a:p>
            <a:pPr indent="0" lvl="0" marL="0" rtl="0" algn="ctr">
              <a:spcBef>
                <a:spcPts val="0"/>
              </a:spcBef>
              <a:spcAft>
                <a:spcPts val="0"/>
              </a:spcAft>
              <a:buNone/>
            </a:pPr>
            <a:r>
              <a:rPr lang="en"/>
              <a:t>呂輝翰、梁登傑、王毓翔、黃世豪、包博仁、鄭淯誠</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網頁預覽畫面四</a:t>
            </a:r>
            <a:endParaRPr/>
          </a:p>
        </p:txBody>
      </p:sp>
      <p:pic>
        <p:nvPicPr>
          <p:cNvPr id="109" name="Google Shape;109;p22"/>
          <p:cNvPicPr preferRelativeResize="0"/>
          <p:nvPr/>
        </p:nvPicPr>
        <p:blipFill>
          <a:blip r:embed="rId3">
            <a:alphaModFix/>
          </a:blip>
          <a:stretch>
            <a:fillRect/>
          </a:stretch>
        </p:blipFill>
        <p:spPr>
          <a:xfrm>
            <a:off x="1064438" y="1200250"/>
            <a:ext cx="7015123"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p:nvPr/>
        </p:nvSpPr>
        <p:spPr>
          <a:xfrm>
            <a:off x="4109850" y="347400"/>
            <a:ext cx="924300" cy="924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3"/>
          <p:cNvSpPr/>
          <p:nvPr/>
        </p:nvSpPr>
        <p:spPr>
          <a:xfrm>
            <a:off x="3125400" y="1441600"/>
            <a:ext cx="2893200" cy="51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帳號(信箱):</a:t>
            </a:r>
            <a:endParaRPr/>
          </a:p>
        </p:txBody>
      </p:sp>
      <p:sp>
        <p:nvSpPr>
          <p:cNvPr id="116" name="Google Shape;116;p23"/>
          <p:cNvSpPr/>
          <p:nvPr/>
        </p:nvSpPr>
        <p:spPr>
          <a:xfrm>
            <a:off x="3120450" y="2180350"/>
            <a:ext cx="2903100" cy="49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密碼:</a:t>
            </a:r>
            <a:endParaRPr/>
          </a:p>
        </p:txBody>
      </p:sp>
      <p:sp>
        <p:nvSpPr>
          <p:cNvPr id="117" name="Google Shape;117;p23"/>
          <p:cNvSpPr/>
          <p:nvPr/>
        </p:nvSpPr>
        <p:spPr>
          <a:xfrm>
            <a:off x="3614225" y="3581288"/>
            <a:ext cx="793800" cy="32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登入</a:t>
            </a:r>
            <a:endParaRPr/>
          </a:p>
        </p:txBody>
      </p:sp>
      <p:sp>
        <p:nvSpPr>
          <p:cNvPr id="118" name="Google Shape;118;p23"/>
          <p:cNvSpPr/>
          <p:nvPr/>
        </p:nvSpPr>
        <p:spPr>
          <a:xfrm>
            <a:off x="3743250" y="4138900"/>
            <a:ext cx="1657500" cy="45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忘記密碼</a:t>
            </a:r>
            <a:endParaRPr/>
          </a:p>
        </p:txBody>
      </p:sp>
      <p:sp>
        <p:nvSpPr>
          <p:cNvPr id="119" name="Google Shape;119;p23"/>
          <p:cNvSpPr/>
          <p:nvPr/>
        </p:nvSpPr>
        <p:spPr>
          <a:xfrm>
            <a:off x="4735975" y="3581288"/>
            <a:ext cx="793800" cy="32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註冊</a:t>
            </a:r>
            <a:endParaRPr/>
          </a:p>
        </p:txBody>
      </p:sp>
      <p:sp>
        <p:nvSpPr>
          <p:cNvPr id="120" name="Google Shape;120;p23"/>
          <p:cNvSpPr/>
          <p:nvPr/>
        </p:nvSpPr>
        <p:spPr>
          <a:xfrm>
            <a:off x="8096975" y="4510600"/>
            <a:ext cx="924300" cy="32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問題回報</a:t>
            </a:r>
            <a:endParaRPr/>
          </a:p>
        </p:txBody>
      </p:sp>
      <p:cxnSp>
        <p:nvCxnSpPr>
          <p:cNvPr id="121" name="Google Shape;121;p23"/>
          <p:cNvCxnSpPr/>
          <p:nvPr/>
        </p:nvCxnSpPr>
        <p:spPr>
          <a:xfrm>
            <a:off x="1980850" y="1450138"/>
            <a:ext cx="631800" cy="349800"/>
          </a:xfrm>
          <a:prstGeom prst="straightConnector1">
            <a:avLst/>
          </a:prstGeom>
          <a:noFill/>
          <a:ln cap="flat" cmpd="sng" w="9525">
            <a:solidFill>
              <a:schemeClr val="dk2"/>
            </a:solidFill>
            <a:prstDash val="solid"/>
            <a:round/>
            <a:headEnd len="med" w="med" type="none"/>
            <a:tailEnd len="med" w="med" type="triangle"/>
          </a:ln>
        </p:spPr>
      </p:cxnSp>
      <p:sp>
        <p:nvSpPr>
          <p:cNvPr id="122" name="Google Shape;122;p23"/>
          <p:cNvSpPr txBox="1"/>
          <p:nvPr/>
        </p:nvSpPr>
        <p:spPr>
          <a:xfrm>
            <a:off x="345325" y="845038"/>
            <a:ext cx="2513400" cy="49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我們會將使用者的資料傳回資料庫用字串比對是否存在</a:t>
            </a:r>
            <a:endParaRPr/>
          </a:p>
        </p:txBody>
      </p:sp>
      <p:cxnSp>
        <p:nvCxnSpPr>
          <p:cNvPr id="123" name="Google Shape;123;p23"/>
          <p:cNvCxnSpPr/>
          <p:nvPr/>
        </p:nvCxnSpPr>
        <p:spPr>
          <a:xfrm flipH="1" rot="10800000">
            <a:off x="1980900" y="2795313"/>
            <a:ext cx="586500" cy="406200"/>
          </a:xfrm>
          <a:prstGeom prst="straightConnector1">
            <a:avLst/>
          </a:prstGeom>
          <a:noFill/>
          <a:ln cap="flat" cmpd="sng" w="9525">
            <a:solidFill>
              <a:schemeClr val="dk2"/>
            </a:solidFill>
            <a:prstDash val="solid"/>
            <a:round/>
            <a:headEnd len="med" w="med" type="none"/>
            <a:tailEnd len="med" w="med" type="triangle"/>
          </a:ln>
        </p:spPr>
      </p:cxnSp>
      <p:sp>
        <p:nvSpPr>
          <p:cNvPr id="124" name="Google Shape;124;p23"/>
          <p:cNvSpPr txBox="1"/>
          <p:nvPr/>
        </p:nvSpPr>
        <p:spPr>
          <a:xfrm>
            <a:off x="192925" y="3287838"/>
            <a:ext cx="2818200" cy="7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rPr>
              <a:t>利用使用者輸入的帳號去資料庫搜尋會員密碼,並將使用者輸入的密碼加密後進行比對</a:t>
            </a:r>
            <a:endParaRPr/>
          </a:p>
        </p:txBody>
      </p:sp>
      <p:cxnSp>
        <p:nvCxnSpPr>
          <p:cNvPr id="125" name="Google Shape;125;p23"/>
          <p:cNvCxnSpPr/>
          <p:nvPr/>
        </p:nvCxnSpPr>
        <p:spPr>
          <a:xfrm flipH="1">
            <a:off x="4974300" y="820450"/>
            <a:ext cx="981300" cy="22500"/>
          </a:xfrm>
          <a:prstGeom prst="straightConnector1">
            <a:avLst/>
          </a:prstGeom>
          <a:noFill/>
          <a:ln cap="flat" cmpd="sng" w="9525">
            <a:solidFill>
              <a:schemeClr val="dk2"/>
            </a:solidFill>
            <a:prstDash val="solid"/>
            <a:round/>
            <a:headEnd len="med" w="med" type="none"/>
            <a:tailEnd len="med" w="med" type="triangle"/>
          </a:ln>
        </p:spPr>
      </p:cxnSp>
      <p:sp>
        <p:nvSpPr>
          <p:cNvPr id="126" name="Google Shape;126;p23"/>
          <p:cNvSpPr txBox="1"/>
          <p:nvPr/>
        </p:nvSpPr>
        <p:spPr>
          <a:xfrm>
            <a:off x="6102275" y="583500"/>
            <a:ext cx="1849800" cy="4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此處擺一個空白頭像</a:t>
            </a:r>
            <a:endParaRPr/>
          </a:p>
        </p:txBody>
      </p:sp>
      <p:sp>
        <p:nvSpPr>
          <p:cNvPr id="127" name="Google Shape;127;p23"/>
          <p:cNvSpPr txBox="1"/>
          <p:nvPr/>
        </p:nvSpPr>
        <p:spPr>
          <a:xfrm>
            <a:off x="3540750" y="2795313"/>
            <a:ext cx="2062500" cy="32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t>記住我的登入資訊</a:t>
            </a:r>
            <a:endParaRPr sz="900"/>
          </a:p>
        </p:txBody>
      </p:sp>
      <p:sp>
        <p:nvSpPr>
          <p:cNvPr id="128" name="Google Shape;128;p23"/>
          <p:cNvSpPr/>
          <p:nvPr/>
        </p:nvSpPr>
        <p:spPr>
          <a:xfrm>
            <a:off x="3956825" y="2897613"/>
            <a:ext cx="108600" cy="11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p:nvPr/>
        </p:nvSpPr>
        <p:spPr>
          <a:xfrm>
            <a:off x="4109850" y="347400"/>
            <a:ext cx="924300" cy="924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4"/>
          <p:cNvSpPr/>
          <p:nvPr/>
        </p:nvSpPr>
        <p:spPr>
          <a:xfrm>
            <a:off x="3125400" y="1441600"/>
            <a:ext cx="2893200" cy="51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帳號(信箱):</a:t>
            </a:r>
            <a:endParaRPr/>
          </a:p>
        </p:txBody>
      </p:sp>
      <p:sp>
        <p:nvSpPr>
          <p:cNvPr id="135" name="Google Shape;135;p24"/>
          <p:cNvSpPr/>
          <p:nvPr/>
        </p:nvSpPr>
        <p:spPr>
          <a:xfrm>
            <a:off x="3120450" y="2180350"/>
            <a:ext cx="2903100" cy="49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密碼:</a:t>
            </a:r>
            <a:endParaRPr/>
          </a:p>
        </p:txBody>
      </p:sp>
      <p:sp>
        <p:nvSpPr>
          <p:cNvPr id="136" name="Google Shape;136;p24"/>
          <p:cNvSpPr/>
          <p:nvPr/>
        </p:nvSpPr>
        <p:spPr>
          <a:xfrm>
            <a:off x="3614225" y="3581288"/>
            <a:ext cx="793800" cy="32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登入</a:t>
            </a:r>
            <a:endParaRPr/>
          </a:p>
        </p:txBody>
      </p:sp>
      <p:sp>
        <p:nvSpPr>
          <p:cNvPr id="137" name="Google Shape;137;p24"/>
          <p:cNvSpPr/>
          <p:nvPr/>
        </p:nvSpPr>
        <p:spPr>
          <a:xfrm>
            <a:off x="3743250" y="4138900"/>
            <a:ext cx="1657500" cy="45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忘記密碼</a:t>
            </a:r>
            <a:endParaRPr/>
          </a:p>
        </p:txBody>
      </p:sp>
      <p:sp>
        <p:nvSpPr>
          <p:cNvPr id="138" name="Google Shape;138;p24"/>
          <p:cNvSpPr/>
          <p:nvPr/>
        </p:nvSpPr>
        <p:spPr>
          <a:xfrm>
            <a:off x="4735975" y="3581288"/>
            <a:ext cx="793800" cy="32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註冊</a:t>
            </a:r>
            <a:endParaRPr/>
          </a:p>
        </p:txBody>
      </p:sp>
      <p:sp>
        <p:nvSpPr>
          <p:cNvPr id="139" name="Google Shape;139;p24"/>
          <p:cNvSpPr/>
          <p:nvPr/>
        </p:nvSpPr>
        <p:spPr>
          <a:xfrm>
            <a:off x="8096975" y="4510600"/>
            <a:ext cx="924300" cy="32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問題回報</a:t>
            </a:r>
            <a:endParaRPr/>
          </a:p>
        </p:txBody>
      </p:sp>
      <p:sp>
        <p:nvSpPr>
          <p:cNvPr id="140" name="Google Shape;140;p24"/>
          <p:cNvSpPr txBox="1"/>
          <p:nvPr/>
        </p:nvSpPr>
        <p:spPr>
          <a:xfrm>
            <a:off x="3382950" y="2995425"/>
            <a:ext cx="2378100" cy="26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0000"/>
                </a:solidFill>
              </a:rPr>
              <a:t>請輸入正確密碼</a:t>
            </a:r>
            <a:endParaRPr>
              <a:solidFill>
                <a:srgbClr val="FF0000"/>
              </a:solidFill>
            </a:endParaRPr>
          </a:p>
          <a:p>
            <a:pPr indent="0" lvl="0" marL="0" rtl="0" algn="ctr">
              <a:spcBef>
                <a:spcPts val="0"/>
              </a:spcBef>
              <a:spcAft>
                <a:spcPts val="0"/>
              </a:spcAft>
              <a:buNone/>
            </a:pPr>
            <a:r>
              <a:rPr lang="en">
                <a:solidFill>
                  <a:srgbClr val="FF0000"/>
                </a:solidFill>
              </a:rPr>
              <a:t>若忘記密碼請點選忘記密碼</a:t>
            </a:r>
            <a:endParaRPr>
              <a:solidFill>
                <a:srgbClr val="FF0000"/>
              </a:solidFill>
            </a:endParaRPr>
          </a:p>
        </p:txBody>
      </p:sp>
      <p:cxnSp>
        <p:nvCxnSpPr>
          <p:cNvPr id="141" name="Google Shape;141;p24"/>
          <p:cNvCxnSpPr/>
          <p:nvPr/>
        </p:nvCxnSpPr>
        <p:spPr>
          <a:xfrm flipH="1" rot="10800000">
            <a:off x="1939950" y="3003725"/>
            <a:ext cx="1415400" cy="244800"/>
          </a:xfrm>
          <a:prstGeom prst="straightConnector1">
            <a:avLst/>
          </a:prstGeom>
          <a:noFill/>
          <a:ln cap="flat" cmpd="sng" w="9525">
            <a:solidFill>
              <a:schemeClr val="dk2"/>
            </a:solidFill>
            <a:prstDash val="solid"/>
            <a:round/>
            <a:headEnd len="med" w="med" type="none"/>
            <a:tailEnd len="med" w="med" type="triangle"/>
          </a:ln>
        </p:spPr>
      </p:cxnSp>
      <p:sp>
        <p:nvSpPr>
          <p:cNvPr id="142" name="Google Shape;142;p24"/>
          <p:cNvSpPr txBox="1"/>
          <p:nvPr/>
        </p:nvSpPr>
        <p:spPr>
          <a:xfrm>
            <a:off x="958775" y="3372600"/>
            <a:ext cx="2043900" cy="5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若使用者輸入錯誤的密碼會出現的提示</a:t>
            </a:r>
            <a:endParaRPr/>
          </a:p>
        </p:txBody>
      </p:sp>
      <p:cxnSp>
        <p:nvCxnSpPr>
          <p:cNvPr id="143" name="Google Shape;143;p24"/>
          <p:cNvCxnSpPr/>
          <p:nvPr/>
        </p:nvCxnSpPr>
        <p:spPr>
          <a:xfrm rot="10800000">
            <a:off x="5810500" y="3372600"/>
            <a:ext cx="992700" cy="0"/>
          </a:xfrm>
          <a:prstGeom prst="straightConnector1">
            <a:avLst/>
          </a:prstGeom>
          <a:noFill/>
          <a:ln cap="flat" cmpd="sng" w="9525">
            <a:solidFill>
              <a:schemeClr val="dk2"/>
            </a:solidFill>
            <a:prstDash val="solid"/>
            <a:round/>
            <a:headEnd len="med" w="med" type="none"/>
            <a:tailEnd len="med" w="med" type="triangle"/>
          </a:ln>
        </p:spPr>
      </p:cxnSp>
      <p:sp>
        <p:nvSpPr>
          <p:cNvPr id="144" name="Google Shape;144;p24"/>
          <p:cNvSpPr txBox="1"/>
          <p:nvPr/>
        </p:nvSpPr>
        <p:spPr>
          <a:xfrm>
            <a:off x="6742750" y="3192575"/>
            <a:ext cx="1545300" cy="4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忘記密碼的提示</a:t>
            </a:r>
            <a:endParaRPr/>
          </a:p>
        </p:txBody>
      </p:sp>
      <p:cxnSp>
        <p:nvCxnSpPr>
          <p:cNvPr id="145" name="Google Shape;145;p24"/>
          <p:cNvCxnSpPr/>
          <p:nvPr/>
        </p:nvCxnSpPr>
        <p:spPr>
          <a:xfrm rot="10800000">
            <a:off x="5574288" y="3902900"/>
            <a:ext cx="425400" cy="383400"/>
          </a:xfrm>
          <a:prstGeom prst="straightConnector1">
            <a:avLst/>
          </a:prstGeom>
          <a:noFill/>
          <a:ln cap="flat" cmpd="sng" w="9525">
            <a:solidFill>
              <a:schemeClr val="dk2"/>
            </a:solidFill>
            <a:prstDash val="solid"/>
            <a:round/>
            <a:headEnd len="med" w="med" type="none"/>
            <a:tailEnd len="med" w="med" type="triangle"/>
          </a:ln>
        </p:spPr>
      </p:cxnSp>
      <p:sp>
        <p:nvSpPr>
          <p:cNvPr id="146" name="Google Shape;146;p24"/>
          <p:cNvSpPr txBox="1"/>
          <p:nvPr/>
        </p:nvSpPr>
        <p:spPr>
          <a:xfrm>
            <a:off x="5689938" y="4255925"/>
            <a:ext cx="2233500" cy="3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按下註冊</a:t>
            </a:r>
            <a:r>
              <a:rPr lang="en"/>
              <a:t>會進入</a:t>
            </a:r>
            <a:r>
              <a:rPr lang="en"/>
              <a:t>註冊</a:t>
            </a:r>
            <a:r>
              <a:rPr lang="en"/>
              <a:t>畫面</a:t>
            </a:r>
            <a:endParaRPr/>
          </a:p>
        </p:txBody>
      </p:sp>
      <p:sp>
        <p:nvSpPr>
          <p:cNvPr id="147" name="Google Shape;147;p24"/>
          <p:cNvSpPr txBox="1"/>
          <p:nvPr/>
        </p:nvSpPr>
        <p:spPr>
          <a:xfrm>
            <a:off x="3614225" y="2767638"/>
            <a:ext cx="2062500" cy="32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t>記住我的登入資訊</a:t>
            </a:r>
            <a:endParaRPr sz="900"/>
          </a:p>
        </p:txBody>
      </p:sp>
      <p:sp>
        <p:nvSpPr>
          <p:cNvPr id="148" name="Google Shape;148;p24"/>
          <p:cNvSpPr/>
          <p:nvPr/>
        </p:nvSpPr>
        <p:spPr>
          <a:xfrm>
            <a:off x="4030300" y="2869938"/>
            <a:ext cx="108600" cy="11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p:nvPr/>
        </p:nvSpPr>
        <p:spPr>
          <a:xfrm>
            <a:off x="1287000" y="733350"/>
            <a:ext cx="6570000" cy="64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00"/>
                </a:solidFill>
              </a:rPr>
              <a:t>*</a:t>
            </a:r>
            <a:r>
              <a:rPr lang="en"/>
              <a:t>姓名</a:t>
            </a:r>
            <a:endParaRPr/>
          </a:p>
        </p:txBody>
      </p:sp>
      <p:sp>
        <p:nvSpPr>
          <p:cNvPr id="154" name="Google Shape;154;p25"/>
          <p:cNvSpPr/>
          <p:nvPr/>
        </p:nvSpPr>
        <p:spPr>
          <a:xfrm>
            <a:off x="1287000" y="1637174"/>
            <a:ext cx="6570000" cy="64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暱稱</a:t>
            </a:r>
            <a:endParaRPr/>
          </a:p>
        </p:txBody>
      </p:sp>
      <p:sp>
        <p:nvSpPr>
          <p:cNvPr id="155" name="Google Shape;155;p25"/>
          <p:cNvSpPr/>
          <p:nvPr/>
        </p:nvSpPr>
        <p:spPr>
          <a:xfrm>
            <a:off x="1296075" y="3616400"/>
            <a:ext cx="3255900" cy="38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年級</a:t>
            </a:r>
            <a:endParaRPr/>
          </a:p>
        </p:txBody>
      </p:sp>
      <p:sp>
        <p:nvSpPr>
          <p:cNvPr id="156" name="Google Shape;156;p25"/>
          <p:cNvSpPr/>
          <p:nvPr/>
        </p:nvSpPr>
        <p:spPr>
          <a:xfrm>
            <a:off x="1287000" y="4108775"/>
            <a:ext cx="6570000" cy="43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00"/>
                </a:solidFill>
              </a:rPr>
              <a:t>*</a:t>
            </a:r>
            <a:r>
              <a:rPr lang="en"/>
              <a:t>信箱</a:t>
            </a:r>
            <a:endParaRPr/>
          </a:p>
        </p:txBody>
      </p:sp>
      <p:sp>
        <p:nvSpPr>
          <p:cNvPr id="157" name="Google Shape;157;p25"/>
          <p:cNvSpPr/>
          <p:nvPr/>
        </p:nvSpPr>
        <p:spPr>
          <a:xfrm>
            <a:off x="1296450" y="3124025"/>
            <a:ext cx="6551100" cy="38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學校</a:t>
            </a:r>
            <a:endParaRPr/>
          </a:p>
        </p:txBody>
      </p:sp>
      <p:sp>
        <p:nvSpPr>
          <p:cNvPr id="158" name="Google Shape;158;p25"/>
          <p:cNvSpPr/>
          <p:nvPr/>
        </p:nvSpPr>
        <p:spPr>
          <a:xfrm>
            <a:off x="4762000" y="4651250"/>
            <a:ext cx="1155300" cy="38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註冊</a:t>
            </a:r>
            <a:endParaRPr/>
          </a:p>
        </p:txBody>
      </p:sp>
      <p:sp>
        <p:nvSpPr>
          <p:cNvPr id="159" name="Google Shape;159;p25"/>
          <p:cNvSpPr/>
          <p:nvPr/>
        </p:nvSpPr>
        <p:spPr>
          <a:xfrm>
            <a:off x="4642125" y="3616400"/>
            <a:ext cx="3205800" cy="38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科系</a:t>
            </a:r>
            <a:endParaRPr/>
          </a:p>
        </p:txBody>
      </p:sp>
      <p:sp>
        <p:nvSpPr>
          <p:cNvPr id="160" name="Google Shape;160;p25"/>
          <p:cNvSpPr/>
          <p:nvPr/>
        </p:nvSpPr>
        <p:spPr>
          <a:xfrm>
            <a:off x="1282550" y="2486488"/>
            <a:ext cx="3285000" cy="52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0000"/>
                </a:solidFill>
              </a:rPr>
              <a:t>*</a:t>
            </a:r>
            <a:r>
              <a:rPr lang="en"/>
              <a:t>密碼:</a:t>
            </a:r>
            <a:endParaRPr/>
          </a:p>
        </p:txBody>
      </p:sp>
      <p:sp>
        <p:nvSpPr>
          <p:cNvPr id="161" name="Google Shape;161;p25"/>
          <p:cNvSpPr/>
          <p:nvPr/>
        </p:nvSpPr>
        <p:spPr>
          <a:xfrm>
            <a:off x="4687163" y="2461175"/>
            <a:ext cx="3174300" cy="55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0000"/>
                </a:solidFill>
              </a:rPr>
              <a:t>*</a:t>
            </a:r>
            <a:r>
              <a:rPr lang="en"/>
              <a:t>確認密碼:</a:t>
            </a:r>
            <a:endParaRPr/>
          </a:p>
        </p:txBody>
      </p:sp>
      <p:cxnSp>
        <p:nvCxnSpPr>
          <p:cNvPr id="162" name="Google Shape;162;p25"/>
          <p:cNvCxnSpPr>
            <a:stCxn id="163" idx="0"/>
            <a:endCxn id="153" idx="1"/>
          </p:cNvCxnSpPr>
          <p:nvPr/>
        </p:nvCxnSpPr>
        <p:spPr>
          <a:xfrm flipH="1" rot="10800000">
            <a:off x="668100" y="1054750"/>
            <a:ext cx="618900" cy="1022100"/>
          </a:xfrm>
          <a:prstGeom prst="straightConnector1">
            <a:avLst/>
          </a:prstGeom>
          <a:noFill/>
          <a:ln cap="flat" cmpd="sng" w="9525">
            <a:solidFill>
              <a:schemeClr val="dk2"/>
            </a:solidFill>
            <a:prstDash val="solid"/>
            <a:round/>
            <a:headEnd len="med" w="med" type="none"/>
            <a:tailEnd len="med" w="med" type="triangle"/>
          </a:ln>
        </p:spPr>
      </p:cxnSp>
      <p:sp>
        <p:nvSpPr>
          <p:cNvPr id="163" name="Google Shape;163;p25"/>
          <p:cNvSpPr txBox="1"/>
          <p:nvPr/>
        </p:nvSpPr>
        <p:spPr>
          <a:xfrm>
            <a:off x="0" y="2076850"/>
            <a:ext cx="1336200" cy="5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限制非法字元及字數上限</a:t>
            </a:r>
            <a:endParaRPr/>
          </a:p>
        </p:txBody>
      </p:sp>
      <p:cxnSp>
        <p:nvCxnSpPr>
          <p:cNvPr id="164" name="Google Shape;164;p25"/>
          <p:cNvCxnSpPr>
            <a:stCxn id="163" idx="0"/>
            <a:endCxn id="154" idx="1"/>
          </p:cNvCxnSpPr>
          <p:nvPr/>
        </p:nvCxnSpPr>
        <p:spPr>
          <a:xfrm flipH="1" rot="10800000">
            <a:off x="668100" y="1958650"/>
            <a:ext cx="618900" cy="118200"/>
          </a:xfrm>
          <a:prstGeom prst="straightConnector1">
            <a:avLst/>
          </a:prstGeom>
          <a:noFill/>
          <a:ln cap="flat" cmpd="sng" w="9525">
            <a:solidFill>
              <a:schemeClr val="dk2"/>
            </a:solidFill>
            <a:prstDash val="solid"/>
            <a:round/>
            <a:headEnd len="med" w="med" type="none"/>
            <a:tailEnd len="med" w="med" type="triangle"/>
          </a:ln>
        </p:spPr>
      </p:cxnSp>
      <p:cxnSp>
        <p:nvCxnSpPr>
          <p:cNvPr id="165" name="Google Shape;165;p25"/>
          <p:cNvCxnSpPr>
            <a:endCxn id="157" idx="3"/>
          </p:cNvCxnSpPr>
          <p:nvPr/>
        </p:nvCxnSpPr>
        <p:spPr>
          <a:xfrm flipH="1">
            <a:off x="7847550" y="2702375"/>
            <a:ext cx="520800" cy="612600"/>
          </a:xfrm>
          <a:prstGeom prst="straightConnector1">
            <a:avLst/>
          </a:prstGeom>
          <a:noFill/>
          <a:ln cap="flat" cmpd="sng" w="9525">
            <a:solidFill>
              <a:schemeClr val="dk2"/>
            </a:solidFill>
            <a:prstDash val="solid"/>
            <a:round/>
            <a:headEnd len="med" w="med" type="none"/>
            <a:tailEnd len="med" w="med" type="triangle"/>
          </a:ln>
        </p:spPr>
      </p:cxnSp>
      <p:sp>
        <p:nvSpPr>
          <p:cNvPr id="166" name="Google Shape;166;p25"/>
          <p:cNvSpPr txBox="1"/>
          <p:nvPr/>
        </p:nvSpPr>
        <p:spPr>
          <a:xfrm>
            <a:off x="7985550" y="2320450"/>
            <a:ext cx="10770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下拉式選單</a:t>
            </a:r>
            <a:endParaRPr/>
          </a:p>
        </p:txBody>
      </p:sp>
      <p:cxnSp>
        <p:nvCxnSpPr>
          <p:cNvPr id="167" name="Google Shape;167;p25"/>
          <p:cNvCxnSpPr>
            <a:stCxn id="166" idx="2"/>
            <a:endCxn id="159" idx="3"/>
          </p:cNvCxnSpPr>
          <p:nvPr/>
        </p:nvCxnSpPr>
        <p:spPr>
          <a:xfrm flipH="1">
            <a:off x="7847850" y="2702350"/>
            <a:ext cx="676200" cy="1104900"/>
          </a:xfrm>
          <a:prstGeom prst="straightConnector1">
            <a:avLst/>
          </a:prstGeom>
          <a:noFill/>
          <a:ln cap="flat" cmpd="sng" w="9525">
            <a:solidFill>
              <a:schemeClr val="dk2"/>
            </a:solidFill>
            <a:prstDash val="solid"/>
            <a:round/>
            <a:headEnd len="med" w="med" type="none"/>
            <a:tailEnd len="med" w="med" type="triangle"/>
          </a:ln>
        </p:spPr>
      </p:cxnSp>
      <p:cxnSp>
        <p:nvCxnSpPr>
          <p:cNvPr id="168" name="Google Shape;168;p25"/>
          <p:cNvCxnSpPr>
            <a:endCxn id="156" idx="1"/>
          </p:cNvCxnSpPr>
          <p:nvPr/>
        </p:nvCxnSpPr>
        <p:spPr>
          <a:xfrm>
            <a:off x="934200" y="4209275"/>
            <a:ext cx="352800" cy="115500"/>
          </a:xfrm>
          <a:prstGeom prst="straightConnector1">
            <a:avLst/>
          </a:prstGeom>
          <a:noFill/>
          <a:ln cap="flat" cmpd="sng" w="9525">
            <a:solidFill>
              <a:schemeClr val="dk2"/>
            </a:solidFill>
            <a:prstDash val="solid"/>
            <a:round/>
            <a:headEnd len="med" w="med" type="none"/>
            <a:tailEnd len="med" w="med" type="triangle"/>
          </a:ln>
        </p:spPr>
      </p:cxnSp>
      <p:sp>
        <p:nvSpPr>
          <p:cNvPr id="169" name="Google Shape;169;p25"/>
          <p:cNvSpPr txBox="1"/>
          <p:nvPr/>
        </p:nvSpPr>
        <p:spPr>
          <a:xfrm>
            <a:off x="0" y="3772425"/>
            <a:ext cx="1155300" cy="5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latin typeface="Microsoft JhengHei"/>
                <a:ea typeface="Microsoft JhengHei"/>
                <a:cs typeface="Microsoft JhengHei"/>
                <a:sym typeface="Microsoft JhengHei"/>
              </a:rPr>
              <a:t> 檢查是否符合 Email 格式</a:t>
            </a:r>
            <a:endParaRPr sz="1200">
              <a:solidFill>
                <a:schemeClr val="dk1"/>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rPr lang="en" sz="1200">
                <a:solidFill>
                  <a:schemeClr val="dk1"/>
                </a:solidFill>
                <a:highlight>
                  <a:srgbClr val="FFFFFF"/>
                </a:highlight>
                <a:latin typeface="Microsoft JhengHei"/>
                <a:ea typeface="Microsoft JhengHei"/>
                <a:cs typeface="Microsoft JhengHei"/>
                <a:sym typeface="Microsoft JhengHei"/>
              </a:rPr>
              <a:t>(</a:t>
            </a:r>
            <a:r>
              <a:rPr lang="en" sz="1150">
                <a:solidFill>
                  <a:srgbClr val="666666"/>
                </a:solidFill>
                <a:highlight>
                  <a:srgbClr val="FFFFFF"/>
                </a:highlight>
              </a:rPr>
              <a:t>regular expression等等...</a:t>
            </a:r>
            <a:r>
              <a:rPr lang="en" sz="1200">
                <a:solidFill>
                  <a:schemeClr val="dk1"/>
                </a:solidFill>
                <a:highlight>
                  <a:srgbClr val="FFFFFF"/>
                </a:highlight>
                <a:latin typeface="Microsoft JhengHei"/>
                <a:ea typeface="Microsoft JhengHei"/>
                <a:cs typeface="Microsoft JhengHei"/>
                <a:sym typeface="Microsoft JhengHei"/>
              </a:rPr>
              <a:t>)</a:t>
            </a:r>
            <a:endParaRPr sz="1200">
              <a:solidFill>
                <a:schemeClr val="dk1"/>
              </a:solidFill>
              <a:highlight>
                <a:srgbClr val="FFFFFF"/>
              </a:highlight>
              <a:latin typeface="Microsoft JhengHei"/>
              <a:ea typeface="Microsoft JhengHei"/>
              <a:cs typeface="Microsoft JhengHei"/>
              <a:sym typeface="Microsoft JhengHei"/>
            </a:endParaRPr>
          </a:p>
        </p:txBody>
      </p:sp>
      <p:cxnSp>
        <p:nvCxnSpPr>
          <p:cNvPr id="170" name="Google Shape;170;p25"/>
          <p:cNvCxnSpPr>
            <a:stCxn id="163" idx="2"/>
            <a:endCxn id="160" idx="1"/>
          </p:cNvCxnSpPr>
          <p:nvPr/>
        </p:nvCxnSpPr>
        <p:spPr>
          <a:xfrm>
            <a:off x="668100" y="2629150"/>
            <a:ext cx="614400" cy="120900"/>
          </a:xfrm>
          <a:prstGeom prst="straightConnector1">
            <a:avLst/>
          </a:prstGeom>
          <a:noFill/>
          <a:ln cap="flat" cmpd="sng" w="9525">
            <a:solidFill>
              <a:schemeClr val="dk2"/>
            </a:solidFill>
            <a:prstDash val="solid"/>
            <a:round/>
            <a:headEnd len="med" w="med" type="none"/>
            <a:tailEnd len="med" w="med" type="triangle"/>
          </a:ln>
        </p:spPr>
      </p:cxnSp>
      <p:cxnSp>
        <p:nvCxnSpPr>
          <p:cNvPr id="171" name="Google Shape;171;p25"/>
          <p:cNvCxnSpPr>
            <a:stCxn id="172" idx="1"/>
            <a:endCxn id="158" idx="3"/>
          </p:cNvCxnSpPr>
          <p:nvPr/>
        </p:nvCxnSpPr>
        <p:spPr>
          <a:xfrm flipH="1">
            <a:off x="5917350" y="4822100"/>
            <a:ext cx="1054500" cy="20100"/>
          </a:xfrm>
          <a:prstGeom prst="straightConnector1">
            <a:avLst/>
          </a:prstGeom>
          <a:noFill/>
          <a:ln cap="flat" cmpd="sng" w="9525">
            <a:solidFill>
              <a:schemeClr val="dk2"/>
            </a:solidFill>
            <a:prstDash val="solid"/>
            <a:round/>
            <a:headEnd len="med" w="med" type="none"/>
            <a:tailEnd len="med" w="med" type="triangle"/>
          </a:ln>
        </p:spPr>
      </p:cxnSp>
      <p:sp>
        <p:nvSpPr>
          <p:cNvPr id="172" name="Google Shape;172;p25"/>
          <p:cNvSpPr txBox="1"/>
          <p:nvPr/>
        </p:nvSpPr>
        <p:spPr>
          <a:xfrm>
            <a:off x="6971850" y="4631150"/>
            <a:ext cx="20394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按下寄出驗證信至信箱</a:t>
            </a:r>
            <a:endParaRPr/>
          </a:p>
        </p:txBody>
      </p:sp>
      <p:sp>
        <p:nvSpPr>
          <p:cNvPr id="173" name="Google Shape;173;p25"/>
          <p:cNvSpPr txBox="1"/>
          <p:nvPr/>
        </p:nvSpPr>
        <p:spPr>
          <a:xfrm>
            <a:off x="1296450" y="356025"/>
            <a:ext cx="3666900" cy="2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a:t>
            </a:r>
            <a:r>
              <a:rPr lang="en"/>
              <a:t>為必填</a:t>
            </a:r>
            <a:endParaRPr/>
          </a:p>
        </p:txBody>
      </p:sp>
      <p:sp>
        <p:nvSpPr>
          <p:cNvPr id="174" name="Google Shape;174;p25"/>
          <p:cNvSpPr/>
          <p:nvPr/>
        </p:nvSpPr>
        <p:spPr>
          <a:xfrm rot="10800000">
            <a:off x="7545050" y="3755299"/>
            <a:ext cx="117900" cy="104100"/>
          </a:xfrm>
          <a:prstGeom prst="triangle">
            <a:avLst>
              <a:gd fmla="val 50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5"/>
          <p:cNvSpPr/>
          <p:nvPr/>
        </p:nvSpPr>
        <p:spPr>
          <a:xfrm rot="10800000">
            <a:off x="4221575" y="3755300"/>
            <a:ext cx="117900" cy="104100"/>
          </a:xfrm>
          <a:prstGeom prst="triangle">
            <a:avLst>
              <a:gd fmla="val 50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5"/>
          <p:cNvSpPr/>
          <p:nvPr/>
        </p:nvSpPr>
        <p:spPr>
          <a:xfrm rot="10800000">
            <a:off x="7545050" y="3262888"/>
            <a:ext cx="117900" cy="104100"/>
          </a:xfrm>
          <a:prstGeom prst="triangle">
            <a:avLst>
              <a:gd fmla="val 50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5"/>
          <p:cNvSpPr/>
          <p:nvPr/>
        </p:nvSpPr>
        <p:spPr>
          <a:xfrm>
            <a:off x="3226700" y="4651250"/>
            <a:ext cx="1155300" cy="38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取消</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註冊寄出連結到信箱後，點擊連結跳回登入畫面</a:t>
            </a:r>
            <a:endParaRPr/>
          </a:p>
        </p:txBody>
      </p:sp>
      <p:pic>
        <p:nvPicPr>
          <p:cNvPr id="183" name="Google Shape;183;p26"/>
          <p:cNvPicPr preferRelativeResize="0"/>
          <p:nvPr/>
        </p:nvPicPr>
        <p:blipFill rotWithShape="1">
          <a:blip r:embed="rId3">
            <a:alphaModFix/>
          </a:blip>
          <a:srcRect b="59548" l="18845" r="5195" t="22388"/>
          <a:stretch/>
        </p:blipFill>
        <p:spPr>
          <a:xfrm>
            <a:off x="130600" y="1152475"/>
            <a:ext cx="8850427" cy="1183275"/>
          </a:xfrm>
          <a:prstGeom prst="rect">
            <a:avLst/>
          </a:prstGeom>
          <a:noFill/>
          <a:ln>
            <a:noFill/>
          </a:ln>
        </p:spPr>
      </p:pic>
      <p:sp>
        <p:nvSpPr>
          <p:cNvPr id="184" name="Google Shape;184;p26"/>
          <p:cNvSpPr/>
          <p:nvPr/>
        </p:nvSpPr>
        <p:spPr>
          <a:xfrm>
            <a:off x="2675150" y="2011738"/>
            <a:ext cx="5420400" cy="3240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t>『專案管理系統』</a:t>
            </a:r>
            <a:r>
              <a:rPr lang="en" sz="1000"/>
              <a:t>註冊</a:t>
            </a:r>
            <a:r>
              <a:rPr lang="en" sz="1000"/>
              <a:t>通知 . xxx您好：歡迎使用『專案管理系統。。。</a:t>
            </a:r>
            <a:endParaRPr sz="1000"/>
          </a:p>
        </p:txBody>
      </p:sp>
      <p:cxnSp>
        <p:nvCxnSpPr>
          <p:cNvPr id="185" name="Google Shape;185;p26"/>
          <p:cNvCxnSpPr/>
          <p:nvPr/>
        </p:nvCxnSpPr>
        <p:spPr>
          <a:xfrm rot="10800000">
            <a:off x="4572000" y="2335750"/>
            <a:ext cx="0" cy="833700"/>
          </a:xfrm>
          <a:prstGeom prst="straightConnector1">
            <a:avLst/>
          </a:prstGeom>
          <a:noFill/>
          <a:ln cap="flat" cmpd="sng" w="9525">
            <a:solidFill>
              <a:schemeClr val="dk2"/>
            </a:solidFill>
            <a:prstDash val="solid"/>
            <a:round/>
            <a:headEnd len="med" w="med" type="none"/>
            <a:tailEnd len="med" w="med" type="triangle"/>
          </a:ln>
        </p:spPr>
      </p:cxnSp>
      <p:sp>
        <p:nvSpPr>
          <p:cNvPr id="186" name="Google Shape;186;p26"/>
          <p:cNvSpPr txBox="1"/>
          <p:nvPr/>
        </p:nvSpPr>
        <p:spPr>
          <a:xfrm>
            <a:off x="3456900" y="3274950"/>
            <a:ext cx="2230200" cy="10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t>點擊信箱內的連結後，重新跳至登入畫面</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p:nvPr/>
        </p:nvSpPr>
        <p:spPr>
          <a:xfrm>
            <a:off x="4109850" y="347400"/>
            <a:ext cx="924300" cy="924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7"/>
          <p:cNvSpPr/>
          <p:nvPr/>
        </p:nvSpPr>
        <p:spPr>
          <a:xfrm>
            <a:off x="3125400" y="1441600"/>
            <a:ext cx="2893200" cy="51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帳號(信箱):</a:t>
            </a:r>
            <a:endParaRPr/>
          </a:p>
        </p:txBody>
      </p:sp>
      <p:sp>
        <p:nvSpPr>
          <p:cNvPr id="193" name="Google Shape;193;p27"/>
          <p:cNvSpPr/>
          <p:nvPr/>
        </p:nvSpPr>
        <p:spPr>
          <a:xfrm>
            <a:off x="3120450" y="2180350"/>
            <a:ext cx="2903100" cy="49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密碼:</a:t>
            </a:r>
            <a:endParaRPr/>
          </a:p>
        </p:txBody>
      </p:sp>
      <p:sp>
        <p:nvSpPr>
          <p:cNvPr id="194" name="Google Shape;194;p27"/>
          <p:cNvSpPr/>
          <p:nvPr/>
        </p:nvSpPr>
        <p:spPr>
          <a:xfrm>
            <a:off x="3614225" y="3581288"/>
            <a:ext cx="793800" cy="32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登入</a:t>
            </a:r>
            <a:endParaRPr/>
          </a:p>
        </p:txBody>
      </p:sp>
      <p:sp>
        <p:nvSpPr>
          <p:cNvPr id="195" name="Google Shape;195;p27"/>
          <p:cNvSpPr/>
          <p:nvPr/>
        </p:nvSpPr>
        <p:spPr>
          <a:xfrm>
            <a:off x="3743250" y="4138900"/>
            <a:ext cx="1657500" cy="45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忘記密碼</a:t>
            </a:r>
            <a:endParaRPr/>
          </a:p>
        </p:txBody>
      </p:sp>
      <p:sp>
        <p:nvSpPr>
          <p:cNvPr id="196" name="Google Shape;196;p27"/>
          <p:cNvSpPr/>
          <p:nvPr/>
        </p:nvSpPr>
        <p:spPr>
          <a:xfrm>
            <a:off x="4735975" y="3581288"/>
            <a:ext cx="793800" cy="32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註冊</a:t>
            </a:r>
            <a:endParaRPr/>
          </a:p>
        </p:txBody>
      </p:sp>
      <p:sp>
        <p:nvSpPr>
          <p:cNvPr id="197" name="Google Shape;197;p27"/>
          <p:cNvSpPr/>
          <p:nvPr/>
        </p:nvSpPr>
        <p:spPr>
          <a:xfrm>
            <a:off x="8096975" y="4510600"/>
            <a:ext cx="924300" cy="32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問題回報</a:t>
            </a:r>
            <a:endParaRPr/>
          </a:p>
        </p:txBody>
      </p:sp>
      <p:cxnSp>
        <p:nvCxnSpPr>
          <p:cNvPr id="198" name="Google Shape;198;p27"/>
          <p:cNvCxnSpPr/>
          <p:nvPr/>
        </p:nvCxnSpPr>
        <p:spPr>
          <a:xfrm>
            <a:off x="2515350" y="4353700"/>
            <a:ext cx="823500" cy="22500"/>
          </a:xfrm>
          <a:prstGeom prst="straightConnector1">
            <a:avLst/>
          </a:prstGeom>
          <a:noFill/>
          <a:ln cap="flat" cmpd="sng" w="9525">
            <a:solidFill>
              <a:schemeClr val="dk2"/>
            </a:solidFill>
            <a:prstDash val="solid"/>
            <a:round/>
            <a:headEnd len="med" w="med" type="none"/>
            <a:tailEnd len="med" w="med" type="triangle"/>
          </a:ln>
        </p:spPr>
      </p:cxnSp>
      <p:sp>
        <p:nvSpPr>
          <p:cNvPr id="199" name="Google Shape;199;p27"/>
          <p:cNvSpPr txBox="1"/>
          <p:nvPr/>
        </p:nvSpPr>
        <p:spPr>
          <a:xfrm>
            <a:off x="228275" y="3902900"/>
            <a:ext cx="2411100" cy="4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點選忘記密碼後會跳到輸入信箱的介面(請見下一頁)，送出驗證碼到使用者信箱</a:t>
            </a:r>
            <a:endParaRPr/>
          </a:p>
        </p:txBody>
      </p:sp>
      <p:cxnSp>
        <p:nvCxnSpPr>
          <p:cNvPr id="200" name="Google Shape;200;p27"/>
          <p:cNvCxnSpPr/>
          <p:nvPr/>
        </p:nvCxnSpPr>
        <p:spPr>
          <a:xfrm>
            <a:off x="2515350" y="3533625"/>
            <a:ext cx="593100" cy="91200"/>
          </a:xfrm>
          <a:prstGeom prst="straightConnector1">
            <a:avLst/>
          </a:prstGeom>
          <a:noFill/>
          <a:ln cap="flat" cmpd="sng" w="9525">
            <a:solidFill>
              <a:schemeClr val="dk2"/>
            </a:solidFill>
            <a:prstDash val="solid"/>
            <a:round/>
            <a:headEnd len="med" w="med" type="none"/>
            <a:tailEnd len="med" w="med" type="triangle"/>
          </a:ln>
        </p:spPr>
      </p:cxnSp>
      <p:sp>
        <p:nvSpPr>
          <p:cNvPr id="201" name="Google Shape;201;p27"/>
          <p:cNvSpPr txBox="1"/>
          <p:nvPr/>
        </p:nvSpPr>
        <p:spPr>
          <a:xfrm>
            <a:off x="553775" y="3280500"/>
            <a:ext cx="2136300" cy="3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密碼正確會進入主畫面</a:t>
            </a:r>
            <a:endParaRPr/>
          </a:p>
        </p:txBody>
      </p:sp>
      <p:sp>
        <p:nvSpPr>
          <p:cNvPr id="202" name="Google Shape;202;p27"/>
          <p:cNvSpPr txBox="1"/>
          <p:nvPr/>
        </p:nvSpPr>
        <p:spPr>
          <a:xfrm>
            <a:off x="3614225" y="2835413"/>
            <a:ext cx="2062500" cy="32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t>記住我的登入資訊</a:t>
            </a:r>
            <a:endParaRPr sz="900"/>
          </a:p>
        </p:txBody>
      </p:sp>
      <p:sp>
        <p:nvSpPr>
          <p:cNvPr id="203" name="Google Shape;203;p27"/>
          <p:cNvSpPr/>
          <p:nvPr/>
        </p:nvSpPr>
        <p:spPr>
          <a:xfrm>
            <a:off x="4030300" y="2937713"/>
            <a:ext cx="108600" cy="11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8"/>
          <p:cNvSpPr txBox="1"/>
          <p:nvPr/>
        </p:nvSpPr>
        <p:spPr>
          <a:xfrm>
            <a:off x="632900" y="673025"/>
            <a:ext cx="5424900" cy="8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latin typeface="Lato"/>
                <a:ea typeface="Lato"/>
                <a:cs typeface="Lato"/>
                <a:sym typeface="Lato"/>
              </a:rPr>
              <a:t>忘記密碼(1)</a:t>
            </a:r>
            <a:endParaRPr sz="3200">
              <a:latin typeface="Lato"/>
              <a:ea typeface="Lato"/>
              <a:cs typeface="Lato"/>
              <a:sym typeface="Lato"/>
            </a:endParaRPr>
          </a:p>
        </p:txBody>
      </p:sp>
      <p:sp>
        <p:nvSpPr>
          <p:cNvPr id="209" name="Google Shape;209;p28"/>
          <p:cNvSpPr txBox="1"/>
          <p:nvPr/>
        </p:nvSpPr>
        <p:spPr>
          <a:xfrm>
            <a:off x="582650" y="1908725"/>
            <a:ext cx="1768200" cy="51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請輸入您的信箱:</a:t>
            </a:r>
            <a:endParaRPr>
              <a:latin typeface="Lato"/>
              <a:ea typeface="Lato"/>
              <a:cs typeface="Lato"/>
              <a:sym typeface="Lato"/>
            </a:endParaRPr>
          </a:p>
        </p:txBody>
      </p:sp>
      <p:sp>
        <p:nvSpPr>
          <p:cNvPr id="210" name="Google Shape;210;p28"/>
          <p:cNvSpPr/>
          <p:nvPr/>
        </p:nvSpPr>
        <p:spPr>
          <a:xfrm>
            <a:off x="2069475" y="1908713"/>
            <a:ext cx="5223900" cy="33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8"/>
          <p:cNvSpPr/>
          <p:nvPr/>
        </p:nvSpPr>
        <p:spPr>
          <a:xfrm>
            <a:off x="4019400" y="2638850"/>
            <a:ext cx="552600" cy="28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送出</a:t>
            </a:r>
            <a:endParaRPr/>
          </a:p>
        </p:txBody>
      </p:sp>
      <p:cxnSp>
        <p:nvCxnSpPr>
          <p:cNvPr id="212" name="Google Shape;212;p28"/>
          <p:cNvCxnSpPr/>
          <p:nvPr/>
        </p:nvCxnSpPr>
        <p:spPr>
          <a:xfrm rot="10800000">
            <a:off x="7038400" y="2421125"/>
            <a:ext cx="485100" cy="665400"/>
          </a:xfrm>
          <a:prstGeom prst="straightConnector1">
            <a:avLst/>
          </a:prstGeom>
          <a:noFill/>
          <a:ln cap="flat" cmpd="sng" w="9525">
            <a:solidFill>
              <a:schemeClr val="dk2"/>
            </a:solidFill>
            <a:prstDash val="solid"/>
            <a:round/>
            <a:headEnd len="med" w="med" type="none"/>
            <a:tailEnd len="med" w="med" type="triangle"/>
          </a:ln>
        </p:spPr>
      </p:cxnSp>
      <p:sp>
        <p:nvSpPr>
          <p:cNvPr id="213" name="Google Shape;213;p28"/>
          <p:cNvSpPr txBox="1"/>
          <p:nvPr/>
        </p:nvSpPr>
        <p:spPr>
          <a:xfrm>
            <a:off x="6057800" y="3267425"/>
            <a:ext cx="2920800" cy="6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輸入信箱後，先將字串跟資料庫的信箱欄比對。確定有此信箱後寄送驗證碼出去</a:t>
            </a:r>
            <a:endParaRPr/>
          </a:p>
        </p:txBody>
      </p:sp>
      <p:cxnSp>
        <p:nvCxnSpPr>
          <p:cNvPr id="214" name="Google Shape;214;p28"/>
          <p:cNvCxnSpPr/>
          <p:nvPr/>
        </p:nvCxnSpPr>
        <p:spPr>
          <a:xfrm>
            <a:off x="3201450" y="2827950"/>
            <a:ext cx="631800" cy="0"/>
          </a:xfrm>
          <a:prstGeom prst="straightConnector1">
            <a:avLst/>
          </a:prstGeom>
          <a:noFill/>
          <a:ln cap="flat" cmpd="sng" w="9525">
            <a:solidFill>
              <a:schemeClr val="dk2"/>
            </a:solidFill>
            <a:prstDash val="solid"/>
            <a:round/>
            <a:headEnd len="med" w="med" type="none"/>
            <a:tailEnd len="med" w="med" type="triangle"/>
          </a:ln>
        </p:spPr>
      </p:cxnSp>
      <p:sp>
        <p:nvSpPr>
          <p:cNvPr id="215" name="Google Shape;215;p28"/>
          <p:cNvSpPr txBox="1"/>
          <p:nvPr/>
        </p:nvSpPr>
        <p:spPr>
          <a:xfrm>
            <a:off x="820975" y="2571750"/>
            <a:ext cx="2267700" cy="51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按送出後跳至輸入驗證碼的部分(請見下一頁)</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9"/>
          <p:cNvSpPr txBox="1"/>
          <p:nvPr>
            <p:ph type="title"/>
          </p:nvPr>
        </p:nvSpPr>
        <p:spPr>
          <a:xfrm>
            <a:off x="639050" y="6757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200">
                <a:solidFill>
                  <a:srgbClr val="000000"/>
                </a:solidFill>
                <a:latin typeface="Lato"/>
                <a:ea typeface="Lato"/>
                <a:cs typeface="Lato"/>
                <a:sym typeface="Lato"/>
              </a:rPr>
              <a:t>忘記密碼(2)</a:t>
            </a:r>
            <a:endParaRPr/>
          </a:p>
        </p:txBody>
      </p:sp>
      <p:sp>
        <p:nvSpPr>
          <p:cNvPr id="221" name="Google Shape;221;p29"/>
          <p:cNvSpPr txBox="1"/>
          <p:nvPr/>
        </p:nvSpPr>
        <p:spPr>
          <a:xfrm>
            <a:off x="588825" y="1885075"/>
            <a:ext cx="2143800" cy="4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請輸入信箱內的驗證碼:</a:t>
            </a:r>
            <a:endParaRPr>
              <a:latin typeface="Lato"/>
              <a:ea typeface="Lato"/>
              <a:cs typeface="Lato"/>
              <a:sym typeface="Lato"/>
            </a:endParaRPr>
          </a:p>
        </p:txBody>
      </p:sp>
      <p:sp>
        <p:nvSpPr>
          <p:cNvPr id="222" name="Google Shape;222;p29"/>
          <p:cNvSpPr txBox="1"/>
          <p:nvPr/>
        </p:nvSpPr>
        <p:spPr>
          <a:xfrm>
            <a:off x="2050500" y="1890188"/>
            <a:ext cx="2521500" cy="4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23" name="Google Shape;223;p29"/>
          <p:cNvSpPr/>
          <p:nvPr/>
        </p:nvSpPr>
        <p:spPr>
          <a:xfrm>
            <a:off x="2732625" y="1885075"/>
            <a:ext cx="2903100" cy="35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9"/>
          <p:cNvSpPr/>
          <p:nvPr/>
        </p:nvSpPr>
        <p:spPr>
          <a:xfrm>
            <a:off x="3676875" y="2431050"/>
            <a:ext cx="1014600" cy="28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送出</a:t>
            </a:r>
            <a:endParaRPr/>
          </a:p>
        </p:txBody>
      </p:sp>
      <p:sp>
        <p:nvSpPr>
          <p:cNvPr id="225" name="Google Shape;225;p29"/>
          <p:cNvSpPr txBox="1"/>
          <p:nvPr/>
        </p:nvSpPr>
        <p:spPr>
          <a:xfrm>
            <a:off x="3349438" y="3533800"/>
            <a:ext cx="2029200" cy="2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尚未收到驗證碼嗎?</a:t>
            </a:r>
            <a:endParaRPr>
              <a:latin typeface="Lato"/>
              <a:ea typeface="Lato"/>
              <a:cs typeface="Lato"/>
              <a:sym typeface="Lato"/>
            </a:endParaRPr>
          </a:p>
        </p:txBody>
      </p:sp>
      <p:sp>
        <p:nvSpPr>
          <p:cNvPr id="226" name="Google Shape;226;p29"/>
          <p:cNvSpPr/>
          <p:nvPr/>
        </p:nvSpPr>
        <p:spPr>
          <a:xfrm>
            <a:off x="2525563" y="3945775"/>
            <a:ext cx="1356300" cy="28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再寄一次</a:t>
            </a:r>
            <a:endParaRPr/>
          </a:p>
        </p:txBody>
      </p:sp>
      <p:sp>
        <p:nvSpPr>
          <p:cNvPr id="227" name="Google Shape;227;p29"/>
          <p:cNvSpPr txBox="1"/>
          <p:nvPr/>
        </p:nvSpPr>
        <p:spPr>
          <a:xfrm>
            <a:off x="3917913" y="3885600"/>
            <a:ext cx="532500" cy="26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或</a:t>
            </a:r>
            <a:endParaRPr>
              <a:latin typeface="Lato"/>
              <a:ea typeface="Lato"/>
              <a:cs typeface="Lato"/>
              <a:sym typeface="Lato"/>
            </a:endParaRPr>
          </a:p>
        </p:txBody>
      </p:sp>
      <p:sp>
        <p:nvSpPr>
          <p:cNvPr id="228" name="Google Shape;228;p29"/>
          <p:cNvSpPr/>
          <p:nvPr/>
        </p:nvSpPr>
        <p:spPr>
          <a:xfrm>
            <a:off x="4486463" y="3960775"/>
            <a:ext cx="2143800" cy="26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返回上一步重新輸入信箱</a:t>
            </a:r>
            <a:endParaRPr/>
          </a:p>
        </p:txBody>
      </p:sp>
      <p:cxnSp>
        <p:nvCxnSpPr>
          <p:cNvPr id="229" name="Google Shape;229;p29"/>
          <p:cNvCxnSpPr/>
          <p:nvPr/>
        </p:nvCxnSpPr>
        <p:spPr>
          <a:xfrm flipH="1">
            <a:off x="5786400" y="2109275"/>
            <a:ext cx="846000" cy="1800"/>
          </a:xfrm>
          <a:prstGeom prst="straightConnector1">
            <a:avLst/>
          </a:prstGeom>
          <a:noFill/>
          <a:ln cap="flat" cmpd="sng" w="9525">
            <a:solidFill>
              <a:schemeClr val="dk2"/>
            </a:solidFill>
            <a:prstDash val="solid"/>
            <a:round/>
            <a:headEnd len="med" w="med" type="none"/>
            <a:tailEnd len="med" w="med" type="triangle"/>
          </a:ln>
        </p:spPr>
      </p:cxnSp>
      <p:sp>
        <p:nvSpPr>
          <p:cNvPr id="230" name="Google Shape;230;p29"/>
          <p:cNvSpPr txBox="1"/>
          <p:nvPr/>
        </p:nvSpPr>
        <p:spPr>
          <a:xfrm>
            <a:off x="6722650" y="1834825"/>
            <a:ext cx="2143800" cy="4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送出隨機亂碼給使用者後，將使用者的亂碼跟資料庫暫存的亂碼做字串比對，若不符合會出現「請重新輸入驗證碼」。資料庫的驗證碼將會在一段時間後刪除。</a:t>
            </a:r>
            <a:endParaRPr/>
          </a:p>
        </p:txBody>
      </p:sp>
      <p:sp>
        <p:nvSpPr>
          <p:cNvPr id="231" name="Google Shape;231;p29"/>
          <p:cNvSpPr txBox="1"/>
          <p:nvPr/>
        </p:nvSpPr>
        <p:spPr>
          <a:xfrm>
            <a:off x="2883300" y="3011375"/>
            <a:ext cx="2903100" cy="35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0000"/>
                </a:solidFill>
              </a:rPr>
              <a:t>倒數xx秒，若未輸入正確驗證碼，請點選再寄一次</a:t>
            </a:r>
            <a:endParaRPr>
              <a:solidFill>
                <a:srgbClr val="FF0000"/>
              </a:solidFill>
            </a:endParaRPr>
          </a:p>
        </p:txBody>
      </p:sp>
      <p:sp>
        <p:nvSpPr>
          <p:cNvPr id="232" name="Google Shape;232;p29"/>
          <p:cNvSpPr txBox="1"/>
          <p:nvPr/>
        </p:nvSpPr>
        <p:spPr>
          <a:xfrm>
            <a:off x="2707100" y="1432500"/>
            <a:ext cx="2808600" cy="2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請您輸入正確的驗證碼</a:t>
            </a:r>
            <a:endParaRPr>
              <a:solidFill>
                <a:srgbClr val="FF0000"/>
              </a:solidFill>
            </a:endParaRPr>
          </a:p>
        </p:txBody>
      </p:sp>
      <p:cxnSp>
        <p:nvCxnSpPr>
          <p:cNvPr id="233" name="Google Shape;233;p29"/>
          <p:cNvCxnSpPr/>
          <p:nvPr/>
        </p:nvCxnSpPr>
        <p:spPr>
          <a:xfrm flipH="1">
            <a:off x="4613300" y="1596200"/>
            <a:ext cx="902400" cy="13500"/>
          </a:xfrm>
          <a:prstGeom prst="straightConnector1">
            <a:avLst/>
          </a:prstGeom>
          <a:noFill/>
          <a:ln cap="flat" cmpd="sng" w="9525">
            <a:solidFill>
              <a:schemeClr val="dk2"/>
            </a:solidFill>
            <a:prstDash val="solid"/>
            <a:round/>
            <a:headEnd len="med" w="med" type="none"/>
            <a:tailEnd len="med" w="med" type="triangle"/>
          </a:ln>
        </p:spPr>
      </p:cxnSp>
      <p:sp>
        <p:nvSpPr>
          <p:cNvPr id="234" name="Google Shape;234;p29"/>
          <p:cNvSpPr txBox="1"/>
          <p:nvPr/>
        </p:nvSpPr>
        <p:spPr>
          <a:xfrm>
            <a:off x="5515700" y="1372200"/>
            <a:ext cx="21438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輸入錯誤會產生的提示</a:t>
            </a:r>
            <a:endParaRPr/>
          </a:p>
        </p:txBody>
      </p:sp>
      <p:cxnSp>
        <p:nvCxnSpPr>
          <p:cNvPr id="235" name="Google Shape;235;p29"/>
          <p:cNvCxnSpPr/>
          <p:nvPr/>
        </p:nvCxnSpPr>
        <p:spPr>
          <a:xfrm>
            <a:off x="1725675" y="3181625"/>
            <a:ext cx="1071600" cy="11100"/>
          </a:xfrm>
          <a:prstGeom prst="straightConnector1">
            <a:avLst/>
          </a:prstGeom>
          <a:noFill/>
          <a:ln cap="flat" cmpd="sng" w="9525">
            <a:solidFill>
              <a:schemeClr val="dk2"/>
            </a:solidFill>
            <a:prstDash val="solid"/>
            <a:round/>
            <a:headEnd len="med" w="med" type="none"/>
            <a:tailEnd len="med" w="med" type="triangle"/>
          </a:ln>
        </p:spPr>
      </p:cxnSp>
      <p:sp>
        <p:nvSpPr>
          <p:cNvPr id="236" name="Google Shape;236;p29"/>
          <p:cNvSpPr txBox="1"/>
          <p:nvPr/>
        </p:nvSpPr>
        <p:spPr>
          <a:xfrm>
            <a:off x="78975" y="3091900"/>
            <a:ext cx="1560600" cy="4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倒數計時，若未在指定的時間輸入正確的驗證碼，將會刪除資料庫裡暫存的驗證碼。</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639050" y="6757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200">
                <a:solidFill>
                  <a:srgbClr val="000000"/>
                </a:solidFill>
                <a:latin typeface="Lato"/>
                <a:ea typeface="Lato"/>
                <a:cs typeface="Lato"/>
                <a:sym typeface="Lato"/>
              </a:rPr>
              <a:t>忘記密碼(</a:t>
            </a:r>
            <a:r>
              <a:rPr lang="en" sz="3200">
                <a:solidFill>
                  <a:srgbClr val="000000"/>
                </a:solidFill>
                <a:latin typeface="Lato"/>
                <a:ea typeface="Lato"/>
                <a:cs typeface="Lato"/>
                <a:sym typeface="Lato"/>
              </a:rPr>
              <a:t>3</a:t>
            </a:r>
            <a:r>
              <a:rPr b="0" lang="en" sz="3200">
                <a:solidFill>
                  <a:srgbClr val="000000"/>
                </a:solidFill>
                <a:latin typeface="Lato"/>
                <a:ea typeface="Lato"/>
                <a:cs typeface="Lato"/>
                <a:sym typeface="Lato"/>
              </a:rPr>
              <a:t>)</a:t>
            </a:r>
            <a:endParaRPr/>
          </a:p>
        </p:txBody>
      </p:sp>
      <p:sp>
        <p:nvSpPr>
          <p:cNvPr id="242" name="Google Shape;242;p30"/>
          <p:cNvSpPr txBox="1"/>
          <p:nvPr/>
        </p:nvSpPr>
        <p:spPr>
          <a:xfrm>
            <a:off x="588825" y="1885075"/>
            <a:ext cx="2143800" cy="4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請輸入信箱內的驗證碼:</a:t>
            </a:r>
            <a:endParaRPr>
              <a:latin typeface="Lato"/>
              <a:ea typeface="Lato"/>
              <a:cs typeface="Lato"/>
              <a:sym typeface="Lato"/>
            </a:endParaRPr>
          </a:p>
        </p:txBody>
      </p:sp>
      <p:sp>
        <p:nvSpPr>
          <p:cNvPr id="243" name="Google Shape;243;p30"/>
          <p:cNvSpPr txBox="1"/>
          <p:nvPr/>
        </p:nvSpPr>
        <p:spPr>
          <a:xfrm>
            <a:off x="2050500" y="1890188"/>
            <a:ext cx="2521500" cy="4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44" name="Google Shape;244;p30"/>
          <p:cNvSpPr/>
          <p:nvPr/>
        </p:nvSpPr>
        <p:spPr>
          <a:xfrm>
            <a:off x="2732625" y="1885075"/>
            <a:ext cx="2903100" cy="35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0"/>
          <p:cNvSpPr/>
          <p:nvPr/>
        </p:nvSpPr>
        <p:spPr>
          <a:xfrm>
            <a:off x="3676875" y="2431050"/>
            <a:ext cx="1014600" cy="28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送出</a:t>
            </a:r>
            <a:endParaRPr/>
          </a:p>
        </p:txBody>
      </p:sp>
      <p:sp>
        <p:nvSpPr>
          <p:cNvPr id="246" name="Google Shape;246;p30"/>
          <p:cNvSpPr txBox="1"/>
          <p:nvPr/>
        </p:nvSpPr>
        <p:spPr>
          <a:xfrm>
            <a:off x="3349438" y="3533800"/>
            <a:ext cx="2029200" cy="2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尚未收到驗證碼嗎?</a:t>
            </a:r>
            <a:endParaRPr>
              <a:latin typeface="Lato"/>
              <a:ea typeface="Lato"/>
              <a:cs typeface="Lato"/>
              <a:sym typeface="Lato"/>
            </a:endParaRPr>
          </a:p>
        </p:txBody>
      </p:sp>
      <p:sp>
        <p:nvSpPr>
          <p:cNvPr id="247" name="Google Shape;247;p30"/>
          <p:cNvSpPr/>
          <p:nvPr/>
        </p:nvSpPr>
        <p:spPr>
          <a:xfrm>
            <a:off x="2330427" y="3945775"/>
            <a:ext cx="1551600" cy="28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再寄一次(xx秒)</a:t>
            </a:r>
            <a:endParaRPr/>
          </a:p>
        </p:txBody>
      </p:sp>
      <p:sp>
        <p:nvSpPr>
          <p:cNvPr id="248" name="Google Shape;248;p30"/>
          <p:cNvSpPr txBox="1"/>
          <p:nvPr/>
        </p:nvSpPr>
        <p:spPr>
          <a:xfrm>
            <a:off x="3917913" y="3885600"/>
            <a:ext cx="532500" cy="26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或</a:t>
            </a:r>
            <a:endParaRPr>
              <a:latin typeface="Lato"/>
              <a:ea typeface="Lato"/>
              <a:cs typeface="Lato"/>
              <a:sym typeface="Lato"/>
            </a:endParaRPr>
          </a:p>
        </p:txBody>
      </p:sp>
      <p:sp>
        <p:nvSpPr>
          <p:cNvPr id="249" name="Google Shape;249;p30"/>
          <p:cNvSpPr/>
          <p:nvPr/>
        </p:nvSpPr>
        <p:spPr>
          <a:xfrm>
            <a:off x="4486463" y="3960775"/>
            <a:ext cx="2143800" cy="26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返回上一步重新輸入信箱</a:t>
            </a:r>
            <a:endParaRPr/>
          </a:p>
        </p:txBody>
      </p:sp>
      <p:sp>
        <p:nvSpPr>
          <p:cNvPr id="250" name="Google Shape;250;p30"/>
          <p:cNvSpPr txBox="1"/>
          <p:nvPr/>
        </p:nvSpPr>
        <p:spPr>
          <a:xfrm>
            <a:off x="2883300" y="3011375"/>
            <a:ext cx="2903100" cy="35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0000"/>
                </a:solidFill>
              </a:rPr>
              <a:t>倒數xx秒，若未輸入正確驗證碼，請點選再寄一次</a:t>
            </a:r>
            <a:endParaRPr>
              <a:solidFill>
                <a:srgbClr val="FF0000"/>
              </a:solidFill>
            </a:endParaRPr>
          </a:p>
        </p:txBody>
      </p:sp>
      <p:cxnSp>
        <p:nvCxnSpPr>
          <p:cNvPr id="251" name="Google Shape;251;p30"/>
          <p:cNvCxnSpPr/>
          <p:nvPr/>
        </p:nvCxnSpPr>
        <p:spPr>
          <a:xfrm>
            <a:off x="1409950" y="4094500"/>
            <a:ext cx="857400" cy="22500"/>
          </a:xfrm>
          <a:prstGeom prst="straightConnector1">
            <a:avLst/>
          </a:prstGeom>
          <a:noFill/>
          <a:ln cap="flat" cmpd="sng" w="9525">
            <a:solidFill>
              <a:schemeClr val="dk2"/>
            </a:solidFill>
            <a:prstDash val="solid"/>
            <a:round/>
            <a:headEnd len="med" w="med" type="none"/>
            <a:tailEnd len="med" w="med" type="triangle"/>
          </a:ln>
        </p:spPr>
      </p:cxnSp>
      <p:sp>
        <p:nvSpPr>
          <p:cNvPr id="252" name="Google Shape;252;p30"/>
          <p:cNvSpPr txBox="1"/>
          <p:nvPr/>
        </p:nvSpPr>
        <p:spPr>
          <a:xfrm>
            <a:off x="56400" y="3362975"/>
            <a:ext cx="15516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再寄一次的按鈕有設定下次可點選的時間，避免使用者瘋狂點取拖垮資料庫。</a:t>
            </a:r>
            <a:endParaRPr/>
          </a:p>
        </p:txBody>
      </p:sp>
      <p:cxnSp>
        <p:nvCxnSpPr>
          <p:cNvPr id="253" name="Google Shape;253;p30"/>
          <p:cNvCxnSpPr/>
          <p:nvPr/>
        </p:nvCxnSpPr>
        <p:spPr>
          <a:xfrm flipH="1" rot="10800000">
            <a:off x="2470275" y="4308800"/>
            <a:ext cx="360900" cy="225600"/>
          </a:xfrm>
          <a:prstGeom prst="straightConnector1">
            <a:avLst/>
          </a:prstGeom>
          <a:noFill/>
          <a:ln cap="flat" cmpd="sng" w="9525">
            <a:solidFill>
              <a:schemeClr val="dk2"/>
            </a:solidFill>
            <a:prstDash val="solid"/>
            <a:round/>
            <a:headEnd len="med" w="med" type="none"/>
            <a:tailEnd len="med" w="med" type="triangle"/>
          </a:ln>
        </p:spPr>
      </p:cxnSp>
      <p:sp>
        <p:nvSpPr>
          <p:cNvPr id="254" name="Google Shape;254;p30"/>
          <p:cNvSpPr txBox="1"/>
          <p:nvPr/>
        </p:nvSpPr>
        <p:spPr>
          <a:xfrm>
            <a:off x="588825" y="4534400"/>
            <a:ext cx="33612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點選再寄一次後資料庫將會刪除之前的隨機碼，重新產生並再寄一次。</a:t>
            </a:r>
            <a:endParaRPr/>
          </a:p>
        </p:txBody>
      </p:sp>
      <p:cxnSp>
        <p:nvCxnSpPr>
          <p:cNvPr id="255" name="Google Shape;255;p30"/>
          <p:cNvCxnSpPr/>
          <p:nvPr/>
        </p:nvCxnSpPr>
        <p:spPr>
          <a:xfrm rot="10800000">
            <a:off x="5921800" y="4365200"/>
            <a:ext cx="586500" cy="237000"/>
          </a:xfrm>
          <a:prstGeom prst="straightConnector1">
            <a:avLst/>
          </a:prstGeom>
          <a:noFill/>
          <a:ln cap="flat" cmpd="sng" w="9525">
            <a:solidFill>
              <a:schemeClr val="dk2"/>
            </a:solidFill>
            <a:prstDash val="solid"/>
            <a:round/>
            <a:headEnd len="med" w="med" type="none"/>
            <a:tailEnd len="med" w="med" type="triangle"/>
          </a:ln>
        </p:spPr>
      </p:cxnSp>
      <p:sp>
        <p:nvSpPr>
          <p:cNvPr id="256" name="Google Shape;256;p30"/>
          <p:cNvSpPr txBox="1"/>
          <p:nvPr/>
        </p:nvSpPr>
        <p:spPr>
          <a:xfrm>
            <a:off x="6102250" y="4602200"/>
            <a:ext cx="27522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若使用者覺得自己信箱有輸錯，可返回上一步重新輸入。</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忘記密碼(4)</a:t>
            </a:r>
            <a:endParaRPr/>
          </a:p>
        </p:txBody>
      </p:sp>
      <p:sp>
        <p:nvSpPr>
          <p:cNvPr id="262" name="Google Shape;262;p31"/>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輸入正確的驗證碼以後會跳出</a:t>
            </a:r>
            <a:endParaRPr/>
          </a:p>
        </p:txBody>
      </p:sp>
      <p:sp>
        <p:nvSpPr>
          <p:cNvPr id="263" name="Google Shape;263;p31"/>
          <p:cNvSpPr/>
          <p:nvPr/>
        </p:nvSpPr>
        <p:spPr>
          <a:xfrm>
            <a:off x="2137650" y="1475025"/>
            <a:ext cx="4868700" cy="353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dk2"/>
                </a:solidFill>
              </a:rPr>
              <a:t>忘記密碼申請成功，系統會自動發送系統密碼函到您的電子信箱 ， 請等5~10分鐘收取!Your request for password reset was received, the system will automatically send you the password to your account’s registered email address ！Please receive the email in 5-10 minutes</a:t>
            </a:r>
            <a:endParaRPr sz="1100"/>
          </a:p>
        </p:txBody>
      </p:sp>
      <p:sp>
        <p:nvSpPr>
          <p:cNvPr id="264" name="Google Shape;264;p31"/>
          <p:cNvSpPr/>
          <p:nvPr/>
        </p:nvSpPr>
        <p:spPr>
          <a:xfrm>
            <a:off x="5994200" y="4499575"/>
            <a:ext cx="706800" cy="365100"/>
          </a:xfrm>
          <a:prstGeom prst="rect">
            <a:avLst/>
          </a:prstGeom>
          <a:solidFill>
            <a:srgbClr val="C9DAF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OK</a:t>
            </a:r>
            <a:endParaRPr/>
          </a:p>
        </p:txBody>
      </p:sp>
      <p:sp>
        <p:nvSpPr>
          <p:cNvPr id="265" name="Google Shape;265;p31"/>
          <p:cNvSpPr/>
          <p:nvPr/>
        </p:nvSpPr>
        <p:spPr>
          <a:xfrm>
            <a:off x="2137650" y="1475025"/>
            <a:ext cx="4868700" cy="572700"/>
          </a:xfrm>
          <a:prstGeom prst="rect">
            <a:avLst/>
          </a:prstGeom>
          <a:solidFill>
            <a:srgbClr val="6D9EE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lt1"/>
                </a:solidFill>
              </a:rPr>
              <a:t>系統訊息 System Message</a:t>
            </a:r>
            <a:endParaRPr sz="1900">
              <a:solidFill>
                <a:schemeClr val="lt1"/>
              </a:solidFill>
            </a:endParaRPr>
          </a:p>
        </p:txBody>
      </p:sp>
      <p:cxnSp>
        <p:nvCxnSpPr>
          <p:cNvPr id="266" name="Google Shape;266;p31"/>
          <p:cNvCxnSpPr/>
          <p:nvPr/>
        </p:nvCxnSpPr>
        <p:spPr>
          <a:xfrm>
            <a:off x="2381975" y="4223475"/>
            <a:ext cx="4319100" cy="13200"/>
          </a:xfrm>
          <a:prstGeom prst="straightConnector1">
            <a:avLst/>
          </a:prstGeom>
          <a:noFill/>
          <a:ln cap="flat" cmpd="sng" w="9525">
            <a:solidFill>
              <a:srgbClr val="3C78D8"/>
            </a:solidFill>
            <a:prstDash val="solid"/>
            <a:round/>
            <a:headEnd len="med" w="med" type="none"/>
            <a:tailEnd len="med" w="med" type="none"/>
          </a:ln>
        </p:spPr>
      </p:cxnSp>
      <p:sp>
        <p:nvSpPr>
          <p:cNvPr id="267" name="Google Shape;267;p31"/>
          <p:cNvSpPr txBox="1"/>
          <p:nvPr/>
        </p:nvSpPr>
        <p:spPr>
          <a:xfrm>
            <a:off x="3494450" y="4434125"/>
            <a:ext cx="1361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點選OK以後會跳到登入界面</a:t>
            </a:r>
            <a:endParaRPr/>
          </a:p>
        </p:txBody>
      </p:sp>
      <p:cxnSp>
        <p:nvCxnSpPr>
          <p:cNvPr id="268" name="Google Shape;268;p31"/>
          <p:cNvCxnSpPr>
            <a:stCxn id="267" idx="3"/>
            <a:endCxn id="264" idx="1"/>
          </p:cNvCxnSpPr>
          <p:nvPr/>
        </p:nvCxnSpPr>
        <p:spPr>
          <a:xfrm flipH="1" rot="10800000">
            <a:off x="4855550" y="4682075"/>
            <a:ext cx="1138800" cy="38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647375" y="333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SWOT 表</a:t>
            </a:r>
            <a:endParaRPr/>
          </a:p>
        </p:txBody>
      </p:sp>
      <p:graphicFrame>
        <p:nvGraphicFramePr>
          <p:cNvPr id="61" name="Google Shape;61;p14"/>
          <p:cNvGraphicFramePr/>
          <p:nvPr/>
        </p:nvGraphicFramePr>
        <p:xfrm>
          <a:off x="872225" y="868900"/>
          <a:ext cx="3000000" cy="3000000"/>
        </p:xfrm>
        <a:graphic>
          <a:graphicData uri="http://schemas.openxmlformats.org/drawingml/2006/table">
            <a:tbl>
              <a:tblPr>
                <a:noFill/>
                <a:tableStyleId>{82C74A5D-BF9A-433C-A132-662093459EA0}</a:tableStyleId>
              </a:tblPr>
              <a:tblGrid>
                <a:gridCol w="3619500"/>
                <a:gridCol w="3619500"/>
              </a:tblGrid>
              <a:tr h="1841300">
                <a:tc>
                  <a:txBody>
                    <a:bodyPr/>
                    <a:lstStyle/>
                    <a:p>
                      <a:pPr indent="0" lvl="0" marL="0" rtl="0" algn="l">
                        <a:spcBef>
                          <a:spcPts val="0"/>
                        </a:spcBef>
                        <a:spcAft>
                          <a:spcPts val="0"/>
                        </a:spcAft>
                        <a:buNone/>
                      </a:pPr>
                      <a:r>
                        <a:rPr lang="en" sz="1900"/>
                        <a:t>機會（O）</a:t>
                      </a:r>
                      <a:endParaRPr sz="1900"/>
                    </a:p>
                    <a:p>
                      <a:pPr indent="-349250" lvl="0" marL="457200" rtl="0" algn="l">
                        <a:spcBef>
                          <a:spcPts val="0"/>
                        </a:spcBef>
                        <a:spcAft>
                          <a:spcPts val="0"/>
                        </a:spcAft>
                        <a:buSzPts val="1900"/>
                        <a:buAutoNum type="arabicPeriod"/>
                      </a:pPr>
                      <a:r>
                        <a:rPr lang="en" sz="1900"/>
                        <a:t>學生因為疫情因素，需要在家做報告的頻率越來越高，</a:t>
                      </a:r>
                      <a:r>
                        <a:rPr lang="en" sz="1900"/>
                        <a:t>例</a:t>
                      </a:r>
                      <a:r>
                        <a:rPr lang="en" sz="1900"/>
                        <a:t>如：考試改為報告。</a:t>
                      </a:r>
                      <a:r>
                        <a:rPr lang="en" sz="1900">
                          <a:solidFill>
                            <a:schemeClr val="dk1"/>
                          </a:solidFill>
                        </a:rPr>
                        <a:t>在家做團體報告時比較方便。</a:t>
                      </a:r>
                      <a:endParaRPr sz="1900"/>
                    </a:p>
                  </a:txBody>
                  <a:tcPr marT="91425" marB="91425" marR="91425" marL="91425"/>
                </a:tc>
                <a:tc>
                  <a:txBody>
                    <a:bodyPr/>
                    <a:lstStyle/>
                    <a:p>
                      <a:pPr indent="0" lvl="0" marL="0" rtl="0" algn="l">
                        <a:spcBef>
                          <a:spcPts val="0"/>
                        </a:spcBef>
                        <a:spcAft>
                          <a:spcPts val="0"/>
                        </a:spcAft>
                        <a:buNone/>
                      </a:pPr>
                      <a:r>
                        <a:rPr lang="en" sz="1900"/>
                        <a:t>威脅（T）</a:t>
                      </a:r>
                      <a:endParaRPr sz="1900"/>
                    </a:p>
                    <a:p>
                      <a:pPr indent="-349250" lvl="0" marL="457200" rtl="0" algn="l">
                        <a:spcBef>
                          <a:spcPts val="0"/>
                        </a:spcBef>
                        <a:spcAft>
                          <a:spcPts val="0"/>
                        </a:spcAft>
                        <a:buSzPts val="1900"/>
                        <a:buAutoNum type="arabicPeriod"/>
                      </a:pPr>
                      <a:r>
                        <a:rPr lang="en" sz="1900"/>
                        <a:t>市場偏小，客群不夠大</a:t>
                      </a:r>
                      <a:endParaRPr sz="1900"/>
                    </a:p>
                    <a:p>
                      <a:pPr indent="-349250" lvl="0" marL="457200" rtl="0" algn="l">
                        <a:spcBef>
                          <a:spcPts val="0"/>
                        </a:spcBef>
                        <a:spcAft>
                          <a:spcPts val="0"/>
                        </a:spcAft>
                        <a:buSzPts val="1900"/>
                        <a:buAutoNum type="arabicPeriod"/>
                      </a:pPr>
                      <a:r>
                        <a:rPr lang="en" sz="1900"/>
                        <a:t>容易被取代</a:t>
                      </a:r>
                      <a:endParaRPr sz="1900"/>
                    </a:p>
                    <a:p>
                      <a:pPr indent="0" lvl="0" marL="457200" rtl="0" algn="l">
                        <a:spcBef>
                          <a:spcPts val="0"/>
                        </a:spcBef>
                        <a:spcAft>
                          <a:spcPts val="0"/>
                        </a:spcAft>
                        <a:buNone/>
                      </a:pPr>
                      <a:r>
                        <a:t/>
                      </a:r>
                      <a:endParaRPr sz="1900"/>
                    </a:p>
                  </a:txBody>
                  <a:tcPr marT="91425" marB="91425" marR="91425" marL="91425"/>
                </a:tc>
              </a:tr>
              <a:tr h="2212975">
                <a:tc>
                  <a:txBody>
                    <a:bodyPr/>
                    <a:lstStyle/>
                    <a:p>
                      <a:pPr indent="0" lvl="0" marL="0" rtl="0" algn="l">
                        <a:spcBef>
                          <a:spcPts val="0"/>
                        </a:spcBef>
                        <a:spcAft>
                          <a:spcPts val="0"/>
                        </a:spcAft>
                        <a:buNone/>
                      </a:pPr>
                      <a:r>
                        <a:rPr lang="en" sz="1900"/>
                        <a:t>優點（S）</a:t>
                      </a:r>
                      <a:endParaRPr sz="1900"/>
                    </a:p>
                    <a:p>
                      <a:pPr indent="-349250" lvl="0" marL="457200" rtl="0" algn="l">
                        <a:spcBef>
                          <a:spcPts val="0"/>
                        </a:spcBef>
                        <a:spcAft>
                          <a:spcPts val="0"/>
                        </a:spcAft>
                        <a:buSzPts val="1900"/>
                        <a:buAutoNum type="arabicPeriod"/>
                      </a:pPr>
                      <a:r>
                        <a:rPr lang="en" sz="1900"/>
                        <a:t>多了審查人項目，方便多種不同部門的人接手時可以先審查。</a:t>
                      </a:r>
                      <a:endParaRPr sz="1900"/>
                    </a:p>
                    <a:p>
                      <a:pPr indent="-349250" lvl="0" marL="457200" rtl="0" algn="l">
                        <a:spcBef>
                          <a:spcPts val="0"/>
                        </a:spcBef>
                        <a:spcAft>
                          <a:spcPts val="0"/>
                        </a:spcAft>
                        <a:buSzPts val="1900"/>
                        <a:buAutoNum type="arabicPeriod"/>
                      </a:pPr>
                      <a:r>
                        <a:rPr lang="en" sz="1900"/>
                        <a:t>目標在學生客群，因此我們去除了學生族群不需要的RPA跟CRM等功能</a:t>
                      </a:r>
                      <a:endParaRPr sz="1900"/>
                    </a:p>
                  </a:txBody>
                  <a:tcPr marT="91425" marB="91425" marR="91425" marL="91425"/>
                </a:tc>
                <a:tc>
                  <a:txBody>
                    <a:bodyPr/>
                    <a:lstStyle/>
                    <a:p>
                      <a:pPr indent="0" lvl="0" marL="0" rtl="0" algn="l">
                        <a:spcBef>
                          <a:spcPts val="0"/>
                        </a:spcBef>
                        <a:spcAft>
                          <a:spcPts val="0"/>
                        </a:spcAft>
                        <a:buNone/>
                      </a:pPr>
                      <a:r>
                        <a:rPr lang="en" sz="1900"/>
                        <a:t>缺點（W）</a:t>
                      </a:r>
                      <a:endParaRPr sz="1900"/>
                    </a:p>
                    <a:p>
                      <a:pPr indent="-349250" lvl="0" marL="457200" rtl="0" algn="l">
                        <a:spcBef>
                          <a:spcPts val="0"/>
                        </a:spcBef>
                        <a:spcAft>
                          <a:spcPts val="0"/>
                        </a:spcAft>
                        <a:buSzPts val="1900"/>
                        <a:buAutoNum type="arabicPeriod"/>
                      </a:pPr>
                      <a:r>
                        <a:rPr lang="en" sz="1900"/>
                        <a:t>無法因應業界太複雜的需求</a:t>
                      </a:r>
                      <a:endParaRPr sz="1900"/>
                    </a:p>
                    <a:p>
                      <a:pPr indent="-349250" lvl="0" marL="457200" rtl="0" algn="l">
                        <a:spcBef>
                          <a:spcPts val="0"/>
                        </a:spcBef>
                        <a:spcAft>
                          <a:spcPts val="0"/>
                        </a:spcAft>
                        <a:buSzPts val="1900"/>
                        <a:buAutoNum type="arabicPeriod"/>
                      </a:pPr>
                      <a:r>
                        <a:rPr lang="en" sz="1900"/>
                        <a:t>功能比其他系統來的少</a:t>
                      </a:r>
                      <a:endParaRPr sz="1900"/>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txBox="1"/>
          <p:nvPr>
            <p:ph type="title"/>
          </p:nvPr>
        </p:nvSpPr>
        <p:spPr>
          <a:xfrm>
            <a:off x="301650" y="1059763"/>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74" name="Google Shape;274;p32"/>
          <p:cNvPicPr preferRelativeResize="0"/>
          <p:nvPr/>
        </p:nvPicPr>
        <p:blipFill rotWithShape="1">
          <a:blip r:embed="rId3">
            <a:alphaModFix/>
          </a:blip>
          <a:srcRect b="59678" l="19113" r="5100" t="22388"/>
          <a:stretch/>
        </p:blipFill>
        <p:spPr>
          <a:xfrm>
            <a:off x="221000" y="941938"/>
            <a:ext cx="8830350" cy="1174750"/>
          </a:xfrm>
          <a:prstGeom prst="rect">
            <a:avLst/>
          </a:prstGeom>
          <a:noFill/>
          <a:ln>
            <a:noFill/>
          </a:ln>
        </p:spPr>
      </p:pic>
      <p:sp>
        <p:nvSpPr>
          <p:cNvPr id="275" name="Google Shape;275;p32"/>
          <p:cNvSpPr/>
          <p:nvPr/>
        </p:nvSpPr>
        <p:spPr>
          <a:xfrm>
            <a:off x="2736375" y="1792675"/>
            <a:ext cx="5420400" cy="3240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t>『</a:t>
            </a:r>
            <a:r>
              <a:rPr lang="en" sz="1000"/>
              <a:t>專案管理系統』密碼通知 . xxx您好：歡迎使用『專案管理系統。。。</a:t>
            </a:r>
            <a:endParaRPr sz="1000"/>
          </a:p>
        </p:txBody>
      </p:sp>
      <p:cxnSp>
        <p:nvCxnSpPr>
          <p:cNvPr id="276" name="Google Shape;276;p32"/>
          <p:cNvCxnSpPr/>
          <p:nvPr/>
        </p:nvCxnSpPr>
        <p:spPr>
          <a:xfrm rot="10800000">
            <a:off x="4174550" y="2193988"/>
            <a:ext cx="11400" cy="834600"/>
          </a:xfrm>
          <a:prstGeom prst="straightConnector1">
            <a:avLst/>
          </a:prstGeom>
          <a:noFill/>
          <a:ln cap="flat" cmpd="sng" w="9525">
            <a:solidFill>
              <a:schemeClr val="dk2"/>
            </a:solidFill>
            <a:prstDash val="solid"/>
            <a:round/>
            <a:headEnd len="med" w="med" type="none"/>
            <a:tailEnd len="med" w="med" type="triangle"/>
          </a:ln>
        </p:spPr>
      </p:cxnSp>
      <p:sp>
        <p:nvSpPr>
          <p:cNvPr id="277" name="Google Shape;277;p32"/>
          <p:cNvSpPr txBox="1"/>
          <p:nvPr/>
        </p:nvSpPr>
        <p:spPr>
          <a:xfrm>
            <a:off x="2933925" y="3141363"/>
            <a:ext cx="3147000" cy="10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t>輸入驗證碼後資料庫將會刪除之前的密碼，並將電腦重設後的隨機密碼寄到信箱</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4" name="Google Shape;284;p33"/>
          <p:cNvPicPr preferRelativeResize="0"/>
          <p:nvPr/>
        </p:nvPicPr>
        <p:blipFill rotWithShape="1">
          <a:blip r:embed="rId3">
            <a:alphaModFix/>
          </a:blip>
          <a:srcRect b="4854" l="19321" r="5962" t="27723"/>
          <a:stretch/>
        </p:blipFill>
        <p:spPr>
          <a:xfrm>
            <a:off x="0" y="300976"/>
            <a:ext cx="8951200" cy="4792251"/>
          </a:xfrm>
          <a:prstGeom prst="rect">
            <a:avLst/>
          </a:prstGeom>
          <a:noFill/>
          <a:ln>
            <a:noFill/>
          </a:ln>
        </p:spPr>
      </p:pic>
      <p:sp>
        <p:nvSpPr>
          <p:cNvPr id="285" name="Google Shape;285;p33"/>
          <p:cNvSpPr/>
          <p:nvPr/>
        </p:nvSpPr>
        <p:spPr>
          <a:xfrm>
            <a:off x="1729650" y="445025"/>
            <a:ext cx="4672200" cy="353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t>
            </a:r>
            <a:r>
              <a:rPr lang="en"/>
              <a:t>專案管理系統』密碼通知</a:t>
            </a:r>
            <a:endParaRPr/>
          </a:p>
        </p:txBody>
      </p:sp>
      <p:sp>
        <p:nvSpPr>
          <p:cNvPr id="286" name="Google Shape;286;p33"/>
          <p:cNvSpPr/>
          <p:nvPr/>
        </p:nvSpPr>
        <p:spPr>
          <a:xfrm>
            <a:off x="525872" y="798436"/>
            <a:ext cx="4436700" cy="4294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222222"/>
                </a:solidFill>
                <a:highlight>
                  <a:srgbClr val="FFFFFF"/>
                </a:highlight>
              </a:rPr>
              <a:t>梁登傑 </a:t>
            </a:r>
            <a:r>
              <a:rPr lang="en" sz="1500">
                <a:solidFill>
                  <a:srgbClr val="222222"/>
                </a:solidFill>
                <a:highlight>
                  <a:srgbClr val="FFFFFF"/>
                </a:highlight>
              </a:rPr>
              <a:t>您好：</a:t>
            </a:r>
            <a:endParaRPr sz="1500">
              <a:solidFill>
                <a:srgbClr val="222222"/>
              </a:solidFill>
              <a:highlight>
                <a:srgbClr val="FFFFFF"/>
              </a:highlight>
            </a:endParaRPr>
          </a:p>
          <a:p>
            <a:pPr indent="0" lvl="0" marL="0" rtl="0" algn="l">
              <a:spcBef>
                <a:spcPts val="0"/>
              </a:spcBef>
              <a:spcAft>
                <a:spcPts val="0"/>
              </a:spcAft>
              <a:buNone/>
            </a:pPr>
            <a:r>
              <a:t/>
            </a:r>
            <a:endParaRPr sz="1500">
              <a:solidFill>
                <a:srgbClr val="222222"/>
              </a:solidFill>
              <a:highlight>
                <a:srgbClr val="FFFFFF"/>
              </a:highlight>
            </a:endParaRPr>
          </a:p>
          <a:p>
            <a:pPr indent="0" lvl="0" marL="0" rtl="0" algn="l">
              <a:lnSpc>
                <a:spcPct val="150000"/>
              </a:lnSpc>
              <a:spcBef>
                <a:spcPts val="600"/>
              </a:spcBef>
              <a:spcAft>
                <a:spcPts val="0"/>
              </a:spcAft>
              <a:buClr>
                <a:schemeClr val="dk1"/>
              </a:buClr>
              <a:buSzPts val="1100"/>
              <a:buFont typeface="Arial"/>
              <a:buNone/>
            </a:pPr>
            <a:r>
              <a:rPr lang="en" sz="1000">
                <a:solidFill>
                  <a:srgbClr val="222222"/>
                </a:solidFill>
                <a:highlight>
                  <a:srgbClr val="FFFFFF"/>
                </a:highlight>
              </a:rPr>
              <a:t>歡迎使用「專案管理系統」</a:t>
            </a:r>
            <a:endParaRPr sz="1000">
              <a:solidFill>
                <a:srgbClr val="222222"/>
              </a:solidFill>
              <a:highlight>
                <a:srgbClr val="FFFFFF"/>
              </a:highlight>
            </a:endParaRPr>
          </a:p>
          <a:p>
            <a:pPr indent="0" lvl="0" marL="0" rtl="0" algn="l">
              <a:lnSpc>
                <a:spcPct val="150000"/>
              </a:lnSpc>
              <a:spcBef>
                <a:spcPts val="600"/>
              </a:spcBef>
              <a:spcAft>
                <a:spcPts val="0"/>
              </a:spcAft>
              <a:buClr>
                <a:schemeClr val="dk1"/>
              </a:buClr>
              <a:buSzPts val="1100"/>
              <a:buFont typeface="Arial"/>
              <a:buNone/>
            </a:pPr>
            <a:r>
              <a:rPr lang="en" sz="1000">
                <a:solidFill>
                  <a:srgbClr val="222222"/>
                </a:solidFill>
                <a:highlight>
                  <a:srgbClr val="FFFFFF"/>
                </a:highlight>
              </a:rPr>
              <a:t>您的帳號為：Jay123</a:t>
            </a:r>
            <a:endParaRPr sz="1000">
              <a:solidFill>
                <a:srgbClr val="222222"/>
              </a:solidFill>
              <a:highlight>
                <a:srgbClr val="FFFFFF"/>
              </a:highlight>
            </a:endParaRPr>
          </a:p>
          <a:p>
            <a:pPr indent="0" lvl="0" marL="0" rtl="0" algn="l">
              <a:lnSpc>
                <a:spcPct val="150000"/>
              </a:lnSpc>
              <a:spcBef>
                <a:spcPts val="600"/>
              </a:spcBef>
              <a:spcAft>
                <a:spcPts val="0"/>
              </a:spcAft>
              <a:buClr>
                <a:schemeClr val="dk1"/>
              </a:buClr>
              <a:buSzPts val="1100"/>
              <a:buFont typeface="Arial"/>
              <a:buNone/>
            </a:pPr>
            <a:r>
              <a:rPr lang="en" sz="1000">
                <a:solidFill>
                  <a:srgbClr val="222222"/>
                </a:solidFill>
                <a:highlight>
                  <a:srgbClr val="FFFFFF"/>
                </a:highlight>
              </a:rPr>
              <a:t>您的系統密碼已還原為：M5rstiNW</a:t>
            </a:r>
            <a:endParaRPr sz="1000">
              <a:solidFill>
                <a:srgbClr val="222222"/>
              </a:solidFill>
              <a:highlight>
                <a:srgbClr val="FFFFFF"/>
              </a:highlight>
            </a:endParaRPr>
          </a:p>
          <a:p>
            <a:pPr indent="0" lvl="0" marL="0" rtl="0" algn="l">
              <a:lnSpc>
                <a:spcPct val="150000"/>
              </a:lnSpc>
              <a:spcBef>
                <a:spcPts val="600"/>
              </a:spcBef>
              <a:spcAft>
                <a:spcPts val="0"/>
              </a:spcAft>
              <a:buClr>
                <a:schemeClr val="dk1"/>
              </a:buClr>
              <a:buSzPts val="1100"/>
              <a:buFont typeface="Arial"/>
              <a:buNone/>
            </a:pPr>
            <a:r>
              <a:rPr lang="en" sz="1000">
                <a:solidFill>
                  <a:srgbClr val="222222"/>
                </a:solidFill>
                <a:highlight>
                  <a:srgbClr val="FFFFFF"/>
                </a:highlight>
              </a:rPr>
              <a:t>登入後請記得更換密碼。</a:t>
            </a:r>
            <a:endParaRPr sz="1000">
              <a:solidFill>
                <a:srgbClr val="222222"/>
              </a:solidFill>
              <a:highlight>
                <a:srgbClr val="FFFFFF"/>
              </a:highlight>
            </a:endParaRPr>
          </a:p>
          <a:p>
            <a:pPr indent="0" lvl="0" marL="0" rtl="0" algn="l">
              <a:lnSpc>
                <a:spcPct val="150000"/>
              </a:lnSpc>
              <a:spcBef>
                <a:spcPts val="600"/>
              </a:spcBef>
              <a:spcAft>
                <a:spcPts val="0"/>
              </a:spcAft>
              <a:buClr>
                <a:schemeClr val="dk1"/>
              </a:buClr>
              <a:buSzPts val="1100"/>
              <a:buFont typeface="Arial"/>
              <a:buNone/>
            </a:pPr>
            <a:r>
              <a:rPr lang="en" sz="1000">
                <a:solidFill>
                  <a:srgbClr val="FF0000"/>
                </a:solidFill>
                <a:highlight>
                  <a:srgbClr val="FFFFFF"/>
                </a:highlight>
              </a:rPr>
              <a:t>※此信件為系統發出信件，請勿直接回覆，感謝您的配合。</a:t>
            </a:r>
            <a:endParaRPr sz="1000">
              <a:solidFill>
                <a:srgbClr val="FF0000"/>
              </a:solidFill>
              <a:highlight>
                <a:srgbClr val="FFFFFF"/>
              </a:highlight>
            </a:endParaRPr>
          </a:p>
          <a:p>
            <a:pPr indent="0" lvl="0" marL="0" rtl="0" algn="l">
              <a:lnSpc>
                <a:spcPct val="150000"/>
              </a:lnSpc>
              <a:spcBef>
                <a:spcPts val="600"/>
              </a:spcBef>
              <a:spcAft>
                <a:spcPts val="0"/>
              </a:spcAft>
              <a:buClr>
                <a:schemeClr val="dk1"/>
              </a:buClr>
              <a:buSzPts val="1100"/>
              <a:buFont typeface="Arial"/>
              <a:buNone/>
            </a:pPr>
            <a:r>
              <a:rPr lang="en" sz="1000">
                <a:solidFill>
                  <a:srgbClr val="FF0000"/>
                </a:solidFill>
                <a:highlight>
                  <a:srgbClr val="FFFFFF"/>
                </a:highlight>
              </a:rPr>
              <a:t>請點選此處回到登入介面:120.126.151.210......</a:t>
            </a:r>
            <a:endParaRPr sz="1000">
              <a:solidFill>
                <a:srgbClr val="FF0000"/>
              </a:solidFill>
              <a:highlight>
                <a:srgbClr val="FFFFFF"/>
              </a:highlight>
            </a:endParaRPr>
          </a:p>
          <a:p>
            <a:pPr indent="0" lvl="0" marL="0" rtl="0" algn="l">
              <a:lnSpc>
                <a:spcPct val="150000"/>
              </a:lnSpc>
              <a:spcBef>
                <a:spcPts val="600"/>
              </a:spcBef>
              <a:spcAft>
                <a:spcPts val="0"/>
              </a:spcAft>
              <a:buClr>
                <a:schemeClr val="dk1"/>
              </a:buClr>
              <a:buSzPts val="1100"/>
              <a:buFont typeface="Arial"/>
              <a:buNone/>
            </a:pPr>
            <a:r>
              <a:rPr lang="en" sz="1000">
                <a:solidFill>
                  <a:srgbClr val="222222"/>
                </a:solidFill>
                <a:highlight>
                  <a:srgbClr val="FFFFFF"/>
                </a:highlight>
              </a:rPr>
              <a:t>Dear Jay：</a:t>
            </a:r>
            <a:endParaRPr sz="1000">
              <a:solidFill>
                <a:srgbClr val="222222"/>
              </a:solidFill>
              <a:highlight>
                <a:srgbClr val="FFFFFF"/>
              </a:highlight>
            </a:endParaRPr>
          </a:p>
          <a:p>
            <a:pPr indent="0" lvl="0" marL="0" rtl="0" algn="l">
              <a:lnSpc>
                <a:spcPct val="150000"/>
              </a:lnSpc>
              <a:spcBef>
                <a:spcPts val="600"/>
              </a:spcBef>
              <a:spcAft>
                <a:spcPts val="0"/>
              </a:spcAft>
              <a:buNone/>
            </a:pPr>
            <a:r>
              <a:rPr lang="en" sz="1000">
                <a:solidFill>
                  <a:srgbClr val="222222"/>
                </a:solidFill>
                <a:highlight>
                  <a:srgbClr val="FFFFFF"/>
                </a:highlight>
              </a:rPr>
              <a:t>Welcome to Project Management System</a:t>
            </a:r>
            <a:endParaRPr sz="2000">
              <a:solidFill>
                <a:schemeClr val="dk1"/>
              </a:solidFill>
              <a:highlight>
                <a:srgbClr val="F8F9FA"/>
              </a:highlight>
            </a:endParaRPr>
          </a:p>
          <a:p>
            <a:pPr indent="0" lvl="0" marL="0" rtl="0" algn="l">
              <a:lnSpc>
                <a:spcPct val="150000"/>
              </a:lnSpc>
              <a:spcBef>
                <a:spcPts val="600"/>
              </a:spcBef>
              <a:spcAft>
                <a:spcPts val="0"/>
              </a:spcAft>
              <a:buClr>
                <a:schemeClr val="dk1"/>
              </a:buClr>
              <a:buSzPts val="1100"/>
              <a:buFont typeface="Arial"/>
              <a:buNone/>
            </a:pPr>
            <a:r>
              <a:rPr lang="en" sz="1000">
                <a:solidFill>
                  <a:srgbClr val="222222"/>
                </a:solidFill>
                <a:highlight>
                  <a:srgbClr val="FFFFFF"/>
                </a:highlight>
              </a:rPr>
              <a:t>Your account: Jay123</a:t>
            </a:r>
            <a:endParaRPr sz="1000">
              <a:solidFill>
                <a:srgbClr val="222222"/>
              </a:solidFill>
              <a:highlight>
                <a:srgbClr val="FFFFFF"/>
              </a:highlight>
            </a:endParaRPr>
          </a:p>
          <a:p>
            <a:pPr indent="0" lvl="0" marL="0" rtl="0" algn="l">
              <a:lnSpc>
                <a:spcPct val="150000"/>
              </a:lnSpc>
              <a:spcBef>
                <a:spcPts val="600"/>
              </a:spcBef>
              <a:spcAft>
                <a:spcPts val="0"/>
              </a:spcAft>
              <a:buClr>
                <a:schemeClr val="dk1"/>
              </a:buClr>
              <a:buSzPts val="1100"/>
              <a:buFont typeface="Arial"/>
              <a:buNone/>
            </a:pPr>
            <a:r>
              <a:rPr lang="en" sz="1000">
                <a:solidFill>
                  <a:srgbClr val="222222"/>
                </a:solidFill>
                <a:highlight>
                  <a:srgbClr val="FFFFFF"/>
                </a:highlight>
              </a:rPr>
              <a:t>Your system password has been reset as: M5rstiNW</a:t>
            </a:r>
            <a:endParaRPr sz="1000">
              <a:solidFill>
                <a:srgbClr val="222222"/>
              </a:solidFill>
              <a:highlight>
                <a:srgbClr val="FFFFFF"/>
              </a:highlight>
            </a:endParaRPr>
          </a:p>
          <a:p>
            <a:pPr indent="0" lvl="0" marL="0" rtl="0" algn="l">
              <a:lnSpc>
                <a:spcPct val="150000"/>
              </a:lnSpc>
              <a:spcBef>
                <a:spcPts val="600"/>
              </a:spcBef>
              <a:spcAft>
                <a:spcPts val="0"/>
              </a:spcAft>
              <a:buClr>
                <a:schemeClr val="dk1"/>
              </a:buClr>
              <a:buSzPts val="1100"/>
              <a:buFont typeface="Arial"/>
              <a:buNone/>
            </a:pPr>
            <a:r>
              <a:rPr lang="en" sz="1000">
                <a:solidFill>
                  <a:srgbClr val="222222"/>
                </a:solidFill>
                <a:highlight>
                  <a:srgbClr val="FFFFFF"/>
                </a:highlight>
              </a:rPr>
              <a:t>Please reset your system password after login.</a:t>
            </a:r>
            <a:endParaRPr sz="1000">
              <a:solidFill>
                <a:srgbClr val="222222"/>
              </a:solidFill>
              <a:highlight>
                <a:srgbClr val="FFFFFF"/>
              </a:highlight>
            </a:endParaRPr>
          </a:p>
          <a:p>
            <a:pPr indent="0" lvl="0" marL="0" rtl="0" algn="l">
              <a:lnSpc>
                <a:spcPct val="150000"/>
              </a:lnSpc>
              <a:spcBef>
                <a:spcPts val="600"/>
              </a:spcBef>
              <a:spcAft>
                <a:spcPts val="0"/>
              </a:spcAft>
              <a:buClr>
                <a:schemeClr val="dk1"/>
              </a:buClr>
              <a:buSzPts val="1100"/>
              <a:buFont typeface="Arial"/>
              <a:buNone/>
            </a:pPr>
            <a:r>
              <a:rPr lang="en" sz="1000">
                <a:solidFill>
                  <a:srgbClr val="FF0000"/>
                </a:solidFill>
                <a:highlight>
                  <a:srgbClr val="FFFFFF"/>
                </a:highlight>
              </a:rPr>
              <a:t>※This is an automatically generated email, please do not reply. Thanks for your cooperation.</a:t>
            </a:r>
            <a:endParaRPr sz="1000">
              <a:solidFill>
                <a:srgbClr val="FF0000"/>
              </a:solidFill>
              <a:highlight>
                <a:srgbClr val="FFFFFF"/>
              </a:highlight>
            </a:endParaRPr>
          </a:p>
          <a:p>
            <a:pPr indent="0" lvl="0" marL="0" rtl="0" algn="l">
              <a:lnSpc>
                <a:spcPct val="150000"/>
              </a:lnSpc>
              <a:spcBef>
                <a:spcPts val="600"/>
              </a:spcBef>
              <a:spcAft>
                <a:spcPts val="0"/>
              </a:spcAft>
              <a:buClr>
                <a:schemeClr val="dk1"/>
              </a:buClr>
              <a:buSzPts val="1100"/>
              <a:buFont typeface="Arial"/>
              <a:buNone/>
            </a:pPr>
            <a:r>
              <a:rPr lang="en" sz="1000">
                <a:solidFill>
                  <a:srgbClr val="FF0000"/>
                </a:solidFill>
                <a:highlight>
                  <a:srgbClr val="FFFFFF"/>
                </a:highlight>
              </a:rPr>
              <a:t>Click here to return to the login interface :</a:t>
            </a:r>
            <a:r>
              <a:rPr lang="en" sz="1000">
                <a:solidFill>
                  <a:srgbClr val="FF0000"/>
                </a:solidFill>
                <a:highlight>
                  <a:schemeClr val="lt1"/>
                </a:highlight>
              </a:rPr>
              <a:t>120.126.151.210......</a:t>
            </a:r>
            <a:endParaRPr sz="1000">
              <a:solidFill>
                <a:srgbClr val="FF0000"/>
              </a:solidFill>
              <a:highlight>
                <a:srgbClr val="FFFFFF"/>
              </a:highlight>
            </a:endParaRPr>
          </a:p>
          <a:p>
            <a:pPr indent="0" lvl="0" marL="0" rtl="0" algn="l">
              <a:lnSpc>
                <a:spcPct val="150000"/>
              </a:lnSpc>
              <a:spcBef>
                <a:spcPts val="600"/>
              </a:spcBef>
              <a:spcAft>
                <a:spcPts val="0"/>
              </a:spcAft>
              <a:buClr>
                <a:schemeClr val="dk1"/>
              </a:buClr>
              <a:buSzPts val="1100"/>
              <a:buFont typeface="Arial"/>
              <a:buNone/>
            </a:pPr>
            <a:r>
              <a:t/>
            </a:r>
            <a:endParaRPr sz="1000">
              <a:solidFill>
                <a:srgbClr val="FF0000"/>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4"/>
          <p:cNvSpPr/>
          <p:nvPr/>
        </p:nvSpPr>
        <p:spPr>
          <a:xfrm>
            <a:off x="4109850" y="347400"/>
            <a:ext cx="924300" cy="924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4"/>
          <p:cNvSpPr/>
          <p:nvPr/>
        </p:nvSpPr>
        <p:spPr>
          <a:xfrm>
            <a:off x="3125400" y="1441600"/>
            <a:ext cx="2893200" cy="51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帳號(信箱):</a:t>
            </a:r>
            <a:endParaRPr/>
          </a:p>
        </p:txBody>
      </p:sp>
      <p:sp>
        <p:nvSpPr>
          <p:cNvPr id="293" name="Google Shape;293;p34"/>
          <p:cNvSpPr/>
          <p:nvPr/>
        </p:nvSpPr>
        <p:spPr>
          <a:xfrm>
            <a:off x="3120450" y="2180350"/>
            <a:ext cx="2903100" cy="49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密碼:</a:t>
            </a:r>
            <a:endParaRPr/>
          </a:p>
        </p:txBody>
      </p:sp>
      <p:sp>
        <p:nvSpPr>
          <p:cNvPr id="294" name="Google Shape;294;p34"/>
          <p:cNvSpPr/>
          <p:nvPr/>
        </p:nvSpPr>
        <p:spPr>
          <a:xfrm>
            <a:off x="3614225" y="3581288"/>
            <a:ext cx="793800" cy="32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登入</a:t>
            </a:r>
            <a:endParaRPr/>
          </a:p>
        </p:txBody>
      </p:sp>
      <p:sp>
        <p:nvSpPr>
          <p:cNvPr id="295" name="Google Shape;295;p34"/>
          <p:cNvSpPr/>
          <p:nvPr/>
        </p:nvSpPr>
        <p:spPr>
          <a:xfrm>
            <a:off x="3743250" y="4138900"/>
            <a:ext cx="1657500" cy="45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忘記密碼</a:t>
            </a:r>
            <a:endParaRPr/>
          </a:p>
        </p:txBody>
      </p:sp>
      <p:sp>
        <p:nvSpPr>
          <p:cNvPr id="296" name="Google Shape;296;p34"/>
          <p:cNvSpPr/>
          <p:nvPr/>
        </p:nvSpPr>
        <p:spPr>
          <a:xfrm>
            <a:off x="4735975" y="3581288"/>
            <a:ext cx="793800" cy="32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註冊</a:t>
            </a:r>
            <a:endParaRPr/>
          </a:p>
        </p:txBody>
      </p:sp>
      <p:sp>
        <p:nvSpPr>
          <p:cNvPr id="297" name="Google Shape;297;p34"/>
          <p:cNvSpPr/>
          <p:nvPr/>
        </p:nvSpPr>
        <p:spPr>
          <a:xfrm>
            <a:off x="8096975" y="4510600"/>
            <a:ext cx="924300" cy="32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問題回報</a:t>
            </a:r>
            <a:endParaRPr/>
          </a:p>
        </p:txBody>
      </p:sp>
      <p:sp>
        <p:nvSpPr>
          <p:cNvPr id="298" name="Google Shape;298;p34"/>
          <p:cNvSpPr txBox="1"/>
          <p:nvPr/>
        </p:nvSpPr>
        <p:spPr>
          <a:xfrm>
            <a:off x="3220650" y="2899000"/>
            <a:ext cx="2702700" cy="8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0000"/>
                </a:solidFill>
                <a:highlight>
                  <a:srgbClr val="CEEBFE"/>
                </a:highlight>
                <a:latin typeface="Times New Roman"/>
                <a:ea typeface="Times New Roman"/>
                <a:cs typeface="Times New Roman"/>
                <a:sym typeface="Times New Roman"/>
              </a:rPr>
              <a:t>您已申請忘記密碼，系統密碼函已寄送到您申請帳號時所填寫的電子信箱de********@gm**.co**</a:t>
            </a:r>
            <a:endParaRPr/>
          </a:p>
        </p:txBody>
      </p:sp>
      <p:sp>
        <p:nvSpPr>
          <p:cNvPr id="299" name="Google Shape;29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登入界面</a:t>
            </a:r>
            <a:endParaRPr/>
          </a:p>
        </p:txBody>
      </p:sp>
      <p:cxnSp>
        <p:nvCxnSpPr>
          <p:cNvPr id="300" name="Google Shape;300;p34"/>
          <p:cNvCxnSpPr/>
          <p:nvPr/>
        </p:nvCxnSpPr>
        <p:spPr>
          <a:xfrm>
            <a:off x="1928825" y="2470225"/>
            <a:ext cx="699300" cy="0"/>
          </a:xfrm>
          <a:prstGeom prst="straightConnector1">
            <a:avLst/>
          </a:prstGeom>
          <a:noFill/>
          <a:ln cap="flat" cmpd="sng" w="9525">
            <a:solidFill>
              <a:schemeClr val="dk2"/>
            </a:solidFill>
            <a:prstDash val="solid"/>
            <a:round/>
            <a:headEnd len="med" w="med" type="none"/>
            <a:tailEnd len="med" w="med" type="triangle"/>
          </a:ln>
        </p:spPr>
      </p:cxnSp>
      <p:sp>
        <p:nvSpPr>
          <p:cNvPr id="301" name="Google Shape;301;p34"/>
          <p:cNvSpPr txBox="1"/>
          <p:nvPr/>
        </p:nvSpPr>
        <p:spPr>
          <a:xfrm>
            <a:off x="157925" y="2334875"/>
            <a:ext cx="1770900" cy="49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點選 連結 後，跳至登入介面讓使用者重新輸入密碼</a:t>
            </a:r>
            <a:endParaRPr/>
          </a:p>
        </p:txBody>
      </p:sp>
      <p:sp>
        <p:nvSpPr>
          <p:cNvPr id="302" name="Google Shape;302;p34"/>
          <p:cNvSpPr txBox="1"/>
          <p:nvPr/>
        </p:nvSpPr>
        <p:spPr>
          <a:xfrm>
            <a:off x="3540750" y="2625013"/>
            <a:ext cx="2062500" cy="32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t>記住我的登入資訊</a:t>
            </a:r>
            <a:endParaRPr sz="900"/>
          </a:p>
        </p:txBody>
      </p:sp>
      <p:sp>
        <p:nvSpPr>
          <p:cNvPr id="303" name="Google Shape;303;p34"/>
          <p:cNvSpPr/>
          <p:nvPr/>
        </p:nvSpPr>
        <p:spPr>
          <a:xfrm>
            <a:off x="3896550" y="2727313"/>
            <a:ext cx="108600" cy="11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5"/>
          <p:cNvSpPr/>
          <p:nvPr/>
        </p:nvSpPr>
        <p:spPr>
          <a:xfrm>
            <a:off x="268900" y="704850"/>
            <a:ext cx="8398500" cy="4048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5"/>
          <p:cNvSpPr/>
          <p:nvPr/>
        </p:nvSpPr>
        <p:spPr>
          <a:xfrm>
            <a:off x="7654975" y="4398100"/>
            <a:ext cx="924300" cy="2913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問題回報</a:t>
            </a:r>
            <a:endParaRPr/>
          </a:p>
        </p:txBody>
      </p:sp>
      <p:sp>
        <p:nvSpPr>
          <p:cNvPr id="310" name="Google Shape;310;p35"/>
          <p:cNvSpPr txBox="1"/>
          <p:nvPr/>
        </p:nvSpPr>
        <p:spPr>
          <a:xfrm>
            <a:off x="753400" y="1977800"/>
            <a:ext cx="6330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311" name="Google Shape;311;p35"/>
          <p:cNvSpPr/>
          <p:nvPr/>
        </p:nvSpPr>
        <p:spPr>
          <a:xfrm>
            <a:off x="2230200" y="1567150"/>
            <a:ext cx="6108000" cy="27726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最新通知</a:t>
            </a:r>
            <a:endParaRPr/>
          </a:p>
        </p:txBody>
      </p:sp>
      <p:sp>
        <p:nvSpPr>
          <p:cNvPr id="312" name="Google Shape;312;p35"/>
          <p:cNvSpPr/>
          <p:nvPr/>
        </p:nvSpPr>
        <p:spPr>
          <a:xfrm>
            <a:off x="7705200" y="756900"/>
            <a:ext cx="633000" cy="67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5"/>
          <p:cNvSpPr txBox="1"/>
          <p:nvPr/>
        </p:nvSpPr>
        <p:spPr>
          <a:xfrm>
            <a:off x="7771850" y="910675"/>
            <a:ext cx="28482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用戶</a:t>
            </a:r>
            <a:endParaRPr>
              <a:latin typeface="Lato"/>
              <a:ea typeface="Lato"/>
              <a:cs typeface="Lato"/>
              <a:sym typeface="Lato"/>
            </a:endParaRPr>
          </a:p>
        </p:txBody>
      </p:sp>
      <p:sp>
        <p:nvSpPr>
          <p:cNvPr id="314" name="Google Shape;314;p35"/>
          <p:cNvSpPr/>
          <p:nvPr/>
        </p:nvSpPr>
        <p:spPr>
          <a:xfrm>
            <a:off x="6410950" y="782125"/>
            <a:ext cx="1086900" cy="6336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2020/10/20</a:t>
            </a:r>
            <a:endParaRPr/>
          </a:p>
          <a:p>
            <a:pPr indent="0" lvl="0" marL="0" rtl="0" algn="l">
              <a:spcBef>
                <a:spcPts val="0"/>
              </a:spcBef>
              <a:spcAft>
                <a:spcPts val="0"/>
              </a:spcAft>
              <a:buNone/>
            </a:pPr>
            <a:r>
              <a:rPr lang="en"/>
              <a:t>10:20 pm</a:t>
            </a:r>
            <a:endParaRPr/>
          </a:p>
        </p:txBody>
      </p:sp>
      <p:sp>
        <p:nvSpPr>
          <p:cNvPr id="315" name="Google Shape;315;p35"/>
          <p:cNvSpPr/>
          <p:nvPr/>
        </p:nvSpPr>
        <p:spPr>
          <a:xfrm>
            <a:off x="512350" y="2928125"/>
            <a:ext cx="1486800" cy="7248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想擁有更大的</a:t>
            </a:r>
            <a:endParaRPr/>
          </a:p>
          <a:p>
            <a:pPr indent="0" lvl="0" marL="0" rtl="0" algn="ctr">
              <a:spcBef>
                <a:spcPts val="0"/>
              </a:spcBef>
              <a:spcAft>
                <a:spcPts val="0"/>
              </a:spcAft>
              <a:buNone/>
            </a:pPr>
            <a:r>
              <a:rPr lang="en"/>
              <a:t>儲存空間嗎?</a:t>
            </a:r>
            <a:endParaRPr/>
          </a:p>
          <a:p>
            <a:pPr indent="0" lvl="0" marL="0" rtl="0" algn="ctr">
              <a:spcBef>
                <a:spcPts val="0"/>
              </a:spcBef>
              <a:spcAft>
                <a:spcPts val="0"/>
              </a:spcAft>
              <a:buNone/>
            </a:pPr>
            <a:r>
              <a:rPr lang="en"/>
              <a:t>來升級帳號!!!</a:t>
            </a:r>
            <a:endParaRPr/>
          </a:p>
        </p:txBody>
      </p:sp>
      <p:sp>
        <p:nvSpPr>
          <p:cNvPr id="316" name="Google Shape;316;p35"/>
          <p:cNvSpPr/>
          <p:nvPr/>
        </p:nvSpPr>
        <p:spPr>
          <a:xfrm>
            <a:off x="512350" y="3846400"/>
            <a:ext cx="1486800" cy="5517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行事曆</a:t>
            </a:r>
            <a:endParaRPr/>
          </a:p>
        </p:txBody>
      </p:sp>
      <p:sp>
        <p:nvSpPr>
          <p:cNvPr id="317" name="Google Shape;317;p35"/>
          <p:cNvSpPr/>
          <p:nvPr/>
        </p:nvSpPr>
        <p:spPr>
          <a:xfrm>
            <a:off x="512350" y="1223488"/>
            <a:ext cx="1486800" cy="724800"/>
          </a:xfrm>
          <a:prstGeom prst="rect">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首頁</a:t>
            </a:r>
            <a:endParaRPr/>
          </a:p>
        </p:txBody>
      </p:sp>
      <p:cxnSp>
        <p:nvCxnSpPr>
          <p:cNvPr id="318" name="Google Shape;318;p35"/>
          <p:cNvCxnSpPr>
            <a:stCxn id="319" idx="1"/>
          </p:cNvCxnSpPr>
          <p:nvPr/>
        </p:nvCxnSpPr>
        <p:spPr>
          <a:xfrm flipH="1">
            <a:off x="2136350" y="1098925"/>
            <a:ext cx="704700" cy="247800"/>
          </a:xfrm>
          <a:prstGeom prst="straightConnector1">
            <a:avLst/>
          </a:prstGeom>
          <a:noFill/>
          <a:ln cap="flat" cmpd="sng" w="9525">
            <a:solidFill>
              <a:schemeClr val="dk2"/>
            </a:solidFill>
            <a:prstDash val="solid"/>
            <a:round/>
            <a:headEnd len="med" w="med" type="none"/>
            <a:tailEnd len="med" w="med" type="triangle"/>
          </a:ln>
        </p:spPr>
      </p:cxnSp>
      <p:sp>
        <p:nvSpPr>
          <p:cNvPr id="319" name="Google Shape;319;p35"/>
          <p:cNvSpPr txBox="1"/>
          <p:nvPr/>
        </p:nvSpPr>
        <p:spPr>
          <a:xfrm>
            <a:off x="2841050" y="895825"/>
            <a:ext cx="969600" cy="4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進入</a:t>
            </a:r>
            <a:r>
              <a:rPr lang="en"/>
              <a:t>首頁</a:t>
            </a:r>
            <a:endParaRPr/>
          </a:p>
        </p:txBody>
      </p:sp>
      <p:cxnSp>
        <p:nvCxnSpPr>
          <p:cNvPr id="320" name="Google Shape;320;p35"/>
          <p:cNvCxnSpPr/>
          <p:nvPr/>
        </p:nvCxnSpPr>
        <p:spPr>
          <a:xfrm>
            <a:off x="4657288" y="1306525"/>
            <a:ext cx="202800" cy="161700"/>
          </a:xfrm>
          <a:prstGeom prst="straightConnector1">
            <a:avLst/>
          </a:prstGeom>
          <a:noFill/>
          <a:ln cap="flat" cmpd="sng" w="9525">
            <a:solidFill>
              <a:schemeClr val="dk2"/>
            </a:solidFill>
            <a:prstDash val="solid"/>
            <a:round/>
            <a:headEnd len="med" w="med" type="none"/>
            <a:tailEnd len="med" w="med" type="triangle"/>
          </a:ln>
        </p:spPr>
      </p:cxnSp>
      <p:sp>
        <p:nvSpPr>
          <p:cNvPr id="321" name="Google Shape;321;p35"/>
          <p:cNvSpPr txBox="1"/>
          <p:nvPr/>
        </p:nvSpPr>
        <p:spPr>
          <a:xfrm>
            <a:off x="4309492" y="968200"/>
            <a:ext cx="633000" cy="4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首頁</a:t>
            </a:r>
            <a:endParaRPr/>
          </a:p>
        </p:txBody>
      </p:sp>
      <p:cxnSp>
        <p:nvCxnSpPr>
          <p:cNvPr id="322" name="Google Shape;322;p35"/>
          <p:cNvCxnSpPr/>
          <p:nvPr/>
        </p:nvCxnSpPr>
        <p:spPr>
          <a:xfrm>
            <a:off x="222750" y="2066475"/>
            <a:ext cx="253800" cy="227100"/>
          </a:xfrm>
          <a:prstGeom prst="straightConnector1">
            <a:avLst/>
          </a:prstGeom>
          <a:noFill/>
          <a:ln cap="flat" cmpd="sng" w="9525">
            <a:solidFill>
              <a:schemeClr val="dk2"/>
            </a:solidFill>
            <a:prstDash val="solid"/>
            <a:round/>
            <a:headEnd len="med" w="med" type="none"/>
            <a:tailEnd len="med" w="med" type="triangle"/>
          </a:ln>
        </p:spPr>
      </p:cxnSp>
      <p:sp>
        <p:nvSpPr>
          <p:cNvPr id="323" name="Google Shape;323;p35"/>
          <p:cNvSpPr txBox="1"/>
          <p:nvPr/>
        </p:nvSpPr>
        <p:spPr>
          <a:xfrm>
            <a:off x="-74100" y="416100"/>
            <a:ext cx="342900" cy="12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進入任務和專案介面</a:t>
            </a:r>
            <a:endParaRPr/>
          </a:p>
        </p:txBody>
      </p:sp>
      <p:cxnSp>
        <p:nvCxnSpPr>
          <p:cNvPr id="324" name="Google Shape;324;p35"/>
          <p:cNvCxnSpPr/>
          <p:nvPr/>
        </p:nvCxnSpPr>
        <p:spPr>
          <a:xfrm>
            <a:off x="222750" y="4008700"/>
            <a:ext cx="253800" cy="227100"/>
          </a:xfrm>
          <a:prstGeom prst="straightConnector1">
            <a:avLst/>
          </a:prstGeom>
          <a:noFill/>
          <a:ln cap="flat" cmpd="sng" w="9525">
            <a:solidFill>
              <a:schemeClr val="dk2"/>
            </a:solidFill>
            <a:prstDash val="solid"/>
            <a:round/>
            <a:headEnd len="med" w="med" type="none"/>
            <a:tailEnd len="med" w="med" type="triangle"/>
          </a:ln>
        </p:spPr>
      </p:cxnSp>
      <p:sp>
        <p:nvSpPr>
          <p:cNvPr id="325" name="Google Shape;325;p35"/>
          <p:cNvSpPr txBox="1"/>
          <p:nvPr/>
        </p:nvSpPr>
        <p:spPr>
          <a:xfrm>
            <a:off x="-61600" y="3058725"/>
            <a:ext cx="342900" cy="12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進入</a:t>
            </a:r>
            <a:r>
              <a:rPr lang="en"/>
              <a:t>行事曆介面</a:t>
            </a:r>
            <a:endParaRPr/>
          </a:p>
        </p:txBody>
      </p:sp>
      <p:cxnSp>
        <p:nvCxnSpPr>
          <p:cNvPr id="326" name="Google Shape;326;p35"/>
          <p:cNvCxnSpPr/>
          <p:nvPr/>
        </p:nvCxnSpPr>
        <p:spPr>
          <a:xfrm>
            <a:off x="5651075" y="970050"/>
            <a:ext cx="383400" cy="45000"/>
          </a:xfrm>
          <a:prstGeom prst="straightConnector1">
            <a:avLst/>
          </a:prstGeom>
          <a:noFill/>
          <a:ln cap="flat" cmpd="sng" w="9525">
            <a:solidFill>
              <a:schemeClr val="dk2"/>
            </a:solidFill>
            <a:prstDash val="solid"/>
            <a:round/>
            <a:headEnd len="med" w="med" type="none"/>
            <a:tailEnd len="med" w="med" type="triangle"/>
          </a:ln>
        </p:spPr>
      </p:cxnSp>
      <p:sp>
        <p:nvSpPr>
          <p:cNvPr id="327" name="Google Shape;327;p35"/>
          <p:cNvSpPr txBox="1"/>
          <p:nvPr/>
        </p:nvSpPr>
        <p:spPr>
          <a:xfrm>
            <a:off x="4771775" y="704850"/>
            <a:ext cx="1262700" cy="1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現在時間</a:t>
            </a:r>
            <a:endParaRPr/>
          </a:p>
        </p:txBody>
      </p:sp>
      <p:sp>
        <p:nvSpPr>
          <p:cNvPr id="328" name="Google Shape;328;p35"/>
          <p:cNvSpPr/>
          <p:nvPr/>
        </p:nvSpPr>
        <p:spPr>
          <a:xfrm>
            <a:off x="512350" y="2082625"/>
            <a:ext cx="1486800" cy="7248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5"/>
          <p:cNvSpPr txBox="1"/>
          <p:nvPr/>
        </p:nvSpPr>
        <p:spPr>
          <a:xfrm>
            <a:off x="693050" y="2263000"/>
            <a:ext cx="1125300" cy="5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任務和專案</a:t>
            </a:r>
            <a:endParaRPr>
              <a:latin typeface="Lato"/>
              <a:ea typeface="Lato"/>
              <a:cs typeface="Lato"/>
              <a:sym typeface="Lato"/>
            </a:endParaRPr>
          </a:p>
        </p:txBody>
      </p:sp>
      <p:cxnSp>
        <p:nvCxnSpPr>
          <p:cNvPr id="330" name="Google Shape;330;p35"/>
          <p:cNvCxnSpPr>
            <a:endCxn id="312" idx="1"/>
          </p:cNvCxnSpPr>
          <p:nvPr/>
        </p:nvCxnSpPr>
        <p:spPr>
          <a:xfrm>
            <a:off x="7210801" y="565651"/>
            <a:ext cx="587100" cy="290100"/>
          </a:xfrm>
          <a:prstGeom prst="straightConnector1">
            <a:avLst/>
          </a:prstGeom>
          <a:noFill/>
          <a:ln cap="flat" cmpd="sng" w="9525">
            <a:solidFill>
              <a:schemeClr val="dk2"/>
            </a:solidFill>
            <a:prstDash val="solid"/>
            <a:round/>
            <a:headEnd len="med" w="med" type="none"/>
            <a:tailEnd len="med" w="med" type="triangle"/>
          </a:ln>
        </p:spPr>
      </p:cxnSp>
      <p:sp>
        <p:nvSpPr>
          <p:cNvPr id="331" name="Google Shape;331;p35"/>
          <p:cNvSpPr txBox="1"/>
          <p:nvPr/>
        </p:nvSpPr>
        <p:spPr>
          <a:xfrm>
            <a:off x="6233850" y="254400"/>
            <a:ext cx="1734600" cy="1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點擊進入設定介面</a:t>
            </a:r>
            <a:endParaRPr/>
          </a:p>
        </p:txBody>
      </p:sp>
      <p:pic>
        <p:nvPicPr>
          <p:cNvPr id="332" name="Google Shape;332;p35"/>
          <p:cNvPicPr preferRelativeResize="0"/>
          <p:nvPr/>
        </p:nvPicPr>
        <p:blipFill>
          <a:blip r:embed="rId3">
            <a:alphaModFix/>
          </a:blip>
          <a:stretch>
            <a:fillRect/>
          </a:stretch>
        </p:blipFill>
        <p:spPr>
          <a:xfrm>
            <a:off x="562500" y="1440250"/>
            <a:ext cx="291300" cy="291300"/>
          </a:xfrm>
          <a:prstGeom prst="rect">
            <a:avLst/>
          </a:prstGeom>
          <a:noFill/>
          <a:ln>
            <a:noFill/>
          </a:ln>
        </p:spPr>
      </p:pic>
      <p:pic>
        <p:nvPicPr>
          <p:cNvPr id="333" name="Google Shape;333;p35"/>
          <p:cNvPicPr preferRelativeResize="0"/>
          <p:nvPr/>
        </p:nvPicPr>
        <p:blipFill>
          <a:blip r:embed="rId4">
            <a:alphaModFix/>
          </a:blip>
          <a:stretch>
            <a:fillRect/>
          </a:stretch>
        </p:blipFill>
        <p:spPr>
          <a:xfrm>
            <a:off x="512350" y="2292563"/>
            <a:ext cx="353400" cy="339725"/>
          </a:xfrm>
          <a:prstGeom prst="rect">
            <a:avLst/>
          </a:prstGeom>
          <a:noFill/>
          <a:ln>
            <a:noFill/>
          </a:ln>
        </p:spPr>
      </p:pic>
      <p:pic>
        <p:nvPicPr>
          <p:cNvPr id="334" name="Google Shape;334;p35"/>
          <p:cNvPicPr preferRelativeResize="0"/>
          <p:nvPr/>
        </p:nvPicPr>
        <p:blipFill>
          <a:blip r:embed="rId5">
            <a:alphaModFix/>
          </a:blip>
          <a:stretch>
            <a:fillRect/>
          </a:stretch>
        </p:blipFill>
        <p:spPr>
          <a:xfrm>
            <a:off x="562500" y="3972975"/>
            <a:ext cx="291299" cy="2912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6"/>
          <p:cNvSpPr/>
          <p:nvPr/>
        </p:nvSpPr>
        <p:spPr>
          <a:xfrm>
            <a:off x="268900" y="704850"/>
            <a:ext cx="8398500" cy="4048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6"/>
          <p:cNvSpPr/>
          <p:nvPr/>
        </p:nvSpPr>
        <p:spPr>
          <a:xfrm>
            <a:off x="7654975" y="4398100"/>
            <a:ext cx="924300" cy="2913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問題回報</a:t>
            </a:r>
            <a:endParaRPr/>
          </a:p>
        </p:txBody>
      </p:sp>
      <p:sp>
        <p:nvSpPr>
          <p:cNvPr id="341" name="Google Shape;341;p36"/>
          <p:cNvSpPr txBox="1"/>
          <p:nvPr/>
        </p:nvSpPr>
        <p:spPr>
          <a:xfrm>
            <a:off x="753400" y="1977800"/>
            <a:ext cx="6330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342" name="Google Shape;342;p36"/>
          <p:cNvSpPr/>
          <p:nvPr/>
        </p:nvSpPr>
        <p:spPr>
          <a:xfrm>
            <a:off x="7705200" y="756900"/>
            <a:ext cx="633000" cy="67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6"/>
          <p:cNvSpPr txBox="1"/>
          <p:nvPr/>
        </p:nvSpPr>
        <p:spPr>
          <a:xfrm>
            <a:off x="7771850" y="910675"/>
            <a:ext cx="28482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用戶</a:t>
            </a:r>
            <a:endParaRPr>
              <a:latin typeface="Lato"/>
              <a:ea typeface="Lato"/>
              <a:cs typeface="Lato"/>
              <a:sym typeface="Lato"/>
            </a:endParaRPr>
          </a:p>
        </p:txBody>
      </p:sp>
      <p:sp>
        <p:nvSpPr>
          <p:cNvPr id="344" name="Google Shape;344;p36"/>
          <p:cNvSpPr/>
          <p:nvPr/>
        </p:nvSpPr>
        <p:spPr>
          <a:xfrm>
            <a:off x="512350" y="2928125"/>
            <a:ext cx="1486800" cy="7248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想擁有更大的</a:t>
            </a:r>
            <a:endParaRPr/>
          </a:p>
          <a:p>
            <a:pPr indent="0" lvl="0" marL="0" rtl="0" algn="ctr">
              <a:spcBef>
                <a:spcPts val="0"/>
              </a:spcBef>
              <a:spcAft>
                <a:spcPts val="0"/>
              </a:spcAft>
              <a:buNone/>
            </a:pPr>
            <a:r>
              <a:rPr lang="en"/>
              <a:t>儲存空間嗎?</a:t>
            </a:r>
            <a:endParaRPr/>
          </a:p>
          <a:p>
            <a:pPr indent="0" lvl="0" marL="0" rtl="0" algn="ctr">
              <a:spcBef>
                <a:spcPts val="0"/>
              </a:spcBef>
              <a:spcAft>
                <a:spcPts val="0"/>
              </a:spcAft>
              <a:buNone/>
            </a:pPr>
            <a:r>
              <a:rPr lang="en"/>
              <a:t>來升級帳號!!!</a:t>
            </a:r>
            <a:endParaRPr/>
          </a:p>
        </p:txBody>
      </p:sp>
      <p:sp>
        <p:nvSpPr>
          <p:cNvPr id="345" name="Google Shape;345;p36"/>
          <p:cNvSpPr/>
          <p:nvPr/>
        </p:nvSpPr>
        <p:spPr>
          <a:xfrm>
            <a:off x="512350" y="3846400"/>
            <a:ext cx="1486800" cy="5517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行事曆</a:t>
            </a:r>
            <a:endParaRPr/>
          </a:p>
        </p:txBody>
      </p:sp>
      <p:sp>
        <p:nvSpPr>
          <p:cNvPr id="346" name="Google Shape;346;p36"/>
          <p:cNvSpPr/>
          <p:nvPr/>
        </p:nvSpPr>
        <p:spPr>
          <a:xfrm>
            <a:off x="512350" y="1223488"/>
            <a:ext cx="1486800" cy="724800"/>
          </a:xfrm>
          <a:prstGeom prst="rect">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首頁</a:t>
            </a:r>
            <a:endParaRPr/>
          </a:p>
        </p:txBody>
      </p:sp>
      <p:sp>
        <p:nvSpPr>
          <p:cNvPr id="347" name="Google Shape;347;p36"/>
          <p:cNvSpPr/>
          <p:nvPr/>
        </p:nvSpPr>
        <p:spPr>
          <a:xfrm>
            <a:off x="512350" y="2082625"/>
            <a:ext cx="1486800" cy="7248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6"/>
          <p:cNvSpPr txBox="1"/>
          <p:nvPr/>
        </p:nvSpPr>
        <p:spPr>
          <a:xfrm>
            <a:off x="693050" y="2263000"/>
            <a:ext cx="1125300" cy="5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任務和專案</a:t>
            </a:r>
            <a:endParaRPr>
              <a:latin typeface="Lato"/>
              <a:ea typeface="Lato"/>
              <a:cs typeface="Lato"/>
              <a:sym typeface="Lato"/>
            </a:endParaRPr>
          </a:p>
        </p:txBody>
      </p:sp>
      <p:cxnSp>
        <p:nvCxnSpPr>
          <p:cNvPr id="349" name="Google Shape;349;p36"/>
          <p:cNvCxnSpPr>
            <a:endCxn id="342" idx="1"/>
          </p:cNvCxnSpPr>
          <p:nvPr/>
        </p:nvCxnSpPr>
        <p:spPr>
          <a:xfrm>
            <a:off x="7210801" y="565651"/>
            <a:ext cx="587100" cy="290100"/>
          </a:xfrm>
          <a:prstGeom prst="straightConnector1">
            <a:avLst/>
          </a:prstGeom>
          <a:noFill/>
          <a:ln cap="flat" cmpd="sng" w="9525">
            <a:solidFill>
              <a:schemeClr val="dk2"/>
            </a:solidFill>
            <a:prstDash val="solid"/>
            <a:round/>
            <a:headEnd len="med" w="med" type="none"/>
            <a:tailEnd len="med" w="med" type="triangle"/>
          </a:ln>
        </p:spPr>
      </p:cxnSp>
      <p:sp>
        <p:nvSpPr>
          <p:cNvPr id="350" name="Google Shape;350;p36"/>
          <p:cNvSpPr txBox="1"/>
          <p:nvPr/>
        </p:nvSpPr>
        <p:spPr>
          <a:xfrm>
            <a:off x="6233850" y="254400"/>
            <a:ext cx="17514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點擊</a:t>
            </a:r>
            <a:r>
              <a:rPr lang="en"/>
              <a:t>出現設定</a:t>
            </a:r>
            <a:endParaRPr/>
          </a:p>
        </p:txBody>
      </p:sp>
      <p:sp>
        <p:nvSpPr>
          <p:cNvPr id="351" name="Google Shape;351;p36"/>
          <p:cNvSpPr txBox="1"/>
          <p:nvPr>
            <p:ph type="title"/>
          </p:nvPr>
        </p:nvSpPr>
        <p:spPr>
          <a:xfrm>
            <a:off x="281300" y="224500"/>
            <a:ext cx="5339400" cy="40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點擊用戶頭像 顯示設定界面</a:t>
            </a:r>
            <a:endParaRPr sz="2300"/>
          </a:p>
        </p:txBody>
      </p:sp>
      <p:sp>
        <p:nvSpPr>
          <p:cNvPr id="352" name="Google Shape;352;p36"/>
          <p:cNvSpPr/>
          <p:nvPr/>
        </p:nvSpPr>
        <p:spPr>
          <a:xfrm>
            <a:off x="2230200" y="1557425"/>
            <a:ext cx="6108000" cy="27726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最新通知</a:t>
            </a:r>
            <a:endParaRPr/>
          </a:p>
        </p:txBody>
      </p:sp>
      <p:sp>
        <p:nvSpPr>
          <p:cNvPr id="353" name="Google Shape;353;p36"/>
          <p:cNvSpPr/>
          <p:nvPr/>
        </p:nvSpPr>
        <p:spPr>
          <a:xfrm>
            <a:off x="6410675" y="777600"/>
            <a:ext cx="1086900" cy="6336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2020/10/20</a:t>
            </a:r>
            <a:endParaRPr/>
          </a:p>
          <a:p>
            <a:pPr indent="0" lvl="0" marL="0" rtl="0" algn="l">
              <a:spcBef>
                <a:spcPts val="0"/>
              </a:spcBef>
              <a:spcAft>
                <a:spcPts val="0"/>
              </a:spcAft>
              <a:buNone/>
            </a:pPr>
            <a:r>
              <a:rPr lang="en"/>
              <a:t>10:20 pm</a:t>
            </a:r>
            <a:endParaRPr/>
          </a:p>
        </p:txBody>
      </p:sp>
      <p:sp>
        <p:nvSpPr>
          <p:cNvPr id="354" name="Google Shape;354;p36"/>
          <p:cNvSpPr/>
          <p:nvPr/>
        </p:nvSpPr>
        <p:spPr>
          <a:xfrm flipH="1">
            <a:off x="6989601" y="1640599"/>
            <a:ext cx="1486800" cy="1039500"/>
          </a:xfrm>
          <a:prstGeom prst="wedgeRectCallout">
            <a:avLst>
              <a:gd fmla="val -20092" name="adj1"/>
              <a:gd fmla="val -69820" name="adj2"/>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3C78D8"/>
                </a:solidFill>
              </a:rPr>
              <a:t>-使用者個人資料</a:t>
            </a:r>
            <a:endParaRPr sz="1300">
              <a:solidFill>
                <a:srgbClr val="3C78D8"/>
              </a:solidFill>
            </a:endParaRPr>
          </a:p>
          <a:p>
            <a:pPr indent="0" lvl="0" marL="0" rtl="0" algn="l">
              <a:spcBef>
                <a:spcPts val="0"/>
              </a:spcBef>
              <a:spcAft>
                <a:spcPts val="0"/>
              </a:spcAft>
              <a:buNone/>
            </a:pPr>
            <a:r>
              <a:rPr lang="en" sz="1300">
                <a:solidFill>
                  <a:srgbClr val="3C78D8"/>
                </a:solidFill>
              </a:rPr>
              <a:t>-帳戶安</a:t>
            </a:r>
            <a:r>
              <a:rPr lang="en" sz="1300">
                <a:solidFill>
                  <a:srgbClr val="3C78D8"/>
                </a:solidFill>
              </a:rPr>
              <a:t>全</a:t>
            </a:r>
            <a:r>
              <a:rPr lang="en" sz="1300">
                <a:solidFill>
                  <a:srgbClr val="3C78D8"/>
                </a:solidFill>
              </a:rPr>
              <a:t>性</a:t>
            </a:r>
            <a:endParaRPr sz="1300">
              <a:solidFill>
                <a:srgbClr val="3C78D8"/>
              </a:solidFill>
            </a:endParaRPr>
          </a:p>
          <a:p>
            <a:pPr indent="0" lvl="0" marL="0" rtl="0" algn="l">
              <a:spcBef>
                <a:spcPts val="0"/>
              </a:spcBef>
              <a:spcAft>
                <a:spcPts val="0"/>
              </a:spcAft>
              <a:buNone/>
            </a:pPr>
            <a:r>
              <a:rPr lang="en" sz="1300">
                <a:solidFill>
                  <a:srgbClr val="3C78D8"/>
                </a:solidFill>
              </a:rPr>
              <a:t>-登出</a:t>
            </a:r>
            <a:endParaRPr>
              <a:solidFill>
                <a:srgbClr val="3C78D8"/>
              </a:solidFill>
            </a:endParaRPr>
          </a:p>
        </p:txBody>
      </p:sp>
      <p:pic>
        <p:nvPicPr>
          <p:cNvPr id="355" name="Google Shape;355;p36"/>
          <p:cNvPicPr preferRelativeResize="0"/>
          <p:nvPr/>
        </p:nvPicPr>
        <p:blipFill>
          <a:blip r:embed="rId3">
            <a:alphaModFix/>
          </a:blip>
          <a:stretch>
            <a:fillRect/>
          </a:stretch>
        </p:blipFill>
        <p:spPr>
          <a:xfrm>
            <a:off x="562500" y="1440250"/>
            <a:ext cx="291300" cy="291300"/>
          </a:xfrm>
          <a:prstGeom prst="rect">
            <a:avLst/>
          </a:prstGeom>
          <a:noFill/>
          <a:ln>
            <a:noFill/>
          </a:ln>
        </p:spPr>
      </p:pic>
      <p:pic>
        <p:nvPicPr>
          <p:cNvPr id="356" name="Google Shape;356;p36"/>
          <p:cNvPicPr preferRelativeResize="0"/>
          <p:nvPr/>
        </p:nvPicPr>
        <p:blipFill>
          <a:blip r:embed="rId4">
            <a:alphaModFix/>
          </a:blip>
          <a:stretch>
            <a:fillRect/>
          </a:stretch>
        </p:blipFill>
        <p:spPr>
          <a:xfrm>
            <a:off x="512350" y="2292563"/>
            <a:ext cx="353400" cy="339725"/>
          </a:xfrm>
          <a:prstGeom prst="rect">
            <a:avLst/>
          </a:prstGeom>
          <a:noFill/>
          <a:ln>
            <a:noFill/>
          </a:ln>
        </p:spPr>
      </p:pic>
      <p:pic>
        <p:nvPicPr>
          <p:cNvPr id="357" name="Google Shape;357;p36"/>
          <p:cNvPicPr preferRelativeResize="0"/>
          <p:nvPr/>
        </p:nvPicPr>
        <p:blipFill>
          <a:blip r:embed="rId5">
            <a:alphaModFix/>
          </a:blip>
          <a:stretch>
            <a:fillRect/>
          </a:stretch>
        </p:blipFill>
        <p:spPr>
          <a:xfrm>
            <a:off x="562500" y="3972975"/>
            <a:ext cx="291299" cy="2912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7"/>
          <p:cNvSpPr txBox="1"/>
          <p:nvPr>
            <p:ph type="title"/>
          </p:nvPr>
        </p:nvSpPr>
        <p:spPr>
          <a:xfrm>
            <a:off x="148650" y="348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使用者個人資料 編輯前</a:t>
            </a:r>
            <a:endParaRPr/>
          </a:p>
        </p:txBody>
      </p:sp>
      <p:pic>
        <p:nvPicPr>
          <p:cNvPr id="363" name="Google Shape;363;p37"/>
          <p:cNvPicPr preferRelativeResize="0"/>
          <p:nvPr/>
        </p:nvPicPr>
        <p:blipFill rotWithShape="1">
          <a:blip r:embed="rId3">
            <a:alphaModFix/>
          </a:blip>
          <a:srcRect b="39757" l="10728" r="69945" t="21451"/>
          <a:stretch/>
        </p:blipFill>
        <p:spPr>
          <a:xfrm>
            <a:off x="680875" y="1132300"/>
            <a:ext cx="2072826" cy="2339426"/>
          </a:xfrm>
          <a:prstGeom prst="rect">
            <a:avLst/>
          </a:prstGeom>
          <a:noFill/>
          <a:ln>
            <a:noFill/>
          </a:ln>
        </p:spPr>
      </p:pic>
      <p:sp>
        <p:nvSpPr>
          <p:cNvPr id="364" name="Google Shape;364;p37"/>
          <p:cNvSpPr/>
          <p:nvPr/>
        </p:nvSpPr>
        <p:spPr>
          <a:xfrm>
            <a:off x="3179900" y="968325"/>
            <a:ext cx="5319300" cy="411000"/>
          </a:xfrm>
          <a:prstGeom prst="rect">
            <a:avLst/>
          </a:pr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聯絡人訊息</a:t>
            </a:r>
            <a:endParaRPr sz="1800"/>
          </a:p>
        </p:txBody>
      </p:sp>
      <p:sp>
        <p:nvSpPr>
          <p:cNvPr id="365" name="Google Shape;365;p37"/>
          <p:cNvSpPr/>
          <p:nvPr/>
        </p:nvSpPr>
        <p:spPr>
          <a:xfrm>
            <a:off x="7602475" y="1021425"/>
            <a:ext cx="806100" cy="304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D9EEB"/>
                </a:solidFill>
              </a:rPr>
              <a:t>編輯</a:t>
            </a:r>
            <a:endParaRPr>
              <a:solidFill>
                <a:srgbClr val="6D9EEB"/>
              </a:solidFill>
            </a:endParaRPr>
          </a:p>
        </p:txBody>
      </p:sp>
      <p:cxnSp>
        <p:nvCxnSpPr>
          <p:cNvPr id="366" name="Google Shape;366;p37"/>
          <p:cNvCxnSpPr/>
          <p:nvPr/>
        </p:nvCxnSpPr>
        <p:spPr>
          <a:xfrm flipH="1" rot="10800000">
            <a:off x="7778900" y="1457988"/>
            <a:ext cx="184200" cy="873000"/>
          </a:xfrm>
          <a:prstGeom prst="straightConnector1">
            <a:avLst/>
          </a:prstGeom>
          <a:noFill/>
          <a:ln cap="flat" cmpd="sng" w="9525">
            <a:solidFill>
              <a:schemeClr val="dk2"/>
            </a:solidFill>
            <a:prstDash val="solid"/>
            <a:round/>
            <a:headEnd len="med" w="med" type="none"/>
            <a:tailEnd len="med" w="med" type="triangle"/>
          </a:ln>
        </p:spPr>
      </p:cxnSp>
      <p:sp>
        <p:nvSpPr>
          <p:cNvPr id="367" name="Google Shape;367;p37"/>
          <p:cNvSpPr/>
          <p:nvPr/>
        </p:nvSpPr>
        <p:spPr>
          <a:xfrm>
            <a:off x="3117650" y="1390638"/>
            <a:ext cx="4327500" cy="6816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姓名</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cxnSp>
        <p:nvCxnSpPr>
          <p:cNvPr id="368" name="Google Shape;368;p37"/>
          <p:cNvCxnSpPr/>
          <p:nvPr/>
        </p:nvCxnSpPr>
        <p:spPr>
          <a:xfrm flipH="1">
            <a:off x="4321975" y="4854875"/>
            <a:ext cx="1613400" cy="96000"/>
          </a:xfrm>
          <a:prstGeom prst="straightConnector1">
            <a:avLst/>
          </a:prstGeom>
          <a:noFill/>
          <a:ln cap="flat" cmpd="sng" w="9525">
            <a:solidFill>
              <a:schemeClr val="dk2"/>
            </a:solidFill>
            <a:prstDash val="solid"/>
            <a:round/>
            <a:headEnd len="med" w="med" type="none"/>
            <a:tailEnd len="med" w="med" type="triangle"/>
          </a:ln>
        </p:spPr>
      </p:cxnSp>
      <p:cxnSp>
        <p:nvCxnSpPr>
          <p:cNvPr id="369" name="Google Shape;369;p37"/>
          <p:cNvCxnSpPr>
            <a:endCxn id="370" idx="1"/>
          </p:cNvCxnSpPr>
          <p:nvPr/>
        </p:nvCxnSpPr>
        <p:spPr>
          <a:xfrm>
            <a:off x="6801275" y="444150"/>
            <a:ext cx="1030500" cy="191100"/>
          </a:xfrm>
          <a:prstGeom prst="straightConnector1">
            <a:avLst/>
          </a:prstGeom>
          <a:noFill/>
          <a:ln cap="flat" cmpd="sng" w="9525">
            <a:solidFill>
              <a:schemeClr val="dk2"/>
            </a:solidFill>
            <a:prstDash val="solid"/>
            <a:round/>
            <a:headEnd len="med" w="med" type="none"/>
            <a:tailEnd len="med" w="med" type="triangle"/>
          </a:ln>
        </p:spPr>
      </p:cxnSp>
      <p:sp>
        <p:nvSpPr>
          <p:cNvPr id="371" name="Google Shape;371;p37"/>
          <p:cNvSpPr/>
          <p:nvPr/>
        </p:nvSpPr>
        <p:spPr>
          <a:xfrm>
            <a:off x="5472600" y="182925"/>
            <a:ext cx="1074300" cy="377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回到首頁</a:t>
            </a:r>
            <a:endParaRPr/>
          </a:p>
        </p:txBody>
      </p:sp>
      <p:sp>
        <p:nvSpPr>
          <p:cNvPr id="370" name="Google Shape;370;p37"/>
          <p:cNvSpPr/>
          <p:nvPr/>
        </p:nvSpPr>
        <p:spPr>
          <a:xfrm>
            <a:off x="7831775" y="429750"/>
            <a:ext cx="687900" cy="411000"/>
          </a:xfrm>
          <a:prstGeom prst="rect">
            <a:avLst/>
          </a:prstGeom>
          <a:solidFill>
            <a:srgbClr val="99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首頁</a:t>
            </a:r>
            <a:endParaRPr/>
          </a:p>
        </p:txBody>
      </p:sp>
      <p:sp>
        <p:nvSpPr>
          <p:cNvPr id="372" name="Google Shape;372;p37"/>
          <p:cNvSpPr/>
          <p:nvPr/>
        </p:nvSpPr>
        <p:spPr>
          <a:xfrm>
            <a:off x="3179900" y="1666588"/>
            <a:ext cx="4185300" cy="273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呂小明</a:t>
            </a:r>
            <a:endParaRPr/>
          </a:p>
        </p:txBody>
      </p:sp>
      <p:sp>
        <p:nvSpPr>
          <p:cNvPr id="373" name="Google Shape;373;p37"/>
          <p:cNvSpPr/>
          <p:nvPr/>
        </p:nvSpPr>
        <p:spPr>
          <a:xfrm>
            <a:off x="3117650" y="1934238"/>
            <a:ext cx="4327500" cy="6816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暱稱</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74" name="Google Shape;374;p37"/>
          <p:cNvSpPr/>
          <p:nvPr/>
        </p:nvSpPr>
        <p:spPr>
          <a:xfrm>
            <a:off x="3179900" y="2210188"/>
            <a:ext cx="4185300" cy="273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人類1</a:t>
            </a:r>
            <a:endParaRPr/>
          </a:p>
        </p:txBody>
      </p:sp>
      <p:sp>
        <p:nvSpPr>
          <p:cNvPr id="375" name="Google Shape;375;p37"/>
          <p:cNvSpPr/>
          <p:nvPr/>
        </p:nvSpPr>
        <p:spPr>
          <a:xfrm>
            <a:off x="3099950" y="4228875"/>
            <a:ext cx="4327500" cy="6816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聯絡電子郵件</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76" name="Google Shape;376;p37"/>
          <p:cNvSpPr/>
          <p:nvPr/>
        </p:nvSpPr>
        <p:spPr>
          <a:xfrm>
            <a:off x="3171050" y="4496950"/>
            <a:ext cx="4185300" cy="273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accent5"/>
                </a:solidFill>
                <a:hlinkClick r:id="rId4">
                  <a:extLst>
                    <a:ext uri="{A12FA001-AC4F-418D-AE19-62706E023703}">
                      <ahyp:hlinkClr val="tx"/>
                    </a:ext>
                  </a:extLst>
                </a:hlinkClick>
              </a:rPr>
              <a:t>deehuihan@gmail.com</a:t>
            </a:r>
            <a:endParaRPr/>
          </a:p>
        </p:txBody>
      </p:sp>
      <p:sp>
        <p:nvSpPr>
          <p:cNvPr id="377" name="Google Shape;377;p37"/>
          <p:cNvSpPr/>
          <p:nvPr/>
        </p:nvSpPr>
        <p:spPr>
          <a:xfrm>
            <a:off x="3108800" y="2484100"/>
            <a:ext cx="4327500" cy="6816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學校</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78" name="Google Shape;378;p37"/>
          <p:cNvSpPr/>
          <p:nvPr/>
        </p:nvSpPr>
        <p:spPr>
          <a:xfrm>
            <a:off x="3171050" y="2760050"/>
            <a:ext cx="4185300" cy="273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國立臺北大學</a:t>
            </a:r>
            <a:endParaRPr/>
          </a:p>
        </p:txBody>
      </p:sp>
      <p:sp>
        <p:nvSpPr>
          <p:cNvPr id="379" name="Google Shape;379;p37"/>
          <p:cNvSpPr/>
          <p:nvPr/>
        </p:nvSpPr>
        <p:spPr>
          <a:xfrm>
            <a:off x="3108800" y="3033950"/>
            <a:ext cx="4327500" cy="6816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科系</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80" name="Google Shape;380;p37"/>
          <p:cNvSpPr/>
          <p:nvPr/>
        </p:nvSpPr>
        <p:spPr>
          <a:xfrm>
            <a:off x="3171050" y="3309900"/>
            <a:ext cx="4185300" cy="273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資訊工程學系</a:t>
            </a:r>
            <a:endParaRPr/>
          </a:p>
        </p:txBody>
      </p:sp>
      <p:sp>
        <p:nvSpPr>
          <p:cNvPr id="381" name="Google Shape;381;p37"/>
          <p:cNvSpPr/>
          <p:nvPr/>
        </p:nvSpPr>
        <p:spPr>
          <a:xfrm>
            <a:off x="6936800" y="2248938"/>
            <a:ext cx="1868400" cy="68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點擊編輯後</a:t>
            </a:r>
            <a:endParaRPr/>
          </a:p>
          <a:p>
            <a:pPr indent="0" lvl="0" marL="0" rtl="0" algn="l">
              <a:spcBef>
                <a:spcPts val="0"/>
              </a:spcBef>
              <a:spcAft>
                <a:spcPts val="0"/>
              </a:spcAft>
              <a:buNone/>
            </a:pPr>
            <a:r>
              <a:rPr lang="en"/>
              <a:t>才能更改訊息和頭像</a:t>
            </a:r>
            <a:endParaRPr/>
          </a:p>
        </p:txBody>
      </p:sp>
      <p:sp>
        <p:nvSpPr>
          <p:cNvPr id="382" name="Google Shape;382;p37"/>
          <p:cNvSpPr/>
          <p:nvPr/>
        </p:nvSpPr>
        <p:spPr>
          <a:xfrm>
            <a:off x="3108800" y="3605375"/>
            <a:ext cx="4327500" cy="6816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年級</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83" name="Google Shape;383;p37"/>
          <p:cNvSpPr/>
          <p:nvPr/>
        </p:nvSpPr>
        <p:spPr>
          <a:xfrm>
            <a:off x="3171050" y="3881325"/>
            <a:ext cx="4185300" cy="273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大二</a:t>
            </a:r>
            <a:endParaRPr/>
          </a:p>
        </p:txBody>
      </p:sp>
      <p:sp>
        <p:nvSpPr>
          <p:cNvPr id="384" name="Google Shape;384;p37"/>
          <p:cNvSpPr txBox="1"/>
          <p:nvPr/>
        </p:nvSpPr>
        <p:spPr>
          <a:xfrm>
            <a:off x="3099950" y="4726650"/>
            <a:ext cx="13746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帳戶安全性</a:t>
            </a:r>
            <a:endParaRPr>
              <a:solidFill>
                <a:srgbClr val="4A86E8"/>
              </a:solidFill>
            </a:endParaRPr>
          </a:p>
        </p:txBody>
      </p:sp>
      <p:sp>
        <p:nvSpPr>
          <p:cNvPr id="385" name="Google Shape;385;p37"/>
          <p:cNvSpPr/>
          <p:nvPr/>
        </p:nvSpPr>
        <p:spPr>
          <a:xfrm>
            <a:off x="5290300" y="4452750"/>
            <a:ext cx="1868400" cy="688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點擊後</a:t>
            </a:r>
            <a:endParaRPr/>
          </a:p>
          <a:p>
            <a:pPr indent="0" lvl="0" marL="0" rtl="0" algn="l">
              <a:spcBef>
                <a:spcPts val="0"/>
              </a:spcBef>
              <a:spcAft>
                <a:spcPts val="0"/>
              </a:spcAft>
              <a:buNone/>
            </a:pPr>
            <a:r>
              <a:rPr lang="en"/>
              <a:t>才能</a:t>
            </a:r>
            <a:r>
              <a:rPr lang="en"/>
              <a:t>更改密碼</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8"/>
          <p:cNvSpPr/>
          <p:nvPr/>
        </p:nvSpPr>
        <p:spPr>
          <a:xfrm>
            <a:off x="435725" y="1138300"/>
            <a:ext cx="1858500" cy="525300"/>
          </a:xfrm>
          <a:prstGeom prst="rect">
            <a:avLst/>
          </a:prstGeom>
          <a:solidFill>
            <a:srgbClr val="00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lt1"/>
                </a:solidFill>
              </a:rPr>
              <a:t>選擇預設頭像</a:t>
            </a:r>
            <a:endParaRPr sz="2100">
              <a:solidFill>
                <a:schemeClr val="lt1"/>
              </a:solidFill>
            </a:endParaRPr>
          </a:p>
        </p:txBody>
      </p:sp>
      <p:pic>
        <p:nvPicPr>
          <p:cNvPr id="391" name="Google Shape;391;p38"/>
          <p:cNvPicPr preferRelativeResize="0"/>
          <p:nvPr/>
        </p:nvPicPr>
        <p:blipFill rotWithShape="1">
          <a:blip r:embed="rId3">
            <a:alphaModFix/>
          </a:blip>
          <a:srcRect b="41223" l="67491" r="13713" t="32515"/>
          <a:stretch/>
        </p:blipFill>
        <p:spPr>
          <a:xfrm>
            <a:off x="358788" y="1567400"/>
            <a:ext cx="2694855" cy="2116800"/>
          </a:xfrm>
          <a:prstGeom prst="rect">
            <a:avLst/>
          </a:prstGeom>
          <a:noFill/>
          <a:ln>
            <a:noFill/>
          </a:ln>
        </p:spPr>
      </p:pic>
      <p:sp>
        <p:nvSpPr>
          <p:cNvPr id="392" name="Google Shape;392;p38"/>
          <p:cNvSpPr txBox="1"/>
          <p:nvPr>
            <p:ph type="title"/>
          </p:nvPr>
        </p:nvSpPr>
        <p:spPr>
          <a:xfrm>
            <a:off x="148650" y="348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使用者個人資料 編輯中</a:t>
            </a:r>
            <a:endParaRPr/>
          </a:p>
        </p:txBody>
      </p:sp>
      <p:pic>
        <p:nvPicPr>
          <p:cNvPr id="393" name="Google Shape;393;p38"/>
          <p:cNvPicPr preferRelativeResize="0"/>
          <p:nvPr/>
        </p:nvPicPr>
        <p:blipFill rotWithShape="1">
          <a:blip r:embed="rId4">
            <a:alphaModFix/>
          </a:blip>
          <a:srcRect b="0" l="0" r="0" t="15711"/>
          <a:stretch/>
        </p:blipFill>
        <p:spPr>
          <a:xfrm>
            <a:off x="2457025" y="1749350"/>
            <a:ext cx="370051" cy="359850"/>
          </a:xfrm>
          <a:prstGeom prst="rect">
            <a:avLst/>
          </a:prstGeom>
          <a:noFill/>
          <a:ln>
            <a:noFill/>
          </a:ln>
        </p:spPr>
      </p:pic>
      <p:sp>
        <p:nvSpPr>
          <p:cNvPr id="394" name="Google Shape;394;p38"/>
          <p:cNvSpPr/>
          <p:nvPr/>
        </p:nvSpPr>
        <p:spPr>
          <a:xfrm>
            <a:off x="3179900" y="968325"/>
            <a:ext cx="5319300" cy="411000"/>
          </a:xfrm>
          <a:prstGeom prst="rect">
            <a:avLst/>
          </a:pr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聯絡人訊息</a:t>
            </a:r>
            <a:endParaRPr sz="1800"/>
          </a:p>
        </p:txBody>
      </p:sp>
      <p:sp>
        <p:nvSpPr>
          <p:cNvPr id="395" name="Google Shape;395;p38"/>
          <p:cNvSpPr/>
          <p:nvPr/>
        </p:nvSpPr>
        <p:spPr>
          <a:xfrm>
            <a:off x="7602475" y="1021425"/>
            <a:ext cx="806100" cy="304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D9EEB"/>
                </a:solidFill>
              </a:rPr>
              <a:t>完成</a:t>
            </a:r>
            <a:endParaRPr>
              <a:solidFill>
                <a:srgbClr val="6D9EEB"/>
              </a:solidFill>
            </a:endParaRPr>
          </a:p>
        </p:txBody>
      </p:sp>
      <p:cxnSp>
        <p:nvCxnSpPr>
          <p:cNvPr id="396" name="Google Shape;396;p38"/>
          <p:cNvCxnSpPr>
            <a:stCxn id="397" idx="0"/>
            <a:endCxn id="395" idx="2"/>
          </p:cNvCxnSpPr>
          <p:nvPr/>
        </p:nvCxnSpPr>
        <p:spPr>
          <a:xfrm flipH="1" rot="10800000">
            <a:off x="7831800" y="1326113"/>
            <a:ext cx="173700" cy="906600"/>
          </a:xfrm>
          <a:prstGeom prst="straightConnector1">
            <a:avLst/>
          </a:prstGeom>
          <a:noFill/>
          <a:ln cap="flat" cmpd="sng" w="9525">
            <a:solidFill>
              <a:schemeClr val="dk2"/>
            </a:solidFill>
            <a:prstDash val="solid"/>
            <a:round/>
            <a:headEnd len="med" w="med" type="none"/>
            <a:tailEnd len="med" w="med" type="triangle"/>
          </a:ln>
        </p:spPr>
      </p:cxnSp>
      <p:sp>
        <p:nvSpPr>
          <p:cNvPr id="398" name="Google Shape;398;p38"/>
          <p:cNvSpPr/>
          <p:nvPr/>
        </p:nvSpPr>
        <p:spPr>
          <a:xfrm>
            <a:off x="3117650" y="1390638"/>
            <a:ext cx="4327500" cy="6816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姓名</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99" name="Google Shape;399;p38"/>
          <p:cNvSpPr/>
          <p:nvPr/>
        </p:nvSpPr>
        <p:spPr>
          <a:xfrm>
            <a:off x="7831775" y="429750"/>
            <a:ext cx="687900" cy="411000"/>
          </a:xfrm>
          <a:prstGeom prst="rect">
            <a:avLst/>
          </a:prstGeom>
          <a:solidFill>
            <a:srgbClr val="99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首頁</a:t>
            </a:r>
            <a:endParaRPr/>
          </a:p>
        </p:txBody>
      </p:sp>
      <p:sp>
        <p:nvSpPr>
          <p:cNvPr id="400" name="Google Shape;400;p38"/>
          <p:cNvSpPr/>
          <p:nvPr/>
        </p:nvSpPr>
        <p:spPr>
          <a:xfrm>
            <a:off x="3179900" y="1666588"/>
            <a:ext cx="4185300" cy="273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呂輝翰</a:t>
            </a:r>
            <a:endParaRPr/>
          </a:p>
        </p:txBody>
      </p:sp>
      <p:sp>
        <p:nvSpPr>
          <p:cNvPr id="401" name="Google Shape;401;p38"/>
          <p:cNvSpPr/>
          <p:nvPr/>
        </p:nvSpPr>
        <p:spPr>
          <a:xfrm>
            <a:off x="3117650" y="1934238"/>
            <a:ext cx="4327500" cy="6816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暱稱</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02" name="Google Shape;402;p38"/>
          <p:cNvSpPr/>
          <p:nvPr/>
        </p:nvSpPr>
        <p:spPr>
          <a:xfrm>
            <a:off x="3179900" y="2210188"/>
            <a:ext cx="4185300" cy="273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人類1</a:t>
            </a:r>
            <a:endParaRPr/>
          </a:p>
        </p:txBody>
      </p:sp>
      <p:sp>
        <p:nvSpPr>
          <p:cNvPr id="403" name="Google Shape;403;p38"/>
          <p:cNvSpPr/>
          <p:nvPr/>
        </p:nvSpPr>
        <p:spPr>
          <a:xfrm>
            <a:off x="3099950" y="4228875"/>
            <a:ext cx="4327500" cy="6816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聯絡電子郵件</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04" name="Google Shape;404;p38"/>
          <p:cNvSpPr/>
          <p:nvPr/>
        </p:nvSpPr>
        <p:spPr>
          <a:xfrm>
            <a:off x="3171050" y="4496950"/>
            <a:ext cx="4185300" cy="273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accent5"/>
                </a:solidFill>
                <a:hlinkClick r:id="rId5">
                  <a:extLst>
                    <a:ext uri="{A12FA001-AC4F-418D-AE19-62706E023703}">
                      <ahyp:hlinkClr val="tx"/>
                    </a:ext>
                  </a:extLst>
                </a:hlinkClick>
              </a:rPr>
              <a:t>deehuihan@gmail.com</a:t>
            </a:r>
            <a:endParaRPr/>
          </a:p>
        </p:txBody>
      </p:sp>
      <p:sp>
        <p:nvSpPr>
          <p:cNvPr id="405" name="Google Shape;405;p38"/>
          <p:cNvSpPr/>
          <p:nvPr/>
        </p:nvSpPr>
        <p:spPr>
          <a:xfrm>
            <a:off x="3108800" y="2484100"/>
            <a:ext cx="4327500" cy="6816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學校</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06" name="Google Shape;406;p38"/>
          <p:cNvSpPr/>
          <p:nvPr/>
        </p:nvSpPr>
        <p:spPr>
          <a:xfrm>
            <a:off x="3171050" y="2760050"/>
            <a:ext cx="4185300" cy="273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國立臺北大學</a:t>
            </a:r>
            <a:endParaRPr/>
          </a:p>
        </p:txBody>
      </p:sp>
      <p:sp>
        <p:nvSpPr>
          <p:cNvPr id="407" name="Google Shape;407;p38"/>
          <p:cNvSpPr/>
          <p:nvPr/>
        </p:nvSpPr>
        <p:spPr>
          <a:xfrm>
            <a:off x="3117650" y="3070500"/>
            <a:ext cx="4327500" cy="6816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科系</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08" name="Google Shape;408;p38"/>
          <p:cNvSpPr/>
          <p:nvPr/>
        </p:nvSpPr>
        <p:spPr>
          <a:xfrm>
            <a:off x="3179900" y="3346450"/>
            <a:ext cx="4185300" cy="273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資訊工程學系</a:t>
            </a:r>
            <a:endParaRPr/>
          </a:p>
        </p:txBody>
      </p:sp>
      <p:sp>
        <p:nvSpPr>
          <p:cNvPr id="409" name="Google Shape;409;p38"/>
          <p:cNvSpPr/>
          <p:nvPr/>
        </p:nvSpPr>
        <p:spPr>
          <a:xfrm>
            <a:off x="3108800" y="3605375"/>
            <a:ext cx="4327500" cy="6816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年級</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10" name="Google Shape;410;p38"/>
          <p:cNvSpPr/>
          <p:nvPr/>
        </p:nvSpPr>
        <p:spPr>
          <a:xfrm>
            <a:off x="3171050" y="3881325"/>
            <a:ext cx="4185300" cy="273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大三</a:t>
            </a:r>
            <a:endParaRPr/>
          </a:p>
        </p:txBody>
      </p:sp>
      <p:sp>
        <p:nvSpPr>
          <p:cNvPr id="411" name="Google Shape;411;p38"/>
          <p:cNvSpPr txBox="1"/>
          <p:nvPr/>
        </p:nvSpPr>
        <p:spPr>
          <a:xfrm>
            <a:off x="3099950" y="4726650"/>
            <a:ext cx="13746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帳戶安全性</a:t>
            </a:r>
            <a:endParaRPr>
              <a:solidFill>
                <a:srgbClr val="4A86E8"/>
              </a:solidFill>
            </a:endParaRPr>
          </a:p>
        </p:txBody>
      </p:sp>
      <p:sp>
        <p:nvSpPr>
          <p:cNvPr id="412" name="Google Shape;412;p38"/>
          <p:cNvSpPr/>
          <p:nvPr/>
        </p:nvSpPr>
        <p:spPr>
          <a:xfrm>
            <a:off x="5701675" y="4316425"/>
            <a:ext cx="3152700" cy="727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在編輯中點擊“首頁”或欲離開該界面會出現顯示，確定的話就會把刪掉或沒做好的保存然後離開界面，取消則會繼續保留在編輯界面</a:t>
            </a:r>
            <a:endParaRPr sz="1100"/>
          </a:p>
        </p:txBody>
      </p:sp>
      <p:sp>
        <p:nvSpPr>
          <p:cNvPr id="397" name="Google Shape;397;p38"/>
          <p:cNvSpPr/>
          <p:nvPr/>
        </p:nvSpPr>
        <p:spPr>
          <a:xfrm>
            <a:off x="6484350" y="2232713"/>
            <a:ext cx="2694900" cy="1835700"/>
          </a:xfrm>
          <a:prstGeom prst="rect">
            <a:avLst/>
          </a:prstGeom>
          <a:solidFill>
            <a:srgbClr val="D0E0E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99999"/>
                </a:solidFill>
              </a:rPr>
              <a:t>確認</a:t>
            </a:r>
            <a:endParaRPr b="1">
              <a:solidFill>
                <a:srgbClr val="999999"/>
              </a:solidFill>
            </a:endParaRPr>
          </a:p>
        </p:txBody>
      </p:sp>
      <p:sp>
        <p:nvSpPr>
          <p:cNvPr id="413" name="Google Shape;413;p38"/>
          <p:cNvSpPr/>
          <p:nvPr/>
        </p:nvSpPr>
        <p:spPr>
          <a:xfrm>
            <a:off x="6651300" y="2658626"/>
            <a:ext cx="2361000" cy="572700"/>
          </a:xfrm>
          <a:prstGeom prst="rect">
            <a:avLst/>
          </a:prstGeom>
          <a:solidFill>
            <a:srgbClr val="FFFFFF"/>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t>尚未儲存這些變更。確定要關閉編輯器？</a:t>
            </a:r>
            <a:endParaRPr sz="1300"/>
          </a:p>
        </p:txBody>
      </p:sp>
      <p:sp>
        <p:nvSpPr>
          <p:cNvPr id="414" name="Google Shape;414;p38"/>
          <p:cNvSpPr/>
          <p:nvPr/>
        </p:nvSpPr>
        <p:spPr>
          <a:xfrm>
            <a:off x="6975926" y="3562825"/>
            <a:ext cx="604200" cy="362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確定</a:t>
            </a:r>
            <a:endParaRPr sz="1300"/>
          </a:p>
        </p:txBody>
      </p:sp>
      <p:sp>
        <p:nvSpPr>
          <p:cNvPr id="415" name="Google Shape;415;p38"/>
          <p:cNvSpPr/>
          <p:nvPr/>
        </p:nvSpPr>
        <p:spPr>
          <a:xfrm>
            <a:off x="8065050" y="3562825"/>
            <a:ext cx="604200" cy="362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取消</a:t>
            </a:r>
            <a:endParaRPr sz="1300"/>
          </a:p>
        </p:txBody>
      </p:sp>
      <p:sp>
        <p:nvSpPr>
          <p:cNvPr id="416" name="Google Shape;416;p38"/>
          <p:cNvSpPr/>
          <p:nvPr/>
        </p:nvSpPr>
        <p:spPr>
          <a:xfrm rot="10800000">
            <a:off x="4395950" y="2864100"/>
            <a:ext cx="140700" cy="111000"/>
          </a:xfrm>
          <a:prstGeom prst="triangle">
            <a:avLst>
              <a:gd fmla="val 50000" name="adj"/>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8"/>
          <p:cNvSpPr/>
          <p:nvPr/>
        </p:nvSpPr>
        <p:spPr>
          <a:xfrm rot="10800000">
            <a:off x="4395950" y="3468000"/>
            <a:ext cx="140700" cy="111000"/>
          </a:xfrm>
          <a:prstGeom prst="triangle">
            <a:avLst>
              <a:gd fmla="val 50000" name="adj"/>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p39"/>
          <p:cNvPicPr preferRelativeResize="0"/>
          <p:nvPr/>
        </p:nvPicPr>
        <p:blipFill rotWithShape="1">
          <a:blip r:embed="rId3">
            <a:alphaModFix/>
          </a:blip>
          <a:srcRect b="0" l="0" r="0" t="15711"/>
          <a:stretch/>
        </p:blipFill>
        <p:spPr>
          <a:xfrm>
            <a:off x="479500" y="1244400"/>
            <a:ext cx="2279450" cy="1921300"/>
          </a:xfrm>
          <a:prstGeom prst="rect">
            <a:avLst/>
          </a:prstGeom>
          <a:noFill/>
          <a:ln>
            <a:noFill/>
          </a:ln>
        </p:spPr>
      </p:pic>
      <p:sp>
        <p:nvSpPr>
          <p:cNvPr id="423" name="Google Shape;423;p39"/>
          <p:cNvSpPr txBox="1"/>
          <p:nvPr>
            <p:ph type="title"/>
          </p:nvPr>
        </p:nvSpPr>
        <p:spPr>
          <a:xfrm>
            <a:off x="148650" y="348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使用者個人資料 編輯後</a:t>
            </a:r>
            <a:endParaRPr/>
          </a:p>
        </p:txBody>
      </p:sp>
      <p:sp>
        <p:nvSpPr>
          <p:cNvPr id="424" name="Google Shape;424;p39"/>
          <p:cNvSpPr/>
          <p:nvPr/>
        </p:nvSpPr>
        <p:spPr>
          <a:xfrm>
            <a:off x="3179900" y="968325"/>
            <a:ext cx="5319300" cy="411000"/>
          </a:xfrm>
          <a:prstGeom prst="rect">
            <a:avLst/>
          </a:pr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聯絡人訊息</a:t>
            </a:r>
            <a:endParaRPr sz="1800"/>
          </a:p>
        </p:txBody>
      </p:sp>
      <p:sp>
        <p:nvSpPr>
          <p:cNvPr id="425" name="Google Shape;425;p39"/>
          <p:cNvSpPr/>
          <p:nvPr/>
        </p:nvSpPr>
        <p:spPr>
          <a:xfrm>
            <a:off x="3117650" y="1390638"/>
            <a:ext cx="4327500" cy="6816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姓名</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26" name="Google Shape;426;p39"/>
          <p:cNvSpPr/>
          <p:nvPr/>
        </p:nvSpPr>
        <p:spPr>
          <a:xfrm>
            <a:off x="7831775" y="429750"/>
            <a:ext cx="687900" cy="411000"/>
          </a:xfrm>
          <a:prstGeom prst="rect">
            <a:avLst/>
          </a:prstGeom>
          <a:solidFill>
            <a:srgbClr val="99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首頁</a:t>
            </a:r>
            <a:endParaRPr/>
          </a:p>
        </p:txBody>
      </p:sp>
      <p:sp>
        <p:nvSpPr>
          <p:cNvPr id="427" name="Google Shape;427;p39"/>
          <p:cNvSpPr/>
          <p:nvPr/>
        </p:nvSpPr>
        <p:spPr>
          <a:xfrm>
            <a:off x="3179900" y="1666588"/>
            <a:ext cx="4185300" cy="273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呂輝翰</a:t>
            </a:r>
            <a:endParaRPr/>
          </a:p>
        </p:txBody>
      </p:sp>
      <p:sp>
        <p:nvSpPr>
          <p:cNvPr id="428" name="Google Shape;428;p39"/>
          <p:cNvSpPr/>
          <p:nvPr/>
        </p:nvSpPr>
        <p:spPr>
          <a:xfrm>
            <a:off x="3117650" y="1934238"/>
            <a:ext cx="4327500" cy="6816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暱稱</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29" name="Google Shape;429;p39"/>
          <p:cNvSpPr/>
          <p:nvPr/>
        </p:nvSpPr>
        <p:spPr>
          <a:xfrm>
            <a:off x="3179900" y="2210188"/>
            <a:ext cx="4185300" cy="273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人類1</a:t>
            </a:r>
            <a:endParaRPr/>
          </a:p>
        </p:txBody>
      </p:sp>
      <p:sp>
        <p:nvSpPr>
          <p:cNvPr id="430" name="Google Shape;430;p39"/>
          <p:cNvSpPr/>
          <p:nvPr/>
        </p:nvSpPr>
        <p:spPr>
          <a:xfrm>
            <a:off x="3099950" y="4228875"/>
            <a:ext cx="4327500" cy="6816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聯絡電子郵件</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31" name="Google Shape;431;p39"/>
          <p:cNvSpPr/>
          <p:nvPr/>
        </p:nvSpPr>
        <p:spPr>
          <a:xfrm>
            <a:off x="3171050" y="4496950"/>
            <a:ext cx="4185300" cy="273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accent5"/>
                </a:solidFill>
                <a:hlinkClick r:id="rId4">
                  <a:extLst>
                    <a:ext uri="{A12FA001-AC4F-418D-AE19-62706E023703}">
                      <ahyp:hlinkClr val="tx"/>
                    </a:ext>
                  </a:extLst>
                </a:hlinkClick>
              </a:rPr>
              <a:t>deehuihan@gmail.com</a:t>
            </a:r>
            <a:endParaRPr/>
          </a:p>
        </p:txBody>
      </p:sp>
      <p:sp>
        <p:nvSpPr>
          <p:cNvPr id="432" name="Google Shape;432;p39"/>
          <p:cNvSpPr/>
          <p:nvPr/>
        </p:nvSpPr>
        <p:spPr>
          <a:xfrm>
            <a:off x="3108800" y="2484100"/>
            <a:ext cx="4327500" cy="6816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學校</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33" name="Google Shape;433;p39"/>
          <p:cNvSpPr/>
          <p:nvPr/>
        </p:nvSpPr>
        <p:spPr>
          <a:xfrm>
            <a:off x="3171050" y="2760050"/>
            <a:ext cx="4185300" cy="273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國立臺北大學</a:t>
            </a:r>
            <a:endParaRPr/>
          </a:p>
        </p:txBody>
      </p:sp>
      <p:sp>
        <p:nvSpPr>
          <p:cNvPr id="434" name="Google Shape;434;p39"/>
          <p:cNvSpPr/>
          <p:nvPr/>
        </p:nvSpPr>
        <p:spPr>
          <a:xfrm>
            <a:off x="3117650" y="3070500"/>
            <a:ext cx="4327500" cy="6816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科系</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35" name="Google Shape;435;p39"/>
          <p:cNvSpPr/>
          <p:nvPr/>
        </p:nvSpPr>
        <p:spPr>
          <a:xfrm>
            <a:off x="3179900" y="3346450"/>
            <a:ext cx="4185300" cy="273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資訊工程學系</a:t>
            </a:r>
            <a:endParaRPr/>
          </a:p>
        </p:txBody>
      </p:sp>
      <p:sp>
        <p:nvSpPr>
          <p:cNvPr id="436" name="Google Shape;436;p39"/>
          <p:cNvSpPr/>
          <p:nvPr/>
        </p:nvSpPr>
        <p:spPr>
          <a:xfrm>
            <a:off x="3108800" y="3605375"/>
            <a:ext cx="4327500" cy="6816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年級</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37" name="Google Shape;437;p39"/>
          <p:cNvSpPr/>
          <p:nvPr/>
        </p:nvSpPr>
        <p:spPr>
          <a:xfrm>
            <a:off x="3171050" y="3881325"/>
            <a:ext cx="4185300" cy="273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大三</a:t>
            </a:r>
            <a:endParaRPr/>
          </a:p>
        </p:txBody>
      </p:sp>
      <p:sp>
        <p:nvSpPr>
          <p:cNvPr id="438" name="Google Shape;438;p39"/>
          <p:cNvSpPr txBox="1"/>
          <p:nvPr/>
        </p:nvSpPr>
        <p:spPr>
          <a:xfrm>
            <a:off x="3099950" y="4726650"/>
            <a:ext cx="13746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帳戶安全性</a:t>
            </a:r>
            <a:endParaRPr>
              <a:solidFill>
                <a:srgbClr val="4A86E8"/>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帳戶安全性</a:t>
            </a:r>
            <a:endParaRPr/>
          </a:p>
        </p:txBody>
      </p:sp>
      <p:sp>
        <p:nvSpPr>
          <p:cNvPr id="444" name="Google Shape;444;p40"/>
          <p:cNvSpPr txBox="1"/>
          <p:nvPr/>
        </p:nvSpPr>
        <p:spPr>
          <a:xfrm>
            <a:off x="982275" y="1205500"/>
            <a:ext cx="2937900" cy="8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t>更改密碼</a:t>
            </a:r>
            <a:endParaRPr sz="2200"/>
          </a:p>
          <a:p>
            <a:pPr indent="0" lvl="0" marL="0" rtl="0" algn="l">
              <a:spcBef>
                <a:spcPts val="0"/>
              </a:spcBef>
              <a:spcAft>
                <a:spcPts val="0"/>
              </a:spcAft>
              <a:buNone/>
            </a:pPr>
            <a:r>
              <a:rPr lang="en" sz="1200"/>
              <a:t>(建議使用高強度密碼)</a:t>
            </a:r>
            <a:endParaRPr sz="1200"/>
          </a:p>
          <a:p>
            <a:pPr indent="0" lvl="0" marL="0" rtl="0" algn="l">
              <a:spcBef>
                <a:spcPts val="0"/>
              </a:spcBef>
              <a:spcAft>
                <a:spcPts val="0"/>
              </a:spcAft>
              <a:buNone/>
            </a:pPr>
            <a:r>
              <a:t/>
            </a:r>
            <a:endParaRPr sz="2200"/>
          </a:p>
        </p:txBody>
      </p:sp>
      <p:pic>
        <p:nvPicPr>
          <p:cNvPr id="445" name="Google Shape;445;p40"/>
          <p:cNvPicPr preferRelativeResize="0"/>
          <p:nvPr/>
        </p:nvPicPr>
        <p:blipFill>
          <a:blip r:embed="rId3">
            <a:alphaModFix/>
          </a:blip>
          <a:stretch>
            <a:fillRect/>
          </a:stretch>
        </p:blipFill>
        <p:spPr>
          <a:xfrm>
            <a:off x="311700" y="1276225"/>
            <a:ext cx="625200" cy="625200"/>
          </a:xfrm>
          <a:prstGeom prst="rect">
            <a:avLst/>
          </a:prstGeom>
          <a:noFill/>
          <a:ln>
            <a:noFill/>
          </a:ln>
        </p:spPr>
      </p:pic>
      <p:sp>
        <p:nvSpPr>
          <p:cNvPr id="446" name="Google Shape;446;p40"/>
          <p:cNvSpPr txBox="1"/>
          <p:nvPr/>
        </p:nvSpPr>
        <p:spPr>
          <a:xfrm>
            <a:off x="1750225" y="2205625"/>
            <a:ext cx="5688300" cy="29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目前的密碼:</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新密碼:</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再次輸入新密碼:</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rgbClr val="4A86E8"/>
                </a:solidFill>
              </a:rPr>
              <a:t>忘記密碼?</a:t>
            </a:r>
            <a:r>
              <a:rPr lang="en"/>
              <a:t>(//跳回跟一開始忘記密碼一樣的畫面)</a:t>
            </a:r>
            <a:endParaRPr/>
          </a:p>
          <a:p>
            <a:pPr indent="0" lvl="0" marL="0" rtl="0" algn="l">
              <a:spcBef>
                <a:spcPts val="0"/>
              </a:spcBef>
              <a:spcAft>
                <a:spcPts val="0"/>
              </a:spcAft>
              <a:buNone/>
            </a:pPr>
            <a:r>
              <a:t/>
            </a:r>
            <a:endParaRPr>
              <a:solidFill>
                <a:srgbClr val="4A86E8"/>
              </a:solidFill>
            </a:endParaRPr>
          </a:p>
          <a:p>
            <a:pPr indent="0" lvl="0" marL="0" rtl="0" algn="l">
              <a:spcBef>
                <a:spcPts val="0"/>
              </a:spcBef>
              <a:spcAft>
                <a:spcPts val="0"/>
              </a:spcAft>
              <a:buNone/>
            </a:pPr>
            <a:r>
              <a:t/>
            </a:r>
            <a:endParaRPr>
              <a:solidFill>
                <a:srgbClr val="4A86E8"/>
              </a:solidFill>
            </a:endParaRPr>
          </a:p>
          <a:p>
            <a:pPr indent="0" lvl="0" marL="0" rtl="0" algn="r">
              <a:spcBef>
                <a:spcPts val="0"/>
              </a:spcBef>
              <a:spcAft>
                <a:spcPts val="0"/>
              </a:spcAft>
              <a:buNone/>
            </a:pPr>
            <a:r>
              <a:t/>
            </a:r>
            <a:endParaRPr>
              <a:solidFill>
                <a:srgbClr val="4A86E8"/>
              </a:solidFill>
            </a:endParaRPr>
          </a:p>
        </p:txBody>
      </p:sp>
      <p:sp>
        <p:nvSpPr>
          <p:cNvPr id="447" name="Google Shape;447;p40"/>
          <p:cNvSpPr/>
          <p:nvPr/>
        </p:nvSpPr>
        <p:spPr>
          <a:xfrm>
            <a:off x="3589725" y="2241675"/>
            <a:ext cx="2491500" cy="29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0"/>
          <p:cNvSpPr/>
          <p:nvPr/>
        </p:nvSpPr>
        <p:spPr>
          <a:xfrm>
            <a:off x="3589725" y="2875550"/>
            <a:ext cx="2491500" cy="29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0"/>
          <p:cNvSpPr/>
          <p:nvPr/>
        </p:nvSpPr>
        <p:spPr>
          <a:xfrm>
            <a:off x="3589725" y="3509425"/>
            <a:ext cx="2491500" cy="29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0"/>
          <p:cNvSpPr/>
          <p:nvPr/>
        </p:nvSpPr>
        <p:spPr>
          <a:xfrm>
            <a:off x="7831775" y="721300"/>
            <a:ext cx="687900" cy="411000"/>
          </a:xfrm>
          <a:prstGeom prst="rect">
            <a:avLst/>
          </a:prstGeom>
          <a:solidFill>
            <a:srgbClr val="99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首頁</a:t>
            </a:r>
            <a:endParaRPr/>
          </a:p>
        </p:txBody>
      </p:sp>
      <p:sp>
        <p:nvSpPr>
          <p:cNvPr id="451" name="Google Shape;451;p40"/>
          <p:cNvSpPr/>
          <p:nvPr/>
        </p:nvSpPr>
        <p:spPr>
          <a:xfrm>
            <a:off x="6332850" y="4196200"/>
            <a:ext cx="956700" cy="451500"/>
          </a:xfrm>
          <a:prstGeom prst="rect">
            <a:avLst/>
          </a:prstGeom>
          <a:solidFill>
            <a:srgbClr val="EDEBE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4A86E8"/>
                </a:solidFill>
              </a:rPr>
              <a:t>儲存變更</a:t>
            </a:r>
            <a:endParaRPr sz="1500">
              <a:solidFill>
                <a:srgbClr val="4A86E8"/>
              </a:solidFill>
            </a:endParaRPr>
          </a:p>
          <a:p>
            <a:pPr indent="0" lvl="0" marL="0" rtl="0" algn="ctr">
              <a:spcBef>
                <a:spcPts val="0"/>
              </a:spcBef>
              <a:spcAft>
                <a:spcPts val="0"/>
              </a:spcAft>
              <a:buNone/>
            </a:pPr>
            <a:r>
              <a:t/>
            </a:r>
            <a:endParaRPr sz="1500"/>
          </a:p>
        </p:txBody>
      </p:sp>
      <p:cxnSp>
        <p:nvCxnSpPr>
          <p:cNvPr id="452" name="Google Shape;452;p40"/>
          <p:cNvCxnSpPr/>
          <p:nvPr/>
        </p:nvCxnSpPr>
        <p:spPr>
          <a:xfrm>
            <a:off x="6911575" y="3295050"/>
            <a:ext cx="20100" cy="673200"/>
          </a:xfrm>
          <a:prstGeom prst="straightConnector1">
            <a:avLst/>
          </a:prstGeom>
          <a:noFill/>
          <a:ln cap="flat" cmpd="sng" w="9525">
            <a:solidFill>
              <a:schemeClr val="dk2"/>
            </a:solidFill>
            <a:prstDash val="solid"/>
            <a:round/>
            <a:headEnd len="med" w="med" type="none"/>
            <a:tailEnd len="med" w="med" type="triangle"/>
          </a:ln>
        </p:spPr>
      </p:cxnSp>
      <p:sp>
        <p:nvSpPr>
          <p:cNvPr id="453" name="Google Shape;453;p40"/>
          <p:cNvSpPr txBox="1"/>
          <p:nvPr/>
        </p:nvSpPr>
        <p:spPr>
          <a:xfrm>
            <a:off x="6459525" y="2541600"/>
            <a:ext cx="1627500" cy="6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按下儲存變更後重新跳至登入畫面</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1"/>
          <p:cNvSpPr/>
          <p:nvPr/>
        </p:nvSpPr>
        <p:spPr>
          <a:xfrm>
            <a:off x="268900" y="704850"/>
            <a:ext cx="8398500" cy="4048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1"/>
          <p:cNvSpPr/>
          <p:nvPr/>
        </p:nvSpPr>
        <p:spPr>
          <a:xfrm>
            <a:off x="7654975" y="4398100"/>
            <a:ext cx="924300" cy="2913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問題回報</a:t>
            </a:r>
            <a:endParaRPr/>
          </a:p>
        </p:txBody>
      </p:sp>
      <p:sp>
        <p:nvSpPr>
          <p:cNvPr id="460" name="Google Shape;460;p41"/>
          <p:cNvSpPr txBox="1"/>
          <p:nvPr/>
        </p:nvSpPr>
        <p:spPr>
          <a:xfrm>
            <a:off x="753400" y="1977800"/>
            <a:ext cx="6330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461" name="Google Shape;461;p41"/>
          <p:cNvSpPr/>
          <p:nvPr/>
        </p:nvSpPr>
        <p:spPr>
          <a:xfrm>
            <a:off x="7705200" y="756900"/>
            <a:ext cx="633000" cy="67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1"/>
          <p:cNvSpPr txBox="1"/>
          <p:nvPr/>
        </p:nvSpPr>
        <p:spPr>
          <a:xfrm>
            <a:off x="7771850" y="910675"/>
            <a:ext cx="6987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用戶</a:t>
            </a:r>
            <a:endParaRPr>
              <a:latin typeface="Lato"/>
              <a:ea typeface="Lato"/>
              <a:cs typeface="Lato"/>
              <a:sym typeface="Lato"/>
            </a:endParaRPr>
          </a:p>
        </p:txBody>
      </p:sp>
      <p:sp>
        <p:nvSpPr>
          <p:cNvPr id="463" name="Google Shape;463;p41"/>
          <p:cNvSpPr/>
          <p:nvPr/>
        </p:nvSpPr>
        <p:spPr>
          <a:xfrm>
            <a:off x="512350" y="2928125"/>
            <a:ext cx="1486800" cy="7248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想擁有更大的</a:t>
            </a:r>
            <a:endParaRPr/>
          </a:p>
          <a:p>
            <a:pPr indent="0" lvl="0" marL="0" rtl="0" algn="ctr">
              <a:spcBef>
                <a:spcPts val="0"/>
              </a:spcBef>
              <a:spcAft>
                <a:spcPts val="0"/>
              </a:spcAft>
              <a:buNone/>
            </a:pPr>
            <a:r>
              <a:rPr lang="en"/>
              <a:t>儲存空間嗎?</a:t>
            </a:r>
            <a:endParaRPr/>
          </a:p>
          <a:p>
            <a:pPr indent="0" lvl="0" marL="0" rtl="0" algn="ctr">
              <a:spcBef>
                <a:spcPts val="0"/>
              </a:spcBef>
              <a:spcAft>
                <a:spcPts val="0"/>
              </a:spcAft>
              <a:buNone/>
            </a:pPr>
            <a:r>
              <a:rPr lang="en"/>
              <a:t>來升級帳號!!!</a:t>
            </a:r>
            <a:endParaRPr/>
          </a:p>
        </p:txBody>
      </p:sp>
      <p:sp>
        <p:nvSpPr>
          <p:cNvPr id="464" name="Google Shape;464;p41"/>
          <p:cNvSpPr/>
          <p:nvPr/>
        </p:nvSpPr>
        <p:spPr>
          <a:xfrm>
            <a:off x="512350" y="3846400"/>
            <a:ext cx="1486800" cy="5517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行事曆</a:t>
            </a:r>
            <a:endParaRPr/>
          </a:p>
        </p:txBody>
      </p:sp>
      <p:sp>
        <p:nvSpPr>
          <p:cNvPr id="465" name="Google Shape;465;p41"/>
          <p:cNvSpPr/>
          <p:nvPr/>
        </p:nvSpPr>
        <p:spPr>
          <a:xfrm>
            <a:off x="512350" y="1223488"/>
            <a:ext cx="1486800" cy="724800"/>
          </a:xfrm>
          <a:prstGeom prst="rect">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首頁</a:t>
            </a:r>
            <a:endParaRPr/>
          </a:p>
        </p:txBody>
      </p:sp>
      <p:sp>
        <p:nvSpPr>
          <p:cNvPr id="466" name="Google Shape;466;p41"/>
          <p:cNvSpPr/>
          <p:nvPr/>
        </p:nvSpPr>
        <p:spPr>
          <a:xfrm>
            <a:off x="512350" y="2082625"/>
            <a:ext cx="1486800" cy="7248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1"/>
          <p:cNvSpPr txBox="1"/>
          <p:nvPr/>
        </p:nvSpPr>
        <p:spPr>
          <a:xfrm>
            <a:off x="693050" y="2263000"/>
            <a:ext cx="1125300" cy="5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latin typeface="Lato"/>
                <a:ea typeface="Lato"/>
                <a:cs typeface="Lato"/>
                <a:sym typeface="Lato"/>
              </a:rPr>
              <a:t>任務和專案</a:t>
            </a:r>
            <a:endParaRPr>
              <a:latin typeface="Lato"/>
              <a:ea typeface="Lato"/>
              <a:cs typeface="Lato"/>
              <a:sym typeface="Lato"/>
            </a:endParaRPr>
          </a:p>
        </p:txBody>
      </p:sp>
      <p:cxnSp>
        <p:nvCxnSpPr>
          <p:cNvPr id="468" name="Google Shape;468;p41"/>
          <p:cNvCxnSpPr>
            <a:endCxn id="461" idx="1"/>
          </p:cNvCxnSpPr>
          <p:nvPr/>
        </p:nvCxnSpPr>
        <p:spPr>
          <a:xfrm>
            <a:off x="7210801" y="565651"/>
            <a:ext cx="587100" cy="290100"/>
          </a:xfrm>
          <a:prstGeom prst="straightConnector1">
            <a:avLst/>
          </a:prstGeom>
          <a:noFill/>
          <a:ln cap="flat" cmpd="sng" w="9525">
            <a:solidFill>
              <a:schemeClr val="dk2"/>
            </a:solidFill>
            <a:prstDash val="solid"/>
            <a:round/>
            <a:headEnd len="med" w="med" type="none"/>
            <a:tailEnd len="med" w="med" type="triangle"/>
          </a:ln>
        </p:spPr>
      </p:cxnSp>
      <p:sp>
        <p:nvSpPr>
          <p:cNvPr id="469" name="Google Shape;469;p41"/>
          <p:cNvSpPr txBox="1"/>
          <p:nvPr/>
        </p:nvSpPr>
        <p:spPr>
          <a:xfrm>
            <a:off x="6233850" y="254400"/>
            <a:ext cx="1734600" cy="1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點擊進入設定介面</a:t>
            </a:r>
            <a:endParaRPr/>
          </a:p>
        </p:txBody>
      </p:sp>
      <p:sp>
        <p:nvSpPr>
          <p:cNvPr id="470" name="Google Shape;470;p41"/>
          <p:cNvSpPr txBox="1"/>
          <p:nvPr>
            <p:ph type="title"/>
          </p:nvPr>
        </p:nvSpPr>
        <p:spPr>
          <a:xfrm>
            <a:off x="341475" y="254400"/>
            <a:ext cx="5339400" cy="40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登出確定畫面</a:t>
            </a:r>
            <a:endParaRPr sz="2300"/>
          </a:p>
        </p:txBody>
      </p:sp>
      <p:sp>
        <p:nvSpPr>
          <p:cNvPr id="471" name="Google Shape;471;p41"/>
          <p:cNvSpPr/>
          <p:nvPr/>
        </p:nvSpPr>
        <p:spPr>
          <a:xfrm>
            <a:off x="2230200" y="1605575"/>
            <a:ext cx="6108000" cy="27726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2" name="Google Shape;472;p41"/>
          <p:cNvSpPr/>
          <p:nvPr/>
        </p:nvSpPr>
        <p:spPr>
          <a:xfrm>
            <a:off x="6349925" y="855750"/>
            <a:ext cx="1086900" cy="6336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2020/10/20</a:t>
            </a:r>
            <a:endParaRPr/>
          </a:p>
          <a:p>
            <a:pPr indent="0" lvl="0" marL="0" rtl="0" algn="l">
              <a:spcBef>
                <a:spcPts val="0"/>
              </a:spcBef>
              <a:spcAft>
                <a:spcPts val="0"/>
              </a:spcAft>
              <a:buNone/>
            </a:pPr>
            <a:r>
              <a:rPr lang="en"/>
              <a:t>10:20 pm</a:t>
            </a:r>
            <a:endParaRPr/>
          </a:p>
        </p:txBody>
      </p:sp>
      <p:sp>
        <p:nvSpPr>
          <p:cNvPr id="473" name="Google Shape;473;p41"/>
          <p:cNvSpPr/>
          <p:nvPr/>
        </p:nvSpPr>
        <p:spPr>
          <a:xfrm>
            <a:off x="4316700" y="2928125"/>
            <a:ext cx="1935000" cy="94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1"/>
          <p:cNvSpPr txBox="1"/>
          <p:nvPr/>
        </p:nvSpPr>
        <p:spPr>
          <a:xfrm>
            <a:off x="4371475" y="3017925"/>
            <a:ext cx="1814700" cy="762000"/>
          </a:xfrm>
          <a:prstGeom prst="rect">
            <a:avLst/>
          </a:prstGeom>
          <a:solidFill>
            <a:srgbClr val="FFF2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確定要登出?</a:t>
            </a:r>
            <a:endParaRPr/>
          </a:p>
          <a:p>
            <a:pPr indent="0" lvl="0" marL="0" rtl="0" algn="ctr">
              <a:spcBef>
                <a:spcPts val="0"/>
              </a:spcBef>
              <a:spcAft>
                <a:spcPts val="0"/>
              </a:spcAft>
              <a:buNone/>
            </a:pPr>
            <a:r>
              <a:t/>
            </a:r>
            <a:endParaRPr/>
          </a:p>
          <a:p>
            <a:pPr indent="0" lvl="0" marL="0" rtl="0" algn="l">
              <a:spcBef>
                <a:spcPts val="0"/>
              </a:spcBef>
              <a:spcAft>
                <a:spcPts val="0"/>
              </a:spcAft>
              <a:buNone/>
            </a:pPr>
            <a:r>
              <a:rPr lang="en"/>
              <a:t>                 </a:t>
            </a:r>
            <a:endParaRPr/>
          </a:p>
        </p:txBody>
      </p:sp>
      <p:sp>
        <p:nvSpPr>
          <p:cNvPr id="475" name="Google Shape;475;p41"/>
          <p:cNvSpPr txBox="1"/>
          <p:nvPr/>
        </p:nvSpPr>
        <p:spPr>
          <a:xfrm>
            <a:off x="4447675" y="3432825"/>
            <a:ext cx="743400" cy="347100"/>
          </a:xfrm>
          <a:prstGeom prst="rect">
            <a:avLst/>
          </a:prstGeom>
          <a:solidFill>
            <a:srgbClr val="F9CB9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登出</a:t>
            </a:r>
            <a:endParaRPr>
              <a:solidFill>
                <a:srgbClr val="4A86E8"/>
              </a:solidFill>
            </a:endParaRPr>
          </a:p>
        </p:txBody>
      </p:sp>
      <p:sp>
        <p:nvSpPr>
          <p:cNvPr id="476" name="Google Shape;476;p41"/>
          <p:cNvSpPr txBox="1"/>
          <p:nvPr/>
        </p:nvSpPr>
        <p:spPr>
          <a:xfrm>
            <a:off x="5396150" y="3432825"/>
            <a:ext cx="743400" cy="347100"/>
          </a:xfrm>
          <a:prstGeom prst="rect">
            <a:avLst/>
          </a:prstGeom>
          <a:solidFill>
            <a:srgbClr val="F9CB9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取消</a:t>
            </a:r>
            <a:endParaRPr>
              <a:solidFill>
                <a:srgbClr val="4A86E8"/>
              </a:solidFill>
            </a:endParaRPr>
          </a:p>
        </p:txBody>
      </p:sp>
      <p:pic>
        <p:nvPicPr>
          <p:cNvPr id="477" name="Google Shape;477;p41"/>
          <p:cNvPicPr preferRelativeResize="0"/>
          <p:nvPr/>
        </p:nvPicPr>
        <p:blipFill>
          <a:blip r:embed="rId3">
            <a:alphaModFix/>
          </a:blip>
          <a:stretch>
            <a:fillRect/>
          </a:stretch>
        </p:blipFill>
        <p:spPr>
          <a:xfrm>
            <a:off x="562500" y="1440250"/>
            <a:ext cx="291300" cy="291300"/>
          </a:xfrm>
          <a:prstGeom prst="rect">
            <a:avLst/>
          </a:prstGeom>
          <a:noFill/>
          <a:ln>
            <a:noFill/>
          </a:ln>
        </p:spPr>
      </p:pic>
      <p:pic>
        <p:nvPicPr>
          <p:cNvPr id="478" name="Google Shape;478;p41"/>
          <p:cNvPicPr preferRelativeResize="0"/>
          <p:nvPr/>
        </p:nvPicPr>
        <p:blipFill>
          <a:blip r:embed="rId4">
            <a:alphaModFix/>
          </a:blip>
          <a:stretch>
            <a:fillRect/>
          </a:stretch>
        </p:blipFill>
        <p:spPr>
          <a:xfrm>
            <a:off x="512350" y="2292563"/>
            <a:ext cx="353400" cy="339725"/>
          </a:xfrm>
          <a:prstGeom prst="rect">
            <a:avLst/>
          </a:prstGeom>
          <a:noFill/>
          <a:ln>
            <a:noFill/>
          </a:ln>
        </p:spPr>
      </p:pic>
      <p:pic>
        <p:nvPicPr>
          <p:cNvPr id="479" name="Google Shape;479;p41"/>
          <p:cNvPicPr preferRelativeResize="0"/>
          <p:nvPr/>
        </p:nvPicPr>
        <p:blipFill>
          <a:blip r:embed="rId5">
            <a:alphaModFix/>
          </a:blip>
          <a:stretch>
            <a:fillRect/>
          </a:stretch>
        </p:blipFill>
        <p:spPr>
          <a:xfrm>
            <a:off x="562500" y="3972975"/>
            <a:ext cx="291299" cy="291299"/>
          </a:xfrm>
          <a:prstGeom prst="rect">
            <a:avLst/>
          </a:prstGeom>
          <a:noFill/>
          <a:ln>
            <a:noFill/>
          </a:ln>
        </p:spPr>
      </p:pic>
      <p:cxnSp>
        <p:nvCxnSpPr>
          <p:cNvPr id="480" name="Google Shape;480;p41"/>
          <p:cNvCxnSpPr/>
          <p:nvPr/>
        </p:nvCxnSpPr>
        <p:spPr>
          <a:xfrm flipH="1">
            <a:off x="5785175" y="2400975"/>
            <a:ext cx="1277100" cy="526500"/>
          </a:xfrm>
          <a:prstGeom prst="straightConnector1">
            <a:avLst/>
          </a:prstGeom>
          <a:noFill/>
          <a:ln cap="flat" cmpd="sng" w="9525">
            <a:solidFill>
              <a:schemeClr val="dk2"/>
            </a:solidFill>
            <a:prstDash val="solid"/>
            <a:round/>
            <a:headEnd len="med" w="med" type="none"/>
            <a:tailEnd len="med" w="med" type="triangle"/>
          </a:ln>
        </p:spPr>
      </p:cxnSp>
      <p:sp>
        <p:nvSpPr>
          <p:cNvPr id="481" name="Google Shape;481;p41"/>
          <p:cNvSpPr/>
          <p:nvPr/>
        </p:nvSpPr>
        <p:spPr>
          <a:xfrm flipH="1">
            <a:off x="6983751" y="1640599"/>
            <a:ext cx="1486800" cy="1039500"/>
          </a:xfrm>
          <a:prstGeom prst="wedgeRectCallout">
            <a:avLst>
              <a:gd fmla="val -20092" name="adj1"/>
              <a:gd fmla="val -69820" name="adj2"/>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rgbClr val="3C78D8"/>
                </a:solidFill>
              </a:rPr>
              <a:t>-使用者個人資料</a:t>
            </a:r>
            <a:endParaRPr sz="1300">
              <a:solidFill>
                <a:srgbClr val="3C78D8"/>
              </a:solidFill>
            </a:endParaRPr>
          </a:p>
          <a:p>
            <a:pPr indent="0" lvl="0" marL="0" rtl="0" algn="l">
              <a:spcBef>
                <a:spcPts val="0"/>
              </a:spcBef>
              <a:spcAft>
                <a:spcPts val="0"/>
              </a:spcAft>
              <a:buClr>
                <a:schemeClr val="dk1"/>
              </a:buClr>
              <a:buSzPts val="1100"/>
              <a:buFont typeface="Arial"/>
              <a:buNone/>
            </a:pPr>
            <a:r>
              <a:rPr lang="en" sz="1300">
                <a:solidFill>
                  <a:srgbClr val="3C78D8"/>
                </a:solidFill>
              </a:rPr>
              <a:t>-帳戶安全性</a:t>
            </a:r>
            <a:endParaRPr sz="1300">
              <a:solidFill>
                <a:srgbClr val="3C78D8"/>
              </a:solidFill>
            </a:endParaRPr>
          </a:p>
          <a:p>
            <a:pPr indent="0" lvl="0" marL="0" rtl="0" algn="l">
              <a:spcBef>
                <a:spcPts val="0"/>
              </a:spcBef>
              <a:spcAft>
                <a:spcPts val="0"/>
              </a:spcAft>
              <a:buClr>
                <a:schemeClr val="dk1"/>
              </a:buClr>
              <a:buSzPts val="1100"/>
              <a:buFont typeface="Arial"/>
              <a:buNone/>
            </a:pPr>
            <a:r>
              <a:rPr lang="en" sz="1300">
                <a:solidFill>
                  <a:srgbClr val="3C78D8"/>
                </a:solidFill>
              </a:rPr>
              <a:t>-登出</a:t>
            </a:r>
            <a:endParaRPr>
              <a:solidFill>
                <a:srgbClr val="3C78D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產品介紹(外部spec 1)</a:t>
            </a:r>
            <a:endParaRPr/>
          </a:p>
        </p:txBody>
      </p:sp>
      <p:sp>
        <p:nvSpPr>
          <p:cNvPr id="67" name="Google Shape;67;p15"/>
          <p:cNvSpPr txBox="1"/>
          <p:nvPr>
            <p:ph idx="1" type="body"/>
          </p:nvPr>
        </p:nvSpPr>
        <p:spPr>
          <a:xfrm>
            <a:off x="311700" y="1506875"/>
            <a:ext cx="8520600" cy="3062100"/>
          </a:xfrm>
          <a:prstGeom prst="rect">
            <a:avLst/>
          </a:prstGeom>
        </p:spPr>
        <p:txBody>
          <a:bodyPr anchorCtr="0" anchor="t" bIns="91425" lIns="91425" spcFirstLastPara="1" rIns="91425" wrap="square" tIns="91425">
            <a:noAutofit/>
          </a:bodyPr>
          <a:lstStyle/>
          <a:p>
            <a:pPr indent="457200" lvl="0" marL="0" marR="0" rtl="0" algn="l">
              <a:lnSpc>
                <a:spcPct val="100000"/>
              </a:lnSpc>
              <a:spcBef>
                <a:spcPts val="0"/>
              </a:spcBef>
              <a:spcAft>
                <a:spcPts val="0"/>
              </a:spcAft>
              <a:buNone/>
            </a:pPr>
            <a:r>
              <a:rPr lang="en" sz="2100">
                <a:solidFill>
                  <a:srgbClr val="000000"/>
                </a:solidFill>
              </a:rPr>
              <a:t>「團隊開會都很沒有效率」、「資料總是零零散散」、「主管總是不知道你在做什麼」。如</a:t>
            </a:r>
            <a:r>
              <a:rPr lang="en" sz="2100">
                <a:solidFill>
                  <a:srgbClr val="000000"/>
                </a:solidFill>
              </a:rPr>
              <a:t>果你有這些問題，那麼你就需要有一個專案管理工具或軟體統籌所有工作的任務與資料</a:t>
            </a:r>
            <a:r>
              <a:rPr lang="en" sz="1400">
                <a:solidFill>
                  <a:srgbClr val="000000"/>
                </a:solidFill>
              </a:rPr>
              <a:t>。</a:t>
            </a:r>
            <a:endParaRPr sz="14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2"/>
          <p:cNvSpPr/>
          <p:nvPr/>
        </p:nvSpPr>
        <p:spPr>
          <a:xfrm>
            <a:off x="4109850" y="823375"/>
            <a:ext cx="924300" cy="924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2"/>
          <p:cNvSpPr/>
          <p:nvPr/>
        </p:nvSpPr>
        <p:spPr>
          <a:xfrm>
            <a:off x="3125400" y="1923800"/>
            <a:ext cx="2893200" cy="51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帳號(信箱):</a:t>
            </a:r>
            <a:endParaRPr/>
          </a:p>
        </p:txBody>
      </p:sp>
      <p:sp>
        <p:nvSpPr>
          <p:cNvPr id="488" name="Google Shape;488;p42"/>
          <p:cNvSpPr/>
          <p:nvPr/>
        </p:nvSpPr>
        <p:spPr>
          <a:xfrm>
            <a:off x="3120450" y="2612325"/>
            <a:ext cx="2903100" cy="49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密碼:</a:t>
            </a:r>
            <a:endParaRPr/>
          </a:p>
        </p:txBody>
      </p:sp>
      <p:sp>
        <p:nvSpPr>
          <p:cNvPr id="489" name="Google Shape;489;p42"/>
          <p:cNvSpPr/>
          <p:nvPr/>
        </p:nvSpPr>
        <p:spPr>
          <a:xfrm>
            <a:off x="3614225" y="3581288"/>
            <a:ext cx="793800" cy="32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登入</a:t>
            </a:r>
            <a:endParaRPr/>
          </a:p>
        </p:txBody>
      </p:sp>
      <p:sp>
        <p:nvSpPr>
          <p:cNvPr id="490" name="Google Shape;490;p42"/>
          <p:cNvSpPr/>
          <p:nvPr/>
        </p:nvSpPr>
        <p:spPr>
          <a:xfrm>
            <a:off x="3743250" y="4138900"/>
            <a:ext cx="1657500" cy="45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忘記密碼</a:t>
            </a:r>
            <a:endParaRPr/>
          </a:p>
        </p:txBody>
      </p:sp>
      <p:sp>
        <p:nvSpPr>
          <p:cNvPr id="491" name="Google Shape;491;p42"/>
          <p:cNvSpPr/>
          <p:nvPr/>
        </p:nvSpPr>
        <p:spPr>
          <a:xfrm>
            <a:off x="4735975" y="3581288"/>
            <a:ext cx="793800" cy="32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註冊</a:t>
            </a:r>
            <a:endParaRPr/>
          </a:p>
        </p:txBody>
      </p:sp>
      <p:sp>
        <p:nvSpPr>
          <p:cNvPr id="492" name="Google Shape;492;p42"/>
          <p:cNvSpPr/>
          <p:nvPr/>
        </p:nvSpPr>
        <p:spPr>
          <a:xfrm>
            <a:off x="8096975" y="4510600"/>
            <a:ext cx="924300" cy="32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問題回報</a:t>
            </a:r>
            <a:endParaRPr/>
          </a:p>
        </p:txBody>
      </p:sp>
      <p:sp>
        <p:nvSpPr>
          <p:cNvPr id="493" name="Google Shape;493;p42"/>
          <p:cNvSpPr/>
          <p:nvPr/>
        </p:nvSpPr>
        <p:spPr>
          <a:xfrm>
            <a:off x="2814000" y="150700"/>
            <a:ext cx="3516000" cy="6279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1"/>
                </a:solidFill>
              </a:rPr>
              <a:t>登出後將會跳回登入畫面</a:t>
            </a:r>
            <a:endParaRPr sz="1800">
              <a:solidFill>
                <a:schemeClr val="dk1"/>
              </a:solidFill>
            </a:endParaRPr>
          </a:p>
        </p:txBody>
      </p:sp>
      <p:sp>
        <p:nvSpPr>
          <p:cNvPr id="494" name="Google Shape;494;p42"/>
          <p:cNvSpPr txBox="1"/>
          <p:nvPr/>
        </p:nvSpPr>
        <p:spPr>
          <a:xfrm>
            <a:off x="3540750" y="3182163"/>
            <a:ext cx="2062500" cy="32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t>記住我的登入資訊</a:t>
            </a:r>
            <a:endParaRPr sz="900"/>
          </a:p>
        </p:txBody>
      </p:sp>
      <p:sp>
        <p:nvSpPr>
          <p:cNvPr id="495" name="Google Shape;495;p42"/>
          <p:cNvSpPr/>
          <p:nvPr/>
        </p:nvSpPr>
        <p:spPr>
          <a:xfrm>
            <a:off x="3956825" y="3284463"/>
            <a:ext cx="108600" cy="11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2"/>
          <p:cNvSpPr txBox="1"/>
          <p:nvPr/>
        </p:nvSpPr>
        <p:spPr>
          <a:xfrm>
            <a:off x="-284350" y="535250"/>
            <a:ext cx="4817400" cy="5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3"/>
          <p:cNvSpPr/>
          <p:nvPr/>
        </p:nvSpPr>
        <p:spPr>
          <a:xfrm>
            <a:off x="512350" y="2082625"/>
            <a:ext cx="1486800" cy="724800"/>
          </a:xfrm>
          <a:prstGeom prst="rect">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3"/>
          <p:cNvSpPr/>
          <p:nvPr/>
        </p:nvSpPr>
        <p:spPr>
          <a:xfrm>
            <a:off x="7654975" y="4398100"/>
            <a:ext cx="924300" cy="2913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問題回報</a:t>
            </a:r>
            <a:endParaRPr/>
          </a:p>
        </p:txBody>
      </p:sp>
      <p:sp>
        <p:nvSpPr>
          <p:cNvPr id="503" name="Google Shape;503;p43"/>
          <p:cNvSpPr/>
          <p:nvPr/>
        </p:nvSpPr>
        <p:spPr>
          <a:xfrm>
            <a:off x="7705200" y="756913"/>
            <a:ext cx="633000" cy="67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3"/>
          <p:cNvSpPr txBox="1"/>
          <p:nvPr/>
        </p:nvSpPr>
        <p:spPr>
          <a:xfrm>
            <a:off x="7771850" y="910688"/>
            <a:ext cx="28482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用戶</a:t>
            </a:r>
            <a:endParaRPr>
              <a:latin typeface="Lato"/>
              <a:ea typeface="Lato"/>
              <a:cs typeface="Lato"/>
              <a:sym typeface="Lato"/>
            </a:endParaRPr>
          </a:p>
        </p:txBody>
      </p:sp>
      <p:sp>
        <p:nvSpPr>
          <p:cNvPr id="505" name="Google Shape;505;p43"/>
          <p:cNvSpPr/>
          <p:nvPr/>
        </p:nvSpPr>
        <p:spPr>
          <a:xfrm>
            <a:off x="2044338" y="1502650"/>
            <a:ext cx="1024800" cy="22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工作內容</a:t>
            </a:r>
            <a:endParaRPr/>
          </a:p>
        </p:txBody>
      </p:sp>
      <p:sp>
        <p:nvSpPr>
          <p:cNvPr id="506" name="Google Shape;506;p43"/>
          <p:cNvSpPr/>
          <p:nvPr/>
        </p:nvSpPr>
        <p:spPr>
          <a:xfrm>
            <a:off x="3069150" y="1502650"/>
            <a:ext cx="1694100" cy="22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預定完成日期</a:t>
            </a:r>
            <a:endParaRPr/>
          </a:p>
        </p:txBody>
      </p:sp>
      <p:sp>
        <p:nvSpPr>
          <p:cNvPr id="507" name="Google Shape;507;p43"/>
          <p:cNvSpPr/>
          <p:nvPr/>
        </p:nvSpPr>
        <p:spPr>
          <a:xfrm>
            <a:off x="4605600" y="1502650"/>
            <a:ext cx="829200" cy="22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負責人</a:t>
            </a:r>
            <a:endParaRPr/>
          </a:p>
        </p:txBody>
      </p:sp>
      <p:sp>
        <p:nvSpPr>
          <p:cNvPr id="508" name="Google Shape;508;p43"/>
          <p:cNvSpPr/>
          <p:nvPr/>
        </p:nvSpPr>
        <p:spPr>
          <a:xfrm>
            <a:off x="5434800" y="1502650"/>
            <a:ext cx="744300" cy="22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進度</a:t>
            </a:r>
            <a:endParaRPr/>
          </a:p>
        </p:txBody>
      </p:sp>
      <p:sp>
        <p:nvSpPr>
          <p:cNvPr id="509" name="Google Shape;509;p43"/>
          <p:cNvSpPr/>
          <p:nvPr/>
        </p:nvSpPr>
        <p:spPr>
          <a:xfrm>
            <a:off x="6179100" y="1502650"/>
            <a:ext cx="1024800" cy="22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上傳檔案</a:t>
            </a:r>
            <a:endParaRPr/>
          </a:p>
        </p:txBody>
      </p:sp>
      <p:sp>
        <p:nvSpPr>
          <p:cNvPr id="510" name="Google Shape;510;p43"/>
          <p:cNvSpPr/>
          <p:nvPr/>
        </p:nvSpPr>
        <p:spPr>
          <a:xfrm>
            <a:off x="7203900" y="1502650"/>
            <a:ext cx="1024800" cy="22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備註</a:t>
            </a:r>
            <a:endParaRPr/>
          </a:p>
        </p:txBody>
      </p:sp>
      <p:sp>
        <p:nvSpPr>
          <p:cNvPr id="511" name="Google Shape;511;p43"/>
          <p:cNvSpPr/>
          <p:nvPr/>
        </p:nvSpPr>
        <p:spPr>
          <a:xfrm>
            <a:off x="7203900" y="1723750"/>
            <a:ext cx="1024800" cy="11511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3"/>
          <p:cNvSpPr/>
          <p:nvPr/>
        </p:nvSpPr>
        <p:spPr>
          <a:xfrm>
            <a:off x="6179100" y="1723750"/>
            <a:ext cx="1024800" cy="11511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3"/>
          <p:cNvSpPr/>
          <p:nvPr/>
        </p:nvSpPr>
        <p:spPr>
          <a:xfrm>
            <a:off x="5434800" y="1723750"/>
            <a:ext cx="744300" cy="11511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3"/>
          <p:cNvSpPr/>
          <p:nvPr/>
        </p:nvSpPr>
        <p:spPr>
          <a:xfrm>
            <a:off x="4605600" y="1723750"/>
            <a:ext cx="829200" cy="11511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3"/>
          <p:cNvSpPr/>
          <p:nvPr/>
        </p:nvSpPr>
        <p:spPr>
          <a:xfrm>
            <a:off x="3069150" y="1723750"/>
            <a:ext cx="1536300" cy="11511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3"/>
          <p:cNvSpPr/>
          <p:nvPr/>
        </p:nvSpPr>
        <p:spPr>
          <a:xfrm>
            <a:off x="2044350" y="1723750"/>
            <a:ext cx="1024800" cy="11511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7" name="Google Shape;517;p43"/>
          <p:cNvCxnSpPr/>
          <p:nvPr/>
        </p:nvCxnSpPr>
        <p:spPr>
          <a:xfrm>
            <a:off x="2029275" y="2046913"/>
            <a:ext cx="6218400" cy="9900"/>
          </a:xfrm>
          <a:prstGeom prst="straightConnector1">
            <a:avLst/>
          </a:prstGeom>
          <a:noFill/>
          <a:ln cap="flat" cmpd="sng" w="9525">
            <a:solidFill>
              <a:schemeClr val="dk2"/>
            </a:solidFill>
            <a:prstDash val="solid"/>
            <a:round/>
            <a:headEnd len="med" w="med" type="none"/>
            <a:tailEnd len="med" w="med" type="none"/>
          </a:ln>
        </p:spPr>
      </p:cxnSp>
      <p:cxnSp>
        <p:nvCxnSpPr>
          <p:cNvPr id="518" name="Google Shape;518;p43"/>
          <p:cNvCxnSpPr/>
          <p:nvPr/>
        </p:nvCxnSpPr>
        <p:spPr>
          <a:xfrm>
            <a:off x="2054325" y="2441150"/>
            <a:ext cx="6168300" cy="0"/>
          </a:xfrm>
          <a:prstGeom prst="straightConnector1">
            <a:avLst/>
          </a:prstGeom>
          <a:noFill/>
          <a:ln cap="flat" cmpd="sng" w="9525">
            <a:solidFill>
              <a:schemeClr val="dk2"/>
            </a:solidFill>
            <a:prstDash val="solid"/>
            <a:round/>
            <a:headEnd len="med" w="med" type="none"/>
            <a:tailEnd len="med" w="med" type="none"/>
          </a:ln>
        </p:spPr>
      </p:cxnSp>
      <p:cxnSp>
        <p:nvCxnSpPr>
          <p:cNvPr id="519" name="Google Shape;519;p43"/>
          <p:cNvCxnSpPr/>
          <p:nvPr/>
        </p:nvCxnSpPr>
        <p:spPr>
          <a:xfrm>
            <a:off x="2046225" y="2874750"/>
            <a:ext cx="6184500" cy="0"/>
          </a:xfrm>
          <a:prstGeom prst="straightConnector1">
            <a:avLst/>
          </a:prstGeom>
          <a:noFill/>
          <a:ln cap="flat" cmpd="sng" w="9525">
            <a:solidFill>
              <a:schemeClr val="dk2"/>
            </a:solidFill>
            <a:prstDash val="solid"/>
            <a:round/>
            <a:headEnd len="med" w="med" type="none"/>
            <a:tailEnd len="med" w="med" type="none"/>
          </a:ln>
        </p:spPr>
      </p:cxnSp>
      <p:sp>
        <p:nvSpPr>
          <p:cNvPr id="520" name="Google Shape;520;p43"/>
          <p:cNvSpPr/>
          <p:nvPr/>
        </p:nvSpPr>
        <p:spPr>
          <a:xfrm>
            <a:off x="512350" y="2928125"/>
            <a:ext cx="1486800" cy="7248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想擁有更大的</a:t>
            </a:r>
            <a:endParaRPr/>
          </a:p>
          <a:p>
            <a:pPr indent="0" lvl="0" marL="0" rtl="0" algn="ctr">
              <a:spcBef>
                <a:spcPts val="0"/>
              </a:spcBef>
              <a:spcAft>
                <a:spcPts val="0"/>
              </a:spcAft>
              <a:buNone/>
            </a:pPr>
            <a:r>
              <a:rPr lang="en"/>
              <a:t>儲存空間嗎?</a:t>
            </a:r>
            <a:endParaRPr/>
          </a:p>
          <a:p>
            <a:pPr indent="0" lvl="0" marL="0" rtl="0" algn="ctr">
              <a:spcBef>
                <a:spcPts val="0"/>
              </a:spcBef>
              <a:spcAft>
                <a:spcPts val="0"/>
              </a:spcAft>
              <a:buNone/>
            </a:pPr>
            <a:r>
              <a:rPr lang="en"/>
              <a:t>來升級帳號!!!</a:t>
            </a:r>
            <a:endParaRPr/>
          </a:p>
        </p:txBody>
      </p:sp>
      <p:sp>
        <p:nvSpPr>
          <p:cNvPr id="521" name="Google Shape;521;p43"/>
          <p:cNvSpPr txBox="1"/>
          <p:nvPr/>
        </p:nvSpPr>
        <p:spPr>
          <a:xfrm>
            <a:off x="693050" y="2263000"/>
            <a:ext cx="1125300" cy="5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任務和專案</a:t>
            </a:r>
            <a:endParaRPr>
              <a:latin typeface="Lato"/>
              <a:ea typeface="Lato"/>
              <a:cs typeface="Lato"/>
              <a:sym typeface="Lato"/>
            </a:endParaRPr>
          </a:p>
        </p:txBody>
      </p:sp>
      <p:sp>
        <p:nvSpPr>
          <p:cNvPr id="522" name="Google Shape;522;p43"/>
          <p:cNvSpPr/>
          <p:nvPr/>
        </p:nvSpPr>
        <p:spPr>
          <a:xfrm>
            <a:off x="512350" y="3846400"/>
            <a:ext cx="1486800" cy="5517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行事曆</a:t>
            </a:r>
            <a:endParaRPr/>
          </a:p>
        </p:txBody>
      </p:sp>
      <p:sp>
        <p:nvSpPr>
          <p:cNvPr id="523" name="Google Shape;523;p43"/>
          <p:cNvSpPr/>
          <p:nvPr/>
        </p:nvSpPr>
        <p:spPr>
          <a:xfrm>
            <a:off x="512350" y="1223488"/>
            <a:ext cx="1486800" cy="7248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首頁</a:t>
            </a:r>
            <a:endParaRPr/>
          </a:p>
        </p:txBody>
      </p:sp>
      <p:cxnSp>
        <p:nvCxnSpPr>
          <p:cNvPr id="524" name="Google Shape;524;p43"/>
          <p:cNvCxnSpPr>
            <a:stCxn id="525" idx="0"/>
          </p:cNvCxnSpPr>
          <p:nvPr/>
        </p:nvCxnSpPr>
        <p:spPr>
          <a:xfrm rot="10800000">
            <a:off x="5771500" y="1808450"/>
            <a:ext cx="961200" cy="632700"/>
          </a:xfrm>
          <a:prstGeom prst="straightConnector1">
            <a:avLst/>
          </a:prstGeom>
          <a:noFill/>
          <a:ln cap="flat" cmpd="sng" w="9525">
            <a:solidFill>
              <a:schemeClr val="dk2"/>
            </a:solidFill>
            <a:prstDash val="solid"/>
            <a:round/>
            <a:headEnd len="med" w="med" type="none"/>
            <a:tailEnd len="med" w="med" type="triangle"/>
          </a:ln>
        </p:spPr>
      </p:cxnSp>
      <p:sp>
        <p:nvSpPr>
          <p:cNvPr id="526" name="Google Shape;526;p43"/>
          <p:cNvSpPr/>
          <p:nvPr/>
        </p:nvSpPr>
        <p:spPr>
          <a:xfrm>
            <a:off x="6410950" y="782125"/>
            <a:ext cx="1086900" cy="6336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2020/10/20</a:t>
            </a:r>
            <a:endParaRPr/>
          </a:p>
          <a:p>
            <a:pPr indent="0" lvl="0" marL="0" rtl="0" algn="l">
              <a:spcBef>
                <a:spcPts val="0"/>
              </a:spcBef>
              <a:spcAft>
                <a:spcPts val="0"/>
              </a:spcAft>
              <a:buNone/>
            </a:pPr>
            <a:r>
              <a:rPr lang="en"/>
              <a:t>10:20 pm</a:t>
            </a:r>
            <a:endParaRPr/>
          </a:p>
        </p:txBody>
      </p:sp>
      <p:pic>
        <p:nvPicPr>
          <p:cNvPr id="527" name="Google Shape;527;p43"/>
          <p:cNvPicPr preferRelativeResize="0"/>
          <p:nvPr/>
        </p:nvPicPr>
        <p:blipFill>
          <a:blip r:embed="rId3">
            <a:alphaModFix/>
          </a:blip>
          <a:stretch>
            <a:fillRect/>
          </a:stretch>
        </p:blipFill>
        <p:spPr>
          <a:xfrm>
            <a:off x="512350" y="2292563"/>
            <a:ext cx="353400" cy="339725"/>
          </a:xfrm>
          <a:prstGeom prst="rect">
            <a:avLst/>
          </a:prstGeom>
          <a:noFill/>
          <a:ln>
            <a:noFill/>
          </a:ln>
        </p:spPr>
      </p:pic>
      <p:pic>
        <p:nvPicPr>
          <p:cNvPr id="528" name="Google Shape;528;p43"/>
          <p:cNvPicPr preferRelativeResize="0"/>
          <p:nvPr/>
        </p:nvPicPr>
        <p:blipFill>
          <a:blip r:embed="rId4">
            <a:alphaModFix/>
          </a:blip>
          <a:stretch>
            <a:fillRect/>
          </a:stretch>
        </p:blipFill>
        <p:spPr>
          <a:xfrm>
            <a:off x="562500" y="1440250"/>
            <a:ext cx="291300" cy="291300"/>
          </a:xfrm>
          <a:prstGeom prst="rect">
            <a:avLst/>
          </a:prstGeom>
          <a:noFill/>
          <a:ln>
            <a:noFill/>
          </a:ln>
        </p:spPr>
      </p:pic>
      <p:pic>
        <p:nvPicPr>
          <p:cNvPr id="529" name="Google Shape;529;p43"/>
          <p:cNvPicPr preferRelativeResize="0"/>
          <p:nvPr/>
        </p:nvPicPr>
        <p:blipFill>
          <a:blip r:embed="rId5">
            <a:alphaModFix/>
          </a:blip>
          <a:stretch>
            <a:fillRect/>
          </a:stretch>
        </p:blipFill>
        <p:spPr>
          <a:xfrm>
            <a:off x="562500" y="3972975"/>
            <a:ext cx="291299" cy="291299"/>
          </a:xfrm>
          <a:prstGeom prst="rect">
            <a:avLst/>
          </a:prstGeom>
          <a:noFill/>
          <a:ln>
            <a:noFill/>
          </a:ln>
        </p:spPr>
      </p:pic>
      <p:sp>
        <p:nvSpPr>
          <p:cNvPr id="530" name="Google Shape;530;p43"/>
          <p:cNvSpPr/>
          <p:nvPr/>
        </p:nvSpPr>
        <p:spPr>
          <a:xfrm>
            <a:off x="268900" y="2009888"/>
            <a:ext cx="394200" cy="221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p:txBody>
      </p:sp>
      <p:sp>
        <p:nvSpPr>
          <p:cNvPr id="531" name="Google Shape;531;p43"/>
          <p:cNvSpPr/>
          <p:nvPr/>
        </p:nvSpPr>
        <p:spPr>
          <a:xfrm>
            <a:off x="2046225" y="2874750"/>
            <a:ext cx="6184500" cy="13896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4A86E8"/>
                </a:solidFill>
              </a:rPr>
              <a:t>點擊添加新任務</a:t>
            </a:r>
            <a:endParaRPr>
              <a:solidFill>
                <a:srgbClr val="4A86E8"/>
              </a:solidFill>
            </a:endParaRPr>
          </a:p>
        </p:txBody>
      </p:sp>
      <p:sp>
        <p:nvSpPr>
          <p:cNvPr id="525" name="Google Shape;525;p43"/>
          <p:cNvSpPr txBox="1"/>
          <p:nvPr/>
        </p:nvSpPr>
        <p:spPr>
          <a:xfrm>
            <a:off x="5856250" y="2441150"/>
            <a:ext cx="1752900" cy="969300"/>
          </a:xfrm>
          <a:prstGeom prst="rect">
            <a:avLst/>
          </a:prstGeom>
          <a:solidFill>
            <a:srgbClr val="FFE5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負責人</a:t>
            </a:r>
            <a:r>
              <a:rPr lang="en"/>
              <a:t>選單選項:</a:t>
            </a:r>
            <a:endParaRPr/>
          </a:p>
          <a:p>
            <a:pPr indent="0" lvl="0" marL="0" rtl="0" algn="l">
              <a:spcBef>
                <a:spcPts val="0"/>
              </a:spcBef>
              <a:spcAft>
                <a:spcPts val="0"/>
              </a:spcAft>
              <a:buNone/>
            </a:pPr>
            <a:r>
              <a:rPr lang="en"/>
              <a:t>已完成待審核、</a:t>
            </a:r>
            <a:endParaRPr/>
          </a:p>
          <a:p>
            <a:pPr indent="0" lvl="0" marL="0" rtl="0" algn="l">
              <a:spcBef>
                <a:spcPts val="0"/>
              </a:spcBef>
              <a:spcAft>
                <a:spcPts val="0"/>
              </a:spcAft>
              <a:buNone/>
            </a:pPr>
            <a:r>
              <a:rPr lang="en"/>
              <a:t>未完成</a:t>
            </a:r>
            <a:endParaRPr/>
          </a:p>
        </p:txBody>
      </p:sp>
      <p:cxnSp>
        <p:nvCxnSpPr>
          <p:cNvPr id="532" name="Google Shape;532;p43"/>
          <p:cNvCxnSpPr>
            <a:stCxn id="533" idx="0"/>
          </p:cNvCxnSpPr>
          <p:nvPr/>
        </p:nvCxnSpPr>
        <p:spPr>
          <a:xfrm flipH="1" rot="10800000">
            <a:off x="4420325" y="1812400"/>
            <a:ext cx="1138200" cy="567600"/>
          </a:xfrm>
          <a:prstGeom prst="straightConnector1">
            <a:avLst/>
          </a:prstGeom>
          <a:noFill/>
          <a:ln cap="flat" cmpd="sng" w="9525">
            <a:solidFill>
              <a:schemeClr val="dk2"/>
            </a:solidFill>
            <a:prstDash val="solid"/>
            <a:round/>
            <a:headEnd len="med" w="med" type="none"/>
            <a:tailEnd len="med" w="med" type="triangle"/>
          </a:ln>
        </p:spPr>
      </p:cxnSp>
      <p:sp>
        <p:nvSpPr>
          <p:cNvPr id="533" name="Google Shape;533;p43"/>
          <p:cNvSpPr txBox="1"/>
          <p:nvPr/>
        </p:nvSpPr>
        <p:spPr>
          <a:xfrm>
            <a:off x="3543875" y="2380000"/>
            <a:ext cx="1752900" cy="969300"/>
          </a:xfrm>
          <a:prstGeom prst="rect">
            <a:avLst/>
          </a:prstGeom>
          <a:solidFill>
            <a:srgbClr val="FFE599"/>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審查人</a:t>
            </a:r>
            <a:r>
              <a:rPr lang="en"/>
              <a:t>選單選項:</a:t>
            </a:r>
            <a:endParaRPr/>
          </a:p>
          <a:p>
            <a:pPr indent="0" lvl="0" marL="0" rtl="0" algn="l">
              <a:spcBef>
                <a:spcPts val="0"/>
              </a:spcBef>
              <a:spcAft>
                <a:spcPts val="0"/>
              </a:spcAft>
              <a:buNone/>
            </a:pPr>
            <a:r>
              <a:rPr lang="en"/>
              <a:t>已完成、</a:t>
            </a:r>
            <a:endParaRPr/>
          </a:p>
          <a:p>
            <a:pPr indent="0" lvl="0" marL="0" rtl="0" algn="l">
              <a:spcBef>
                <a:spcPts val="0"/>
              </a:spcBef>
              <a:spcAft>
                <a:spcPts val="0"/>
              </a:spcAft>
              <a:buNone/>
            </a:pPr>
            <a:r>
              <a:rPr lang="en"/>
              <a:t>審查未過</a:t>
            </a:r>
            <a:endParaRPr/>
          </a:p>
        </p:txBody>
      </p:sp>
      <p:sp>
        <p:nvSpPr>
          <p:cNvPr id="534" name="Google Shape;534;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任務和專案介面</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44"/>
          <p:cNvSpPr txBox="1"/>
          <p:nvPr>
            <p:ph type="title"/>
          </p:nvPr>
        </p:nvSpPr>
        <p:spPr>
          <a:xfrm>
            <a:off x="311700" y="71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Lato"/>
                <a:ea typeface="Lato"/>
                <a:cs typeface="Lato"/>
                <a:sym typeface="Lato"/>
              </a:rPr>
              <a:t>添加</a:t>
            </a:r>
            <a:r>
              <a:rPr lang="en">
                <a:latin typeface="Lato"/>
                <a:ea typeface="Lato"/>
                <a:cs typeface="Lato"/>
                <a:sym typeface="Lato"/>
              </a:rPr>
              <a:t>任務和專案</a:t>
            </a:r>
            <a:endParaRPr/>
          </a:p>
        </p:txBody>
      </p:sp>
      <p:sp>
        <p:nvSpPr>
          <p:cNvPr id="540" name="Google Shape;540;p44"/>
          <p:cNvSpPr/>
          <p:nvPr/>
        </p:nvSpPr>
        <p:spPr>
          <a:xfrm>
            <a:off x="221300" y="662550"/>
            <a:ext cx="8520600" cy="4400700"/>
          </a:xfrm>
          <a:prstGeom prst="rect">
            <a:avLst/>
          </a:prstGeom>
          <a:solidFill>
            <a:srgbClr val="D0E0E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新任務</a:t>
            </a:r>
            <a:endParaRPr/>
          </a:p>
        </p:txBody>
      </p:sp>
      <p:sp>
        <p:nvSpPr>
          <p:cNvPr id="541" name="Google Shape;541;p44"/>
          <p:cNvSpPr/>
          <p:nvPr/>
        </p:nvSpPr>
        <p:spPr>
          <a:xfrm>
            <a:off x="344100" y="1055975"/>
            <a:ext cx="7314000" cy="3291900"/>
          </a:xfrm>
          <a:prstGeom prst="rect">
            <a:avLst/>
          </a:prstGeom>
          <a:solidFill>
            <a:srgbClr val="FFFFF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t>待辦事項</a:t>
            </a:r>
            <a:endParaRPr sz="1300"/>
          </a:p>
        </p:txBody>
      </p:sp>
      <p:cxnSp>
        <p:nvCxnSpPr>
          <p:cNvPr id="542" name="Google Shape;542;p44"/>
          <p:cNvCxnSpPr/>
          <p:nvPr/>
        </p:nvCxnSpPr>
        <p:spPr>
          <a:xfrm flipH="1" rot="10800000">
            <a:off x="457250" y="1439475"/>
            <a:ext cx="6949200" cy="14700"/>
          </a:xfrm>
          <a:prstGeom prst="straightConnector1">
            <a:avLst/>
          </a:prstGeom>
          <a:noFill/>
          <a:ln cap="flat" cmpd="sng" w="9525">
            <a:solidFill>
              <a:schemeClr val="dk2"/>
            </a:solidFill>
            <a:prstDash val="solid"/>
            <a:round/>
            <a:headEnd len="med" w="med" type="none"/>
            <a:tailEnd len="med" w="med" type="none"/>
          </a:ln>
        </p:spPr>
      </p:cxnSp>
      <p:sp>
        <p:nvSpPr>
          <p:cNvPr id="543" name="Google Shape;543;p44"/>
          <p:cNvSpPr/>
          <p:nvPr/>
        </p:nvSpPr>
        <p:spPr>
          <a:xfrm>
            <a:off x="457250" y="2623500"/>
            <a:ext cx="6949200" cy="16134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4"/>
          <p:cNvSpPr/>
          <p:nvPr/>
        </p:nvSpPr>
        <p:spPr>
          <a:xfrm>
            <a:off x="457250" y="1517075"/>
            <a:ext cx="6949200" cy="962100"/>
          </a:xfrm>
          <a:prstGeom prst="rect">
            <a:avLst/>
          </a:prstGeom>
          <a:solidFill>
            <a:srgbClr val="EFEFEF"/>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t>
            </a:r>
            <a:r>
              <a:rPr lang="en"/>
              <a:t>輸入待辦事項”</a:t>
            </a:r>
            <a:endParaRPr/>
          </a:p>
        </p:txBody>
      </p:sp>
      <p:sp>
        <p:nvSpPr>
          <p:cNvPr id="545" name="Google Shape;545;p44"/>
          <p:cNvSpPr txBox="1"/>
          <p:nvPr/>
        </p:nvSpPr>
        <p:spPr>
          <a:xfrm>
            <a:off x="531225" y="2690650"/>
            <a:ext cx="651300" cy="3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負責人</a:t>
            </a:r>
            <a:endParaRPr sz="1100"/>
          </a:p>
        </p:txBody>
      </p:sp>
      <p:sp>
        <p:nvSpPr>
          <p:cNvPr id="546" name="Google Shape;546;p44"/>
          <p:cNvSpPr txBox="1"/>
          <p:nvPr/>
        </p:nvSpPr>
        <p:spPr>
          <a:xfrm>
            <a:off x="531225" y="3779000"/>
            <a:ext cx="784800" cy="3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終止期限</a:t>
            </a:r>
            <a:endParaRPr sz="1100"/>
          </a:p>
        </p:txBody>
      </p:sp>
      <p:sp>
        <p:nvSpPr>
          <p:cNvPr id="547" name="Google Shape;547;p44"/>
          <p:cNvSpPr/>
          <p:nvPr/>
        </p:nvSpPr>
        <p:spPr>
          <a:xfrm>
            <a:off x="1263975" y="2675300"/>
            <a:ext cx="3004500" cy="36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4"/>
          <p:cNvSpPr txBox="1"/>
          <p:nvPr/>
        </p:nvSpPr>
        <p:spPr>
          <a:xfrm>
            <a:off x="2834100" y="2663325"/>
            <a:ext cx="1073100" cy="3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6FA8DC"/>
                </a:solidFill>
              </a:rPr>
              <a:t>+新增更多</a:t>
            </a:r>
            <a:endParaRPr sz="1100">
              <a:solidFill>
                <a:srgbClr val="6FA8DC"/>
              </a:solidFill>
            </a:endParaRPr>
          </a:p>
        </p:txBody>
      </p:sp>
      <p:cxnSp>
        <p:nvCxnSpPr>
          <p:cNvPr id="549" name="Google Shape;549;p44"/>
          <p:cNvCxnSpPr/>
          <p:nvPr/>
        </p:nvCxnSpPr>
        <p:spPr>
          <a:xfrm flipH="1" rot="10800000">
            <a:off x="457250" y="3690475"/>
            <a:ext cx="6949200" cy="14700"/>
          </a:xfrm>
          <a:prstGeom prst="straightConnector1">
            <a:avLst/>
          </a:prstGeom>
          <a:noFill/>
          <a:ln cap="flat" cmpd="sng" w="9525">
            <a:solidFill>
              <a:schemeClr val="dk2"/>
            </a:solidFill>
            <a:prstDash val="solid"/>
            <a:round/>
            <a:headEnd len="med" w="med" type="none"/>
            <a:tailEnd len="med" w="med" type="none"/>
          </a:ln>
        </p:spPr>
      </p:cxnSp>
      <p:sp>
        <p:nvSpPr>
          <p:cNvPr id="550" name="Google Shape;550;p44"/>
          <p:cNvSpPr/>
          <p:nvPr/>
        </p:nvSpPr>
        <p:spPr>
          <a:xfrm>
            <a:off x="1388250" y="3822775"/>
            <a:ext cx="1487400" cy="33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1" name="Google Shape;551;p44"/>
          <p:cNvPicPr preferRelativeResize="0"/>
          <p:nvPr/>
        </p:nvPicPr>
        <p:blipFill>
          <a:blip r:embed="rId3">
            <a:alphaModFix/>
          </a:blip>
          <a:stretch>
            <a:fillRect/>
          </a:stretch>
        </p:blipFill>
        <p:spPr>
          <a:xfrm>
            <a:off x="2991425" y="3860750"/>
            <a:ext cx="251100" cy="251100"/>
          </a:xfrm>
          <a:prstGeom prst="rect">
            <a:avLst/>
          </a:prstGeom>
          <a:noFill/>
          <a:ln>
            <a:noFill/>
          </a:ln>
        </p:spPr>
      </p:pic>
      <p:sp>
        <p:nvSpPr>
          <p:cNvPr id="552" name="Google Shape;552;p44"/>
          <p:cNvSpPr txBox="1"/>
          <p:nvPr/>
        </p:nvSpPr>
        <p:spPr>
          <a:xfrm>
            <a:off x="2834088" y="3671150"/>
            <a:ext cx="310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900"/>
          </a:p>
        </p:txBody>
      </p:sp>
      <p:cxnSp>
        <p:nvCxnSpPr>
          <p:cNvPr id="553" name="Google Shape;553;p44"/>
          <p:cNvCxnSpPr/>
          <p:nvPr/>
        </p:nvCxnSpPr>
        <p:spPr>
          <a:xfrm flipH="1">
            <a:off x="4481600" y="2849200"/>
            <a:ext cx="660300" cy="15600"/>
          </a:xfrm>
          <a:prstGeom prst="straightConnector1">
            <a:avLst/>
          </a:prstGeom>
          <a:noFill/>
          <a:ln cap="flat" cmpd="sng" w="9525">
            <a:solidFill>
              <a:schemeClr val="dk2"/>
            </a:solidFill>
            <a:prstDash val="solid"/>
            <a:round/>
            <a:headEnd len="med" w="med" type="none"/>
            <a:tailEnd len="med" w="med" type="triangle"/>
          </a:ln>
        </p:spPr>
      </p:cxnSp>
      <p:sp>
        <p:nvSpPr>
          <p:cNvPr id="554" name="Google Shape;554;p44"/>
          <p:cNvSpPr txBox="1"/>
          <p:nvPr/>
        </p:nvSpPr>
        <p:spPr>
          <a:xfrm>
            <a:off x="5234650" y="2682325"/>
            <a:ext cx="1487400" cy="3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使用信箱查找</a:t>
            </a:r>
            <a:endParaRPr/>
          </a:p>
        </p:txBody>
      </p:sp>
      <p:sp>
        <p:nvSpPr>
          <p:cNvPr id="555" name="Google Shape;555;p44"/>
          <p:cNvSpPr txBox="1"/>
          <p:nvPr/>
        </p:nvSpPr>
        <p:spPr>
          <a:xfrm>
            <a:off x="531225" y="3190550"/>
            <a:ext cx="651300" cy="3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審查</a:t>
            </a:r>
            <a:r>
              <a:rPr lang="en" sz="1100"/>
              <a:t>人</a:t>
            </a:r>
            <a:endParaRPr sz="1100"/>
          </a:p>
        </p:txBody>
      </p:sp>
      <p:sp>
        <p:nvSpPr>
          <p:cNvPr id="556" name="Google Shape;556;p44"/>
          <p:cNvSpPr/>
          <p:nvPr/>
        </p:nvSpPr>
        <p:spPr>
          <a:xfrm>
            <a:off x="1263975" y="3249038"/>
            <a:ext cx="3004500" cy="36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4"/>
          <p:cNvSpPr txBox="1"/>
          <p:nvPr/>
        </p:nvSpPr>
        <p:spPr>
          <a:xfrm>
            <a:off x="2875650" y="3268025"/>
            <a:ext cx="1073100" cy="3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6FA8DC"/>
                </a:solidFill>
              </a:rPr>
              <a:t>+新增更多</a:t>
            </a:r>
            <a:endParaRPr sz="1100">
              <a:solidFill>
                <a:srgbClr val="6FA8DC"/>
              </a:solidFill>
            </a:endParaRPr>
          </a:p>
        </p:txBody>
      </p:sp>
      <p:cxnSp>
        <p:nvCxnSpPr>
          <p:cNvPr id="558" name="Google Shape;558;p44"/>
          <p:cNvCxnSpPr/>
          <p:nvPr/>
        </p:nvCxnSpPr>
        <p:spPr>
          <a:xfrm flipH="1">
            <a:off x="4550825" y="3464825"/>
            <a:ext cx="663000" cy="20100"/>
          </a:xfrm>
          <a:prstGeom prst="straightConnector1">
            <a:avLst/>
          </a:prstGeom>
          <a:noFill/>
          <a:ln cap="flat" cmpd="sng" w="9525">
            <a:solidFill>
              <a:schemeClr val="dk2"/>
            </a:solidFill>
            <a:prstDash val="solid"/>
            <a:round/>
            <a:headEnd len="med" w="med" type="none"/>
            <a:tailEnd len="med" w="med" type="triangle"/>
          </a:ln>
        </p:spPr>
      </p:cxnSp>
      <p:sp>
        <p:nvSpPr>
          <p:cNvPr id="559" name="Google Shape;559;p44"/>
          <p:cNvSpPr txBox="1"/>
          <p:nvPr/>
        </p:nvSpPr>
        <p:spPr>
          <a:xfrm>
            <a:off x="5334400" y="3190550"/>
            <a:ext cx="1737900" cy="2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審查人為審查任務是否完成</a:t>
            </a:r>
            <a:endParaRPr/>
          </a:p>
        </p:txBody>
      </p:sp>
      <p:cxnSp>
        <p:nvCxnSpPr>
          <p:cNvPr id="560" name="Google Shape;560;p44"/>
          <p:cNvCxnSpPr/>
          <p:nvPr/>
        </p:nvCxnSpPr>
        <p:spPr>
          <a:xfrm flipH="1">
            <a:off x="2210100" y="1997975"/>
            <a:ext cx="934200" cy="10200"/>
          </a:xfrm>
          <a:prstGeom prst="straightConnector1">
            <a:avLst/>
          </a:prstGeom>
          <a:noFill/>
          <a:ln cap="flat" cmpd="sng" w="9525">
            <a:solidFill>
              <a:schemeClr val="dk2"/>
            </a:solidFill>
            <a:prstDash val="solid"/>
            <a:round/>
            <a:headEnd len="med" w="med" type="none"/>
            <a:tailEnd len="med" w="med" type="triangle"/>
          </a:ln>
        </p:spPr>
      </p:cxnSp>
      <p:sp>
        <p:nvSpPr>
          <p:cNvPr id="561" name="Google Shape;561;p44"/>
          <p:cNvSpPr txBox="1"/>
          <p:nvPr/>
        </p:nvSpPr>
        <p:spPr>
          <a:xfrm>
            <a:off x="3144300" y="1822538"/>
            <a:ext cx="1887000" cy="4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字數上限50字</a:t>
            </a:r>
            <a:endParaRPr/>
          </a:p>
        </p:txBody>
      </p:sp>
      <p:cxnSp>
        <p:nvCxnSpPr>
          <p:cNvPr id="562" name="Google Shape;562;p44"/>
          <p:cNvCxnSpPr/>
          <p:nvPr/>
        </p:nvCxnSpPr>
        <p:spPr>
          <a:xfrm flipH="1">
            <a:off x="3405500" y="4007300"/>
            <a:ext cx="924300" cy="10200"/>
          </a:xfrm>
          <a:prstGeom prst="straightConnector1">
            <a:avLst/>
          </a:prstGeom>
          <a:noFill/>
          <a:ln cap="flat" cmpd="sng" w="9525">
            <a:solidFill>
              <a:schemeClr val="dk2"/>
            </a:solidFill>
            <a:prstDash val="solid"/>
            <a:round/>
            <a:headEnd len="med" w="med" type="none"/>
            <a:tailEnd len="med" w="med" type="triangle"/>
          </a:ln>
        </p:spPr>
      </p:cxnSp>
      <p:sp>
        <p:nvSpPr>
          <p:cNvPr id="563" name="Google Shape;563;p44"/>
          <p:cNvSpPr txBox="1"/>
          <p:nvPr/>
        </p:nvSpPr>
        <p:spPr>
          <a:xfrm>
            <a:off x="4400100" y="3831050"/>
            <a:ext cx="1928700" cy="3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點擊後顯示日曆介面</a:t>
            </a:r>
            <a:endParaRPr/>
          </a:p>
        </p:txBody>
      </p:sp>
      <p:sp>
        <p:nvSpPr>
          <p:cNvPr id="564" name="Google Shape;564;p44"/>
          <p:cNvSpPr/>
          <p:nvPr/>
        </p:nvSpPr>
        <p:spPr>
          <a:xfrm>
            <a:off x="7835800" y="4711525"/>
            <a:ext cx="703200" cy="25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確定</a:t>
            </a:r>
            <a:endParaRPr/>
          </a:p>
        </p:txBody>
      </p:sp>
      <p:sp>
        <p:nvSpPr>
          <p:cNvPr id="565" name="Google Shape;565;p44"/>
          <p:cNvSpPr/>
          <p:nvPr/>
        </p:nvSpPr>
        <p:spPr>
          <a:xfrm>
            <a:off x="6869875" y="4711525"/>
            <a:ext cx="703200" cy="25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取消</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45"/>
          <p:cNvSpPr/>
          <p:nvPr/>
        </p:nvSpPr>
        <p:spPr>
          <a:xfrm>
            <a:off x="512350" y="2082625"/>
            <a:ext cx="1486800" cy="724800"/>
          </a:xfrm>
          <a:prstGeom prst="rect">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5"/>
          <p:cNvSpPr/>
          <p:nvPr/>
        </p:nvSpPr>
        <p:spPr>
          <a:xfrm>
            <a:off x="7654975" y="4398100"/>
            <a:ext cx="924300" cy="2913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問題回報</a:t>
            </a:r>
            <a:endParaRPr/>
          </a:p>
        </p:txBody>
      </p:sp>
      <p:sp>
        <p:nvSpPr>
          <p:cNvPr id="572" name="Google Shape;572;p45"/>
          <p:cNvSpPr/>
          <p:nvPr/>
        </p:nvSpPr>
        <p:spPr>
          <a:xfrm>
            <a:off x="7705200" y="756913"/>
            <a:ext cx="633000" cy="67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5"/>
          <p:cNvSpPr txBox="1"/>
          <p:nvPr/>
        </p:nvSpPr>
        <p:spPr>
          <a:xfrm>
            <a:off x="7771850" y="910688"/>
            <a:ext cx="28482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用戶</a:t>
            </a:r>
            <a:endParaRPr>
              <a:latin typeface="Lato"/>
              <a:ea typeface="Lato"/>
              <a:cs typeface="Lato"/>
              <a:sym typeface="Lato"/>
            </a:endParaRPr>
          </a:p>
        </p:txBody>
      </p:sp>
      <p:sp>
        <p:nvSpPr>
          <p:cNvPr id="574" name="Google Shape;574;p45"/>
          <p:cNvSpPr/>
          <p:nvPr/>
        </p:nvSpPr>
        <p:spPr>
          <a:xfrm>
            <a:off x="2044338" y="1502650"/>
            <a:ext cx="1024800" cy="22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工作內容</a:t>
            </a:r>
            <a:endParaRPr/>
          </a:p>
        </p:txBody>
      </p:sp>
      <p:sp>
        <p:nvSpPr>
          <p:cNvPr id="575" name="Google Shape;575;p45"/>
          <p:cNvSpPr/>
          <p:nvPr/>
        </p:nvSpPr>
        <p:spPr>
          <a:xfrm>
            <a:off x="3069150" y="1502650"/>
            <a:ext cx="1694100" cy="22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預定完成日期</a:t>
            </a:r>
            <a:endParaRPr/>
          </a:p>
        </p:txBody>
      </p:sp>
      <p:sp>
        <p:nvSpPr>
          <p:cNvPr id="576" name="Google Shape;576;p45"/>
          <p:cNvSpPr/>
          <p:nvPr/>
        </p:nvSpPr>
        <p:spPr>
          <a:xfrm>
            <a:off x="4605600" y="1502650"/>
            <a:ext cx="829200" cy="22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負責人</a:t>
            </a:r>
            <a:endParaRPr/>
          </a:p>
        </p:txBody>
      </p:sp>
      <p:sp>
        <p:nvSpPr>
          <p:cNvPr id="577" name="Google Shape;577;p45"/>
          <p:cNvSpPr/>
          <p:nvPr/>
        </p:nvSpPr>
        <p:spPr>
          <a:xfrm>
            <a:off x="5434800" y="1502650"/>
            <a:ext cx="744300" cy="22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進度</a:t>
            </a:r>
            <a:endParaRPr/>
          </a:p>
        </p:txBody>
      </p:sp>
      <p:sp>
        <p:nvSpPr>
          <p:cNvPr id="578" name="Google Shape;578;p45"/>
          <p:cNvSpPr/>
          <p:nvPr/>
        </p:nvSpPr>
        <p:spPr>
          <a:xfrm>
            <a:off x="6179100" y="1502650"/>
            <a:ext cx="1024800" cy="22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上傳檔案</a:t>
            </a:r>
            <a:endParaRPr/>
          </a:p>
        </p:txBody>
      </p:sp>
      <p:sp>
        <p:nvSpPr>
          <p:cNvPr id="579" name="Google Shape;579;p45"/>
          <p:cNvSpPr/>
          <p:nvPr/>
        </p:nvSpPr>
        <p:spPr>
          <a:xfrm>
            <a:off x="7203900" y="1502650"/>
            <a:ext cx="1024800" cy="22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備註</a:t>
            </a:r>
            <a:endParaRPr/>
          </a:p>
        </p:txBody>
      </p:sp>
      <p:sp>
        <p:nvSpPr>
          <p:cNvPr id="580" name="Google Shape;580;p45"/>
          <p:cNvSpPr/>
          <p:nvPr/>
        </p:nvSpPr>
        <p:spPr>
          <a:xfrm>
            <a:off x="7203900" y="1723750"/>
            <a:ext cx="1024800" cy="26217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5"/>
          <p:cNvSpPr/>
          <p:nvPr/>
        </p:nvSpPr>
        <p:spPr>
          <a:xfrm>
            <a:off x="6179100" y="1723750"/>
            <a:ext cx="1024800" cy="26217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5"/>
          <p:cNvSpPr/>
          <p:nvPr/>
        </p:nvSpPr>
        <p:spPr>
          <a:xfrm>
            <a:off x="5434800" y="1723750"/>
            <a:ext cx="744300" cy="26217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5"/>
          <p:cNvSpPr/>
          <p:nvPr/>
        </p:nvSpPr>
        <p:spPr>
          <a:xfrm>
            <a:off x="4605600" y="1723750"/>
            <a:ext cx="829200" cy="26217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5"/>
          <p:cNvSpPr/>
          <p:nvPr/>
        </p:nvSpPr>
        <p:spPr>
          <a:xfrm>
            <a:off x="3069150" y="1723750"/>
            <a:ext cx="1536300" cy="26217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5"/>
          <p:cNvSpPr/>
          <p:nvPr/>
        </p:nvSpPr>
        <p:spPr>
          <a:xfrm>
            <a:off x="2044350" y="1723750"/>
            <a:ext cx="1024800" cy="26217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6" name="Google Shape;586;p45"/>
          <p:cNvCxnSpPr/>
          <p:nvPr/>
        </p:nvCxnSpPr>
        <p:spPr>
          <a:xfrm>
            <a:off x="2029275" y="2046913"/>
            <a:ext cx="6218400" cy="9900"/>
          </a:xfrm>
          <a:prstGeom prst="straightConnector1">
            <a:avLst/>
          </a:prstGeom>
          <a:noFill/>
          <a:ln cap="flat" cmpd="sng" w="9525">
            <a:solidFill>
              <a:schemeClr val="dk2"/>
            </a:solidFill>
            <a:prstDash val="solid"/>
            <a:round/>
            <a:headEnd len="med" w="med" type="none"/>
            <a:tailEnd len="med" w="med" type="none"/>
          </a:ln>
        </p:spPr>
      </p:cxnSp>
      <p:cxnSp>
        <p:nvCxnSpPr>
          <p:cNvPr id="587" name="Google Shape;587;p45"/>
          <p:cNvCxnSpPr/>
          <p:nvPr/>
        </p:nvCxnSpPr>
        <p:spPr>
          <a:xfrm>
            <a:off x="2054325" y="2441150"/>
            <a:ext cx="6168300" cy="0"/>
          </a:xfrm>
          <a:prstGeom prst="straightConnector1">
            <a:avLst/>
          </a:prstGeom>
          <a:noFill/>
          <a:ln cap="flat" cmpd="sng" w="9525">
            <a:solidFill>
              <a:schemeClr val="dk2"/>
            </a:solidFill>
            <a:prstDash val="solid"/>
            <a:round/>
            <a:headEnd len="med" w="med" type="none"/>
            <a:tailEnd len="med" w="med" type="none"/>
          </a:ln>
        </p:spPr>
      </p:cxnSp>
      <p:cxnSp>
        <p:nvCxnSpPr>
          <p:cNvPr id="588" name="Google Shape;588;p45"/>
          <p:cNvCxnSpPr/>
          <p:nvPr/>
        </p:nvCxnSpPr>
        <p:spPr>
          <a:xfrm>
            <a:off x="2046225" y="2874750"/>
            <a:ext cx="6184500" cy="0"/>
          </a:xfrm>
          <a:prstGeom prst="straightConnector1">
            <a:avLst/>
          </a:prstGeom>
          <a:noFill/>
          <a:ln cap="flat" cmpd="sng" w="9525">
            <a:solidFill>
              <a:schemeClr val="dk2"/>
            </a:solidFill>
            <a:prstDash val="solid"/>
            <a:round/>
            <a:headEnd len="med" w="med" type="none"/>
            <a:tailEnd len="med" w="med" type="none"/>
          </a:ln>
        </p:spPr>
      </p:cxnSp>
      <p:sp>
        <p:nvSpPr>
          <p:cNvPr id="589" name="Google Shape;589;p45"/>
          <p:cNvSpPr/>
          <p:nvPr/>
        </p:nvSpPr>
        <p:spPr>
          <a:xfrm>
            <a:off x="512350" y="2928125"/>
            <a:ext cx="1486800" cy="7248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想擁有更大的</a:t>
            </a:r>
            <a:endParaRPr/>
          </a:p>
          <a:p>
            <a:pPr indent="0" lvl="0" marL="0" rtl="0" algn="ctr">
              <a:spcBef>
                <a:spcPts val="0"/>
              </a:spcBef>
              <a:spcAft>
                <a:spcPts val="0"/>
              </a:spcAft>
              <a:buNone/>
            </a:pPr>
            <a:r>
              <a:rPr lang="en"/>
              <a:t>儲存空間嗎?</a:t>
            </a:r>
            <a:endParaRPr/>
          </a:p>
          <a:p>
            <a:pPr indent="0" lvl="0" marL="0" rtl="0" algn="ctr">
              <a:spcBef>
                <a:spcPts val="0"/>
              </a:spcBef>
              <a:spcAft>
                <a:spcPts val="0"/>
              </a:spcAft>
              <a:buNone/>
            </a:pPr>
            <a:r>
              <a:rPr lang="en"/>
              <a:t>來升級帳號!!!</a:t>
            </a:r>
            <a:endParaRPr/>
          </a:p>
        </p:txBody>
      </p:sp>
      <p:sp>
        <p:nvSpPr>
          <p:cNvPr id="590" name="Google Shape;590;p45"/>
          <p:cNvSpPr txBox="1"/>
          <p:nvPr/>
        </p:nvSpPr>
        <p:spPr>
          <a:xfrm>
            <a:off x="693050" y="2263000"/>
            <a:ext cx="1125300" cy="5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任務和專案</a:t>
            </a:r>
            <a:endParaRPr>
              <a:latin typeface="Lato"/>
              <a:ea typeface="Lato"/>
              <a:cs typeface="Lato"/>
              <a:sym typeface="Lato"/>
            </a:endParaRPr>
          </a:p>
        </p:txBody>
      </p:sp>
      <p:sp>
        <p:nvSpPr>
          <p:cNvPr id="591" name="Google Shape;591;p45"/>
          <p:cNvSpPr/>
          <p:nvPr/>
        </p:nvSpPr>
        <p:spPr>
          <a:xfrm>
            <a:off x="512350" y="3846400"/>
            <a:ext cx="1486800" cy="5517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行事曆</a:t>
            </a:r>
            <a:endParaRPr/>
          </a:p>
        </p:txBody>
      </p:sp>
      <p:sp>
        <p:nvSpPr>
          <p:cNvPr id="592" name="Google Shape;592;p45"/>
          <p:cNvSpPr/>
          <p:nvPr/>
        </p:nvSpPr>
        <p:spPr>
          <a:xfrm>
            <a:off x="512350" y="1223488"/>
            <a:ext cx="1486800" cy="7248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首頁</a:t>
            </a:r>
            <a:endParaRPr/>
          </a:p>
        </p:txBody>
      </p:sp>
      <p:sp>
        <p:nvSpPr>
          <p:cNvPr id="593" name="Google Shape;593;p45"/>
          <p:cNvSpPr/>
          <p:nvPr/>
        </p:nvSpPr>
        <p:spPr>
          <a:xfrm>
            <a:off x="6410950" y="782125"/>
            <a:ext cx="1086900" cy="6336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2020/10/20</a:t>
            </a:r>
            <a:endParaRPr/>
          </a:p>
          <a:p>
            <a:pPr indent="0" lvl="0" marL="0" rtl="0" algn="l">
              <a:spcBef>
                <a:spcPts val="0"/>
              </a:spcBef>
              <a:spcAft>
                <a:spcPts val="0"/>
              </a:spcAft>
              <a:buNone/>
            </a:pPr>
            <a:r>
              <a:rPr lang="en"/>
              <a:t>10:20 pm</a:t>
            </a:r>
            <a:endParaRPr/>
          </a:p>
        </p:txBody>
      </p:sp>
      <p:pic>
        <p:nvPicPr>
          <p:cNvPr id="594" name="Google Shape;594;p45"/>
          <p:cNvPicPr preferRelativeResize="0"/>
          <p:nvPr/>
        </p:nvPicPr>
        <p:blipFill>
          <a:blip r:embed="rId3">
            <a:alphaModFix/>
          </a:blip>
          <a:stretch>
            <a:fillRect/>
          </a:stretch>
        </p:blipFill>
        <p:spPr>
          <a:xfrm>
            <a:off x="512350" y="2292563"/>
            <a:ext cx="353400" cy="339725"/>
          </a:xfrm>
          <a:prstGeom prst="rect">
            <a:avLst/>
          </a:prstGeom>
          <a:noFill/>
          <a:ln>
            <a:noFill/>
          </a:ln>
        </p:spPr>
      </p:pic>
      <p:pic>
        <p:nvPicPr>
          <p:cNvPr id="595" name="Google Shape;595;p45"/>
          <p:cNvPicPr preferRelativeResize="0"/>
          <p:nvPr/>
        </p:nvPicPr>
        <p:blipFill>
          <a:blip r:embed="rId4">
            <a:alphaModFix/>
          </a:blip>
          <a:stretch>
            <a:fillRect/>
          </a:stretch>
        </p:blipFill>
        <p:spPr>
          <a:xfrm>
            <a:off x="562500" y="1440250"/>
            <a:ext cx="291300" cy="291300"/>
          </a:xfrm>
          <a:prstGeom prst="rect">
            <a:avLst/>
          </a:prstGeom>
          <a:noFill/>
          <a:ln>
            <a:noFill/>
          </a:ln>
        </p:spPr>
      </p:pic>
      <p:pic>
        <p:nvPicPr>
          <p:cNvPr id="596" name="Google Shape;596;p45"/>
          <p:cNvPicPr preferRelativeResize="0"/>
          <p:nvPr/>
        </p:nvPicPr>
        <p:blipFill>
          <a:blip r:embed="rId5">
            <a:alphaModFix/>
          </a:blip>
          <a:stretch>
            <a:fillRect/>
          </a:stretch>
        </p:blipFill>
        <p:spPr>
          <a:xfrm>
            <a:off x="562500" y="3972975"/>
            <a:ext cx="291299" cy="291299"/>
          </a:xfrm>
          <a:prstGeom prst="rect">
            <a:avLst/>
          </a:prstGeom>
          <a:noFill/>
          <a:ln>
            <a:noFill/>
          </a:ln>
        </p:spPr>
      </p:pic>
      <p:sp>
        <p:nvSpPr>
          <p:cNvPr id="597" name="Google Shape;597;p45"/>
          <p:cNvSpPr/>
          <p:nvPr/>
        </p:nvSpPr>
        <p:spPr>
          <a:xfrm>
            <a:off x="268900" y="2009875"/>
            <a:ext cx="394200" cy="221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p:txBody>
      </p:sp>
      <p:sp>
        <p:nvSpPr>
          <p:cNvPr id="598" name="Google Shape;598;p45"/>
          <p:cNvSpPr/>
          <p:nvPr/>
        </p:nvSpPr>
        <p:spPr>
          <a:xfrm>
            <a:off x="2055525" y="2875050"/>
            <a:ext cx="6184500" cy="1512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4A86E8"/>
                </a:solidFill>
              </a:rPr>
              <a:t>點擊添加新任務</a:t>
            </a:r>
            <a:endParaRPr>
              <a:solidFill>
                <a:srgbClr val="4A86E8"/>
              </a:solidFill>
            </a:endParaRPr>
          </a:p>
        </p:txBody>
      </p:sp>
      <p:sp>
        <p:nvSpPr>
          <p:cNvPr id="599" name="Google Shape;599;p45"/>
          <p:cNvSpPr/>
          <p:nvPr/>
        </p:nvSpPr>
        <p:spPr>
          <a:xfrm>
            <a:off x="2029275" y="2082625"/>
            <a:ext cx="1832100" cy="230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0" name="Google Shape;600;p45"/>
          <p:cNvCxnSpPr/>
          <p:nvPr/>
        </p:nvCxnSpPr>
        <p:spPr>
          <a:xfrm>
            <a:off x="3704025" y="2046925"/>
            <a:ext cx="12900" cy="2333100"/>
          </a:xfrm>
          <a:prstGeom prst="straightConnector1">
            <a:avLst/>
          </a:prstGeom>
          <a:noFill/>
          <a:ln cap="flat" cmpd="sng" w="9525">
            <a:solidFill>
              <a:schemeClr val="dk2"/>
            </a:solidFill>
            <a:prstDash val="solid"/>
            <a:round/>
            <a:headEnd len="med" w="med" type="none"/>
            <a:tailEnd len="med" w="med" type="none"/>
          </a:ln>
        </p:spPr>
      </p:cxnSp>
      <p:sp>
        <p:nvSpPr>
          <p:cNvPr id="601" name="Google Shape;601;p45"/>
          <p:cNvSpPr/>
          <p:nvPr/>
        </p:nvSpPr>
        <p:spPr>
          <a:xfrm>
            <a:off x="3704025" y="2068250"/>
            <a:ext cx="147000" cy="462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2" name="Google Shape;602;p45"/>
          <p:cNvCxnSpPr/>
          <p:nvPr/>
        </p:nvCxnSpPr>
        <p:spPr>
          <a:xfrm>
            <a:off x="2055525" y="2298350"/>
            <a:ext cx="1648500" cy="900"/>
          </a:xfrm>
          <a:prstGeom prst="straightConnector1">
            <a:avLst/>
          </a:prstGeom>
          <a:noFill/>
          <a:ln cap="flat" cmpd="sng" w="9525">
            <a:solidFill>
              <a:schemeClr val="dk2"/>
            </a:solidFill>
            <a:prstDash val="solid"/>
            <a:round/>
            <a:headEnd len="med" w="med" type="none"/>
            <a:tailEnd len="med" w="med" type="none"/>
          </a:ln>
        </p:spPr>
      </p:cxnSp>
      <p:cxnSp>
        <p:nvCxnSpPr>
          <p:cNvPr id="603" name="Google Shape;603;p45"/>
          <p:cNvCxnSpPr/>
          <p:nvPr/>
        </p:nvCxnSpPr>
        <p:spPr>
          <a:xfrm>
            <a:off x="2055525" y="2874150"/>
            <a:ext cx="1648500" cy="900"/>
          </a:xfrm>
          <a:prstGeom prst="straightConnector1">
            <a:avLst/>
          </a:prstGeom>
          <a:noFill/>
          <a:ln cap="flat" cmpd="sng" w="9525">
            <a:solidFill>
              <a:schemeClr val="dk2"/>
            </a:solidFill>
            <a:prstDash val="solid"/>
            <a:round/>
            <a:headEnd len="med" w="med" type="none"/>
            <a:tailEnd len="med" w="med" type="none"/>
          </a:ln>
        </p:spPr>
      </p:cxnSp>
      <p:cxnSp>
        <p:nvCxnSpPr>
          <p:cNvPr id="604" name="Google Shape;604;p45"/>
          <p:cNvCxnSpPr/>
          <p:nvPr/>
        </p:nvCxnSpPr>
        <p:spPr>
          <a:xfrm>
            <a:off x="2027325" y="2586250"/>
            <a:ext cx="1648500" cy="900"/>
          </a:xfrm>
          <a:prstGeom prst="straightConnector1">
            <a:avLst/>
          </a:prstGeom>
          <a:noFill/>
          <a:ln cap="flat" cmpd="sng" w="9525">
            <a:solidFill>
              <a:schemeClr val="dk2"/>
            </a:solidFill>
            <a:prstDash val="solid"/>
            <a:round/>
            <a:headEnd len="med" w="med" type="none"/>
            <a:tailEnd len="med" w="med" type="none"/>
          </a:ln>
        </p:spPr>
      </p:cxnSp>
      <p:cxnSp>
        <p:nvCxnSpPr>
          <p:cNvPr id="605" name="Google Shape;605;p45"/>
          <p:cNvCxnSpPr/>
          <p:nvPr/>
        </p:nvCxnSpPr>
        <p:spPr>
          <a:xfrm>
            <a:off x="2055525" y="3162050"/>
            <a:ext cx="1648500" cy="900"/>
          </a:xfrm>
          <a:prstGeom prst="straightConnector1">
            <a:avLst/>
          </a:prstGeom>
          <a:noFill/>
          <a:ln cap="flat" cmpd="sng" w="9525">
            <a:solidFill>
              <a:schemeClr val="dk2"/>
            </a:solidFill>
            <a:prstDash val="solid"/>
            <a:round/>
            <a:headEnd len="med" w="med" type="none"/>
            <a:tailEnd len="med" w="med" type="none"/>
          </a:ln>
        </p:spPr>
      </p:cxnSp>
      <p:cxnSp>
        <p:nvCxnSpPr>
          <p:cNvPr id="606" name="Google Shape;606;p45"/>
          <p:cNvCxnSpPr/>
          <p:nvPr/>
        </p:nvCxnSpPr>
        <p:spPr>
          <a:xfrm>
            <a:off x="2055525" y="3449950"/>
            <a:ext cx="1648500" cy="900"/>
          </a:xfrm>
          <a:prstGeom prst="straightConnector1">
            <a:avLst/>
          </a:prstGeom>
          <a:noFill/>
          <a:ln cap="flat" cmpd="sng" w="9525">
            <a:solidFill>
              <a:schemeClr val="dk2"/>
            </a:solidFill>
            <a:prstDash val="solid"/>
            <a:round/>
            <a:headEnd len="med" w="med" type="none"/>
            <a:tailEnd len="med" w="med" type="none"/>
          </a:ln>
        </p:spPr>
      </p:cxnSp>
      <p:cxnSp>
        <p:nvCxnSpPr>
          <p:cNvPr id="607" name="Google Shape;607;p45"/>
          <p:cNvCxnSpPr/>
          <p:nvPr/>
        </p:nvCxnSpPr>
        <p:spPr>
          <a:xfrm>
            <a:off x="2055525" y="3737850"/>
            <a:ext cx="1648500" cy="900"/>
          </a:xfrm>
          <a:prstGeom prst="straightConnector1">
            <a:avLst/>
          </a:prstGeom>
          <a:noFill/>
          <a:ln cap="flat" cmpd="sng" w="9525">
            <a:solidFill>
              <a:schemeClr val="dk2"/>
            </a:solidFill>
            <a:prstDash val="solid"/>
            <a:round/>
            <a:headEnd len="med" w="med" type="none"/>
            <a:tailEnd len="med" w="med" type="none"/>
          </a:ln>
        </p:spPr>
      </p:cxnSp>
      <p:cxnSp>
        <p:nvCxnSpPr>
          <p:cNvPr id="608" name="Google Shape;608;p45"/>
          <p:cNvCxnSpPr/>
          <p:nvPr/>
        </p:nvCxnSpPr>
        <p:spPr>
          <a:xfrm>
            <a:off x="2027338" y="4025750"/>
            <a:ext cx="1689600" cy="2700"/>
          </a:xfrm>
          <a:prstGeom prst="straightConnector1">
            <a:avLst/>
          </a:prstGeom>
          <a:noFill/>
          <a:ln cap="flat" cmpd="sng" w="9525">
            <a:solidFill>
              <a:schemeClr val="dk2"/>
            </a:solidFill>
            <a:prstDash val="solid"/>
            <a:round/>
            <a:headEnd len="med" w="med" type="none"/>
            <a:tailEnd len="med" w="med" type="none"/>
          </a:ln>
        </p:spPr>
      </p:cxnSp>
      <p:cxnSp>
        <p:nvCxnSpPr>
          <p:cNvPr id="609" name="Google Shape;609;p45"/>
          <p:cNvCxnSpPr/>
          <p:nvPr/>
        </p:nvCxnSpPr>
        <p:spPr>
          <a:xfrm rot="10800000">
            <a:off x="2481250" y="4195100"/>
            <a:ext cx="17700" cy="307800"/>
          </a:xfrm>
          <a:prstGeom prst="straightConnector1">
            <a:avLst/>
          </a:prstGeom>
          <a:noFill/>
          <a:ln cap="flat" cmpd="sng" w="9525">
            <a:solidFill>
              <a:schemeClr val="dk2"/>
            </a:solidFill>
            <a:prstDash val="solid"/>
            <a:round/>
            <a:headEnd len="med" w="med" type="none"/>
            <a:tailEnd len="med" w="med" type="triangle"/>
          </a:ln>
        </p:spPr>
      </p:cxnSp>
      <p:sp>
        <p:nvSpPr>
          <p:cNvPr id="610" name="Google Shape;610;p45"/>
          <p:cNvSpPr txBox="1"/>
          <p:nvPr/>
        </p:nvSpPr>
        <p:spPr>
          <a:xfrm>
            <a:off x="1744800" y="4459650"/>
            <a:ext cx="2827200" cy="4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點選任務與專案後，會跳出既有的專案跟可以新增專案的加號</a:t>
            </a:r>
            <a:endParaRPr/>
          </a:p>
        </p:txBody>
      </p:sp>
      <p:sp>
        <p:nvSpPr>
          <p:cNvPr id="611" name="Google Shape;611;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任務和專案介面</a:t>
            </a:r>
            <a:endParaRPr/>
          </a:p>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46"/>
          <p:cNvSpPr txBox="1"/>
          <p:nvPr>
            <p:ph type="title"/>
          </p:nvPr>
        </p:nvSpPr>
        <p:spPr>
          <a:xfrm>
            <a:off x="311700" y="71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Lato"/>
                <a:ea typeface="Lato"/>
                <a:cs typeface="Lato"/>
                <a:sym typeface="Lato"/>
              </a:rPr>
              <a:t>審查</a:t>
            </a:r>
            <a:r>
              <a:rPr lang="en">
                <a:latin typeface="Lato"/>
                <a:ea typeface="Lato"/>
                <a:cs typeface="Lato"/>
                <a:sym typeface="Lato"/>
              </a:rPr>
              <a:t>任務和專案</a:t>
            </a:r>
            <a:endParaRPr/>
          </a:p>
        </p:txBody>
      </p:sp>
      <p:sp>
        <p:nvSpPr>
          <p:cNvPr id="617" name="Google Shape;617;p46"/>
          <p:cNvSpPr/>
          <p:nvPr/>
        </p:nvSpPr>
        <p:spPr>
          <a:xfrm>
            <a:off x="311700" y="662550"/>
            <a:ext cx="8520600" cy="4359300"/>
          </a:xfrm>
          <a:prstGeom prst="rect">
            <a:avLst/>
          </a:prstGeom>
          <a:solidFill>
            <a:srgbClr val="D0E0E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任務</a:t>
            </a:r>
            <a:endParaRPr/>
          </a:p>
        </p:txBody>
      </p:sp>
      <p:sp>
        <p:nvSpPr>
          <p:cNvPr id="618" name="Google Shape;618;p46"/>
          <p:cNvSpPr/>
          <p:nvPr/>
        </p:nvSpPr>
        <p:spPr>
          <a:xfrm>
            <a:off x="434500" y="1055975"/>
            <a:ext cx="7314000" cy="3291900"/>
          </a:xfrm>
          <a:prstGeom prst="rect">
            <a:avLst/>
          </a:prstGeom>
          <a:solidFill>
            <a:srgbClr val="FFFFF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t>待辦事項</a:t>
            </a:r>
            <a:endParaRPr sz="1300"/>
          </a:p>
        </p:txBody>
      </p:sp>
      <p:cxnSp>
        <p:nvCxnSpPr>
          <p:cNvPr id="619" name="Google Shape;619;p46"/>
          <p:cNvCxnSpPr/>
          <p:nvPr/>
        </p:nvCxnSpPr>
        <p:spPr>
          <a:xfrm flipH="1" rot="10800000">
            <a:off x="547650" y="1439475"/>
            <a:ext cx="6949200" cy="14700"/>
          </a:xfrm>
          <a:prstGeom prst="straightConnector1">
            <a:avLst/>
          </a:prstGeom>
          <a:noFill/>
          <a:ln cap="flat" cmpd="sng" w="9525">
            <a:solidFill>
              <a:schemeClr val="dk2"/>
            </a:solidFill>
            <a:prstDash val="solid"/>
            <a:round/>
            <a:headEnd len="med" w="med" type="none"/>
            <a:tailEnd len="med" w="med" type="none"/>
          </a:ln>
        </p:spPr>
      </p:cxnSp>
      <p:sp>
        <p:nvSpPr>
          <p:cNvPr id="620" name="Google Shape;620;p46"/>
          <p:cNvSpPr/>
          <p:nvPr/>
        </p:nvSpPr>
        <p:spPr>
          <a:xfrm>
            <a:off x="547650" y="2623500"/>
            <a:ext cx="6949200" cy="16134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6"/>
          <p:cNvSpPr/>
          <p:nvPr/>
        </p:nvSpPr>
        <p:spPr>
          <a:xfrm>
            <a:off x="547650" y="1517075"/>
            <a:ext cx="6949200" cy="962100"/>
          </a:xfrm>
          <a:prstGeom prst="rect">
            <a:avLst/>
          </a:prstGeom>
          <a:solidFill>
            <a:srgbClr val="EFEFEF"/>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已輸入的代辦事項</a:t>
            </a:r>
            <a:endParaRPr/>
          </a:p>
        </p:txBody>
      </p:sp>
      <p:sp>
        <p:nvSpPr>
          <p:cNvPr id="622" name="Google Shape;622;p46"/>
          <p:cNvSpPr txBox="1"/>
          <p:nvPr/>
        </p:nvSpPr>
        <p:spPr>
          <a:xfrm>
            <a:off x="621625" y="2690650"/>
            <a:ext cx="651300" cy="3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負責人</a:t>
            </a:r>
            <a:endParaRPr sz="1100"/>
          </a:p>
        </p:txBody>
      </p:sp>
      <p:sp>
        <p:nvSpPr>
          <p:cNvPr id="623" name="Google Shape;623;p46"/>
          <p:cNvSpPr txBox="1"/>
          <p:nvPr/>
        </p:nvSpPr>
        <p:spPr>
          <a:xfrm>
            <a:off x="621625" y="3779000"/>
            <a:ext cx="784800" cy="3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終止期限</a:t>
            </a:r>
            <a:endParaRPr sz="1100"/>
          </a:p>
        </p:txBody>
      </p:sp>
      <p:sp>
        <p:nvSpPr>
          <p:cNvPr id="624" name="Google Shape;624;p46"/>
          <p:cNvSpPr/>
          <p:nvPr/>
        </p:nvSpPr>
        <p:spPr>
          <a:xfrm>
            <a:off x="1354375" y="2675300"/>
            <a:ext cx="3004500" cy="36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6"/>
          <p:cNvSpPr/>
          <p:nvPr/>
        </p:nvSpPr>
        <p:spPr>
          <a:xfrm>
            <a:off x="1478650" y="2721250"/>
            <a:ext cx="578700" cy="2511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t>呂輝翰</a:t>
            </a:r>
            <a:endParaRPr sz="1000"/>
          </a:p>
        </p:txBody>
      </p:sp>
      <p:cxnSp>
        <p:nvCxnSpPr>
          <p:cNvPr id="626" name="Google Shape;626;p46"/>
          <p:cNvCxnSpPr/>
          <p:nvPr/>
        </p:nvCxnSpPr>
        <p:spPr>
          <a:xfrm flipH="1" rot="10800000">
            <a:off x="547650" y="3690475"/>
            <a:ext cx="6949200" cy="14700"/>
          </a:xfrm>
          <a:prstGeom prst="straightConnector1">
            <a:avLst/>
          </a:prstGeom>
          <a:noFill/>
          <a:ln cap="flat" cmpd="sng" w="9525">
            <a:solidFill>
              <a:schemeClr val="dk2"/>
            </a:solidFill>
            <a:prstDash val="solid"/>
            <a:round/>
            <a:headEnd len="med" w="med" type="none"/>
            <a:tailEnd len="med" w="med" type="none"/>
          </a:ln>
        </p:spPr>
      </p:cxnSp>
      <p:sp>
        <p:nvSpPr>
          <p:cNvPr id="627" name="Google Shape;627;p46"/>
          <p:cNvSpPr/>
          <p:nvPr/>
        </p:nvSpPr>
        <p:spPr>
          <a:xfrm>
            <a:off x="2201575" y="2719113"/>
            <a:ext cx="578700" cy="2511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t>小明</a:t>
            </a:r>
            <a:endParaRPr sz="1000"/>
          </a:p>
        </p:txBody>
      </p:sp>
      <p:sp>
        <p:nvSpPr>
          <p:cNvPr id="628" name="Google Shape;628;p46"/>
          <p:cNvSpPr/>
          <p:nvPr/>
        </p:nvSpPr>
        <p:spPr>
          <a:xfrm>
            <a:off x="1478650" y="3822775"/>
            <a:ext cx="1487400" cy="33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109/10/31</a:t>
            </a:r>
            <a:endParaRPr/>
          </a:p>
        </p:txBody>
      </p:sp>
      <p:pic>
        <p:nvPicPr>
          <p:cNvPr id="629" name="Google Shape;629;p46"/>
          <p:cNvPicPr preferRelativeResize="0"/>
          <p:nvPr/>
        </p:nvPicPr>
        <p:blipFill>
          <a:blip r:embed="rId3">
            <a:alphaModFix/>
          </a:blip>
          <a:stretch>
            <a:fillRect/>
          </a:stretch>
        </p:blipFill>
        <p:spPr>
          <a:xfrm>
            <a:off x="3081825" y="3860750"/>
            <a:ext cx="251100" cy="251100"/>
          </a:xfrm>
          <a:prstGeom prst="rect">
            <a:avLst/>
          </a:prstGeom>
          <a:noFill/>
          <a:ln>
            <a:noFill/>
          </a:ln>
        </p:spPr>
      </p:pic>
      <p:sp>
        <p:nvSpPr>
          <p:cNvPr id="630" name="Google Shape;630;p46"/>
          <p:cNvSpPr txBox="1"/>
          <p:nvPr/>
        </p:nvSpPr>
        <p:spPr>
          <a:xfrm>
            <a:off x="2925524" y="4273075"/>
            <a:ext cx="563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900"/>
          </a:p>
        </p:txBody>
      </p:sp>
      <p:sp>
        <p:nvSpPr>
          <p:cNvPr id="631" name="Google Shape;631;p46"/>
          <p:cNvSpPr txBox="1"/>
          <p:nvPr/>
        </p:nvSpPr>
        <p:spPr>
          <a:xfrm>
            <a:off x="621625" y="3190550"/>
            <a:ext cx="651300" cy="3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審查人</a:t>
            </a:r>
            <a:endParaRPr sz="1100"/>
          </a:p>
        </p:txBody>
      </p:sp>
      <p:sp>
        <p:nvSpPr>
          <p:cNvPr id="632" name="Google Shape;632;p46"/>
          <p:cNvSpPr/>
          <p:nvPr/>
        </p:nvSpPr>
        <p:spPr>
          <a:xfrm>
            <a:off x="1354375" y="3249038"/>
            <a:ext cx="3004500" cy="36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6"/>
          <p:cNvSpPr/>
          <p:nvPr/>
        </p:nvSpPr>
        <p:spPr>
          <a:xfrm>
            <a:off x="1478650" y="3304825"/>
            <a:ext cx="578700" cy="2511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t>小花</a:t>
            </a:r>
            <a:endParaRPr sz="1000"/>
          </a:p>
        </p:txBody>
      </p:sp>
      <p:sp>
        <p:nvSpPr>
          <p:cNvPr id="634" name="Google Shape;634;p46"/>
          <p:cNvSpPr/>
          <p:nvPr/>
        </p:nvSpPr>
        <p:spPr>
          <a:xfrm>
            <a:off x="2201575" y="3304825"/>
            <a:ext cx="578700" cy="2511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t>包博仁</a:t>
            </a:r>
            <a:endParaRPr sz="1000"/>
          </a:p>
        </p:txBody>
      </p:sp>
      <p:sp>
        <p:nvSpPr>
          <p:cNvPr id="635" name="Google Shape;635;p46"/>
          <p:cNvSpPr/>
          <p:nvPr/>
        </p:nvSpPr>
        <p:spPr>
          <a:xfrm>
            <a:off x="434500" y="4422325"/>
            <a:ext cx="7314000" cy="553500"/>
          </a:xfrm>
          <a:prstGeom prst="rect">
            <a:avLst/>
          </a:prstGeom>
          <a:solidFill>
            <a:srgbClr val="FFFFF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t>"輸入注意事項"</a:t>
            </a:r>
            <a:endParaRPr sz="1300"/>
          </a:p>
        </p:txBody>
      </p:sp>
      <p:cxnSp>
        <p:nvCxnSpPr>
          <p:cNvPr id="636" name="Google Shape;636;p46"/>
          <p:cNvCxnSpPr/>
          <p:nvPr/>
        </p:nvCxnSpPr>
        <p:spPr>
          <a:xfrm flipH="1">
            <a:off x="4323475" y="4143025"/>
            <a:ext cx="563700" cy="484200"/>
          </a:xfrm>
          <a:prstGeom prst="straightConnector1">
            <a:avLst/>
          </a:prstGeom>
          <a:noFill/>
          <a:ln cap="flat" cmpd="sng" w="9525">
            <a:solidFill>
              <a:schemeClr val="dk2"/>
            </a:solidFill>
            <a:prstDash val="solid"/>
            <a:round/>
            <a:headEnd len="med" w="med" type="none"/>
            <a:tailEnd len="med" w="med" type="triangle"/>
          </a:ln>
        </p:spPr>
      </p:cxnSp>
      <p:sp>
        <p:nvSpPr>
          <p:cNvPr id="637" name="Google Shape;637;p46"/>
          <p:cNvSpPr txBox="1"/>
          <p:nvPr/>
        </p:nvSpPr>
        <p:spPr>
          <a:xfrm>
            <a:off x="4669650" y="3616775"/>
            <a:ext cx="2827200" cy="4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輸入審查後需要更正的部分，可在下面繼續新增對話框</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47"/>
          <p:cNvSpPr/>
          <p:nvPr/>
        </p:nvSpPr>
        <p:spPr>
          <a:xfrm>
            <a:off x="268900" y="694575"/>
            <a:ext cx="8398500" cy="4039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7"/>
          <p:cNvSpPr/>
          <p:nvPr/>
        </p:nvSpPr>
        <p:spPr>
          <a:xfrm>
            <a:off x="512350" y="2082625"/>
            <a:ext cx="1486800" cy="7248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7"/>
          <p:cNvSpPr/>
          <p:nvPr/>
        </p:nvSpPr>
        <p:spPr>
          <a:xfrm>
            <a:off x="512350" y="2928125"/>
            <a:ext cx="1486800" cy="7248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想擁有更大的</a:t>
            </a:r>
            <a:endParaRPr/>
          </a:p>
          <a:p>
            <a:pPr indent="0" lvl="0" marL="0" rtl="0" algn="ctr">
              <a:spcBef>
                <a:spcPts val="0"/>
              </a:spcBef>
              <a:spcAft>
                <a:spcPts val="0"/>
              </a:spcAft>
              <a:buNone/>
            </a:pPr>
            <a:r>
              <a:rPr lang="en"/>
              <a:t>儲存空間嗎?</a:t>
            </a:r>
            <a:endParaRPr/>
          </a:p>
          <a:p>
            <a:pPr indent="0" lvl="0" marL="0" rtl="0" algn="ctr">
              <a:spcBef>
                <a:spcPts val="0"/>
              </a:spcBef>
              <a:spcAft>
                <a:spcPts val="0"/>
              </a:spcAft>
              <a:buNone/>
            </a:pPr>
            <a:r>
              <a:rPr lang="en"/>
              <a:t>來升級帳號!!!</a:t>
            </a:r>
            <a:endParaRPr/>
          </a:p>
        </p:txBody>
      </p:sp>
      <p:sp>
        <p:nvSpPr>
          <p:cNvPr id="645" name="Google Shape;645;p47"/>
          <p:cNvSpPr/>
          <p:nvPr/>
        </p:nvSpPr>
        <p:spPr>
          <a:xfrm>
            <a:off x="7654975" y="4398100"/>
            <a:ext cx="924300" cy="2913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問題回報</a:t>
            </a:r>
            <a:endParaRPr/>
          </a:p>
        </p:txBody>
      </p:sp>
      <p:sp>
        <p:nvSpPr>
          <p:cNvPr id="646" name="Google Shape;646;p47"/>
          <p:cNvSpPr txBox="1"/>
          <p:nvPr/>
        </p:nvSpPr>
        <p:spPr>
          <a:xfrm>
            <a:off x="693050" y="2255725"/>
            <a:ext cx="1368000" cy="5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latin typeface="Lato"/>
                <a:ea typeface="Lato"/>
                <a:cs typeface="Lato"/>
                <a:sym typeface="Lato"/>
              </a:rPr>
              <a:t>任務和專案</a:t>
            </a:r>
            <a:endParaRPr>
              <a:latin typeface="Lato"/>
              <a:ea typeface="Lato"/>
              <a:cs typeface="Lato"/>
              <a:sym typeface="Lato"/>
            </a:endParaRPr>
          </a:p>
        </p:txBody>
      </p:sp>
      <p:sp>
        <p:nvSpPr>
          <p:cNvPr id="647" name="Google Shape;647;p47"/>
          <p:cNvSpPr/>
          <p:nvPr/>
        </p:nvSpPr>
        <p:spPr>
          <a:xfrm>
            <a:off x="512350" y="3846400"/>
            <a:ext cx="1486800" cy="551700"/>
          </a:xfrm>
          <a:prstGeom prst="rect">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行事曆</a:t>
            </a:r>
            <a:endParaRPr/>
          </a:p>
        </p:txBody>
      </p:sp>
      <p:sp>
        <p:nvSpPr>
          <p:cNvPr id="648" name="Google Shape;648;p47"/>
          <p:cNvSpPr/>
          <p:nvPr/>
        </p:nvSpPr>
        <p:spPr>
          <a:xfrm>
            <a:off x="7705200" y="756913"/>
            <a:ext cx="633000" cy="67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7"/>
          <p:cNvSpPr txBox="1"/>
          <p:nvPr/>
        </p:nvSpPr>
        <p:spPr>
          <a:xfrm>
            <a:off x="7771850" y="910700"/>
            <a:ext cx="5664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用戶</a:t>
            </a:r>
            <a:endParaRPr>
              <a:latin typeface="Lato"/>
              <a:ea typeface="Lato"/>
              <a:cs typeface="Lato"/>
              <a:sym typeface="Lato"/>
            </a:endParaRPr>
          </a:p>
        </p:txBody>
      </p:sp>
      <p:sp>
        <p:nvSpPr>
          <p:cNvPr id="650" name="Google Shape;650;p47"/>
          <p:cNvSpPr/>
          <p:nvPr/>
        </p:nvSpPr>
        <p:spPr>
          <a:xfrm>
            <a:off x="268900" y="3773613"/>
            <a:ext cx="394200" cy="221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p:txBody>
      </p:sp>
      <p:sp>
        <p:nvSpPr>
          <p:cNvPr id="651" name="Google Shape;651;p47"/>
          <p:cNvSpPr/>
          <p:nvPr/>
        </p:nvSpPr>
        <p:spPr>
          <a:xfrm>
            <a:off x="512350" y="1223488"/>
            <a:ext cx="1486800" cy="7248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首頁</a:t>
            </a:r>
            <a:endParaRPr/>
          </a:p>
        </p:txBody>
      </p:sp>
      <p:graphicFrame>
        <p:nvGraphicFramePr>
          <p:cNvPr id="652" name="Google Shape;652;p47"/>
          <p:cNvGraphicFramePr/>
          <p:nvPr/>
        </p:nvGraphicFramePr>
        <p:xfrm>
          <a:off x="2061125" y="1662575"/>
          <a:ext cx="3000000" cy="3000000"/>
        </p:xfrm>
        <a:graphic>
          <a:graphicData uri="http://schemas.openxmlformats.org/drawingml/2006/table">
            <a:tbl>
              <a:tblPr>
                <a:noFill/>
                <a:tableStyleId>{82C74A5D-BF9A-433C-A132-662093459EA0}</a:tableStyleId>
              </a:tblPr>
              <a:tblGrid>
                <a:gridCol w="896725"/>
                <a:gridCol w="896725"/>
                <a:gridCol w="896725"/>
                <a:gridCol w="896725"/>
                <a:gridCol w="896725"/>
                <a:gridCol w="896725"/>
                <a:gridCol w="896725"/>
              </a:tblGrid>
              <a:tr h="381000">
                <a:tc>
                  <a:txBody>
                    <a:bodyPr/>
                    <a:lstStyle/>
                    <a:p>
                      <a:pPr indent="0" lvl="0" marL="0" rtl="0" algn="l">
                        <a:spcBef>
                          <a:spcPts val="0"/>
                        </a:spcBef>
                        <a:spcAft>
                          <a:spcPts val="0"/>
                        </a:spcAft>
                        <a:buNone/>
                      </a:pPr>
                      <a:r>
                        <a:rPr lang="en" sz="1000"/>
                        <a:t>10月，2020</a:t>
                      </a:r>
                      <a:endParaRPr sz="10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星期一</a:t>
                      </a:r>
                      <a:endParaRPr/>
                    </a:p>
                  </a:txBody>
                  <a:tcPr marT="91425" marB="91425" marR="91425" marL="91425"/>
                </a:tc>
                <a:tc>
                  <a:txBody>
                    <a:bodyPr/>
                    <a:lstStyle/>
                    <a:p>
                      <a:pPr indent="0" lvl="0" marL="0" rtl="0" algn="l">
                        <a:spcBef>
                          <a:spcPts val="0"/>
                        </a:spcBef>
                        <a:spcAft>
                          <a:spcPts val="0"/>
                        </a:spcAft>
                        <a:buNone/>
                      </a:pPr>
                      <a:r>
                        <a:rPr lang="en"/>
                        <a:t>星期二</a:t>
                      </a:r>
                      <a:endParaRPr/>
                    </a:p>
                  </a:txBody>
                  <a:tcPr marT="91425" marB="91425" marR="91425" marL="91425"/>
                </a:tc>
                <a:tc>
                  <a:txBody>
                    <a:bodyPr/>
                    <a:lstStyle/>
                    <a:p>
                      <a:pPr indent="0" lvl="0" marL="0" rtl="0" algn="l">
                        <a:spcBef>
                          <a:spcPts val="0"/>
                        </a:spcBef>
                        <a:spcAft>
                          <a:spcPts val="0"/>
                        </a:spcAft>
                        <a:buNone/>
                      </a:pPr>
                      <a:r>
                        <a:rPr lang="en"/>
                        <a:t>星期三</a:t>
                      </a:r>
                      <a:endParaRPr/>
                    </a:p>
                  </a:txBody>
                  <a:tcPr marT="91425" marB="91425" marR="91425" marL="91425"/>
                </a:tc>
                <a:tc>
                  <a:txBody>
                    <a:bodyPr/>
                    <a:lstStyle/>
                    <a:p>
                      <a:pPr indent="0" lvl="0" marL="0" rtl="0" algn="l">
                        <a:spcBef>
                          <a:spcPts val="0"/>
                        </a:spcBef>
                        <a:spcAft>
                          <a:spcPts val="0"/>
                        </a:spcAft>
                        <a:buNone/>
                      </a:pPr>
                      <a:r>
                        <a:rPr lang="en"/>
                        <a:t>星期四</a:t>
                      </a:r>
                      <a:endParaRPr/>
                    </a:p>
                  </a:txBody>
                  <a:tcPr marT="91425" marB="91425" marR="91425" marL="91425"/>
                </a:tc>
                <a:tc>
                  <a:txBody>
                    <a:bodyPr/>
                    <a:lstStyle/>
                    <a:p>
                      <a:pPr indent="0" lvl="0" marL="0" rtl="0" algn="l">
                        <a:spcBef>
                          <a:spcPts val="0"/>
                        </a:spcBef>
                        <a:spcAft>
                          <a:spcPts val="0"/>
                        </a:spcAft>
                        <a:buNone/>
                      </a:pPr>
                      <a:r>
                        <a:rPr lang="en"/>
                        <a:t>星期五</a:t>
                      </a:r>
                      <a:endParaRPr/>
                    </a:p>
                  </a:txBody>
                  <a:tcPr marT="91425" marB="91425" marR="91425" marL="91425"/>
                </a:tc>
                <a:tc>
                  <a:txBody>
                    <a:bodyPr/>
                    <a:lstStyle/>
                    <a:p>
                      <a:pPr indent="0" lvl="0" marL="0" rtl="0" algn="l">
                        <a:spcBef>
                          <a:spcPts val="0"/>
                        </a:spcBef>
                        <a:spcAft>
                          <a:spcPts val="0"/>
                        </a:spcAft>
                        <a:buNone/>
                      </a:pPr>
                      <a:r>
                        <a:rPr lang="en"/>
                        <a:t>星期六</a:t>
                      </a:r>
                      <a:endParaRPr/>
                    </a:p>
                  </a:txBody>
                  <a:tcPr marT="91425" marB="91425" marR="91425" marL="91425"/>
                </a:tc>
                <a:tc>
                  <a:txBody>
                    <a:bodyPr/>
                    <a:lstStyle/>
                    <a:p>
                      <a:pPr indent="0" lvl="0" marL="0" rtl="0" algn="l">
                        <a:spcBef>
                          <a:spcPts val="0"/>
                        </a:spcBef>
                        <a:spcAft>
                          <a:spcPts val="0"/>
                        </a:spcAft>
                        <a:buNone/>
                      </a:pPr>
                      <a:r>
                        <a:rPr lang="en"/>
                        <a:t>星期日</a:t>
                      </a:r>
                      <a:endParaRPr/>
                    </a:p>
                  </a:txBody>
                  <a:tcPr marT="91425" marB="91425" marR="91425" marL="91425"/>
                </a:tc>
              </a:tr>
              <a:tr h="381000">
                <a:tc>
                  <a:txBody>
                    <a:bodyPr/>
                    <a:lstStyle/>
                    <a:p>
                      <a:pPr indent="0" lvl="0" marL="0" rtl="0" algn="l">
                        <a:spcBef>
                          <a:spcPts val="0"/>
                        </a:spcBef>
                        <a:spcAft>
                          <a:spcPts val="0"/>
                        </a:spcAft>
                        <a:buNone/>
                      </a:pPr>
                      <a:r>
                        <a:rPr lang="en"/>
                        <a:t>28</a:t>
                      </a:r>
                      <a:endParaRPr/>
                    </a:p>
                  </a:txBody>
                  <a:tcPr marT="91425" marB="91425" marR="91425" marL="91425"/>
                </a:tc>
                <a:tc>
                  <a:txBody>
                    <a:bodyPr/>
                    <a:lstStyle/>
                    <a:p>
                      <a:pPr indent="0" lvl="0" marL="0" rtl="0" algn="l">
                        <a:spcBef>
                          <a:spcPts val="0"/>
                        </a:spcBef>
                        <a:spcAft>
                          <a:spcPts val="0"/>
                        </a:spcAft>
                        <a:buNone/>
                      </a:pPr>
                      <a:r>
                        <a:rPr lang="en"/>
                        <a:t>29</a:t>
                      </a:r>
                      <a:endParaRPr/>
                    </a:p>
                  </a:txBody>
                  <a:tcPr marT="91425" marB="91425" marR="91425" marL="91425"/>
                </a:tc>
                <a:tc>
                  <a:txBody>
                    <a:bodyPr/>
                    <a:lstStyle/>
                    <a:p>
                      <a:pPr indent="0" lvl="0" marL="0" rtl="0" algn="l">
                        <a:spcBef>
                          <a:spcPts val="0"/>
                        </a:spcBef>
                        <a:spcAft>
                          <a:spcPts val="0"/>
                        </a:spcAft>
                        <a:buNone/>
                      </a:pPr>
                      <a:r>
                        <a:rPr lang="en"/>
                        <a:t>30</a:t>
                      </a:r>
                      <a:endParaRPr/>
                    </a:p>
                  </a:txBody>
                  <a:tcPr marT="91425" marB="91425" marR="91425" marL="91425"/>
                </a:tc>
                <a:tc>
                  <a:txBody>
                    <a:bodyPr/>
                    <a:lstStyle/>
                    <a:p>
                      <a:pPr indent="0" lvl="0" marL="0" rtl="0" algn="l">
                        <a:spcBef>
                          <a:spcPts val="0"/>
                        </a:spcBef>
                        <a:spcAft>
                          <a:spcPts val="0"/>
                        </a:spcAft>
                        <a:buNone/>
                      </a:pPr>
                      <a:r>
                        <a:rPr lang="en"/>
                        <a:t>10月1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r h="3810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r>
              <a:tr h="381000">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c>
                  <a:txBody>
                    <a:bodyPr/>
                    <a:lstStyle/>
                    <a:p>
                      <a:pPr indent="0" lvl="0" marL="0" rtl="0" algn="l">
                        <a:spcBef>
                          <a:spcPts val="0"/>
                        </a:spcBef>
                        <a:spcAft>
                          <a:spcPts val="0"/>
                        </a:spcAft>
                        <a:buNone/>
                      </a:pPr>
                      <a:r>
                        <a:rPr lang="en"/>
                        <a:t>14</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16</a:t>
                      </a:r>
                      <a:endParaRPr/>
                    </a:p>
                  </a:txBody>
                  <a:tcPr marT="91425" marB="91425" marR="91425" marL="91425"/>
                </a:tc>
                <a:tc>
                  <a:txBody>
                    <a:bodyPr/>
                    <a:lstStyle/>
                    <a:p>
                      <a:pPr indent="0" lvl="0" marL="0" rtl="0" algn="l">
                        <a:spcBef>
                          <a:spcPts val="0"/>
                        </a:spcBef>
                        <a:spcAft>
                          <a:spcPts val="0"/>
                        </a:spcAft>
                        <a:buNone/>
                      </a:pPr>
                      <a:r>
                        <a:rPr lang="en"/>
                        <a:t>17</a:t>
                      </a:r>
                      <a:endParaRPr/>
                    </a:p>
                  </a:txBody>
                  <a:tcPr marT="91425" marB="91425" marR="91425" marL="91425"/>
                </a:tc>
                <a:tc>
                  <a:txBody>
                    <a:bodyPr/>
                    <a:lstStyle/>
                    <a:p>
                      <a:pPr indent="0" lvl="0" marL="0" rtl="0" algn="l">
                        <a:spcBef>
                          <a:spcPts val="0"/>
                        </a:spcBef>
                        <a:spcAft>
                          <a:spcPts val="0"/>
                        </a:spcAft>
                        <a:buNone/>
                      </a:pPr>
                      <a:r>
                        <a:rPr lang="en"/>
                        <a:t>18</a:t>
                      </a:r>
                      <a:endParaRPr/>
                    </a:p>
                  </a:txBody>
                  <a:tcPr marT="91425" marB="91425" marR="91425" marL="91425"/>
                </a:tc>
              </a:tr>
              <a:tr h="381000">
                <a:tc>
                  <a:txBody>
                    <a:bodyPr/>
                    <a:lstStyle/>
                    <a:p>
                      <a:pPr indent="0" lvl="0" marL="0" rtl="0" algn="l">
                        <a:spcBef>
                          <a:spcPts val="0"/>
                        </a:spcBef>
                        <a:spcAft>
                          <a:spcPts val="0"/>
                        </a:spcAft>
                        <a:buNone/>
                      </a:pPr>
                      <a:r>
                        <a:rPr lang="en"/>
                        <a:t>19</a:t>
                      </a:r>
                      <a:endParaRPr/>
                    </a:p>
                  </a:txBody>
                  <a:tcPr marT="91425" marB="91425" marR="91425" marL="91425"/>
                </a:tc>
                <a:tc>
                  <a:txBody>
                    <a:bodyPr/>
                    <a:lstStyle/>
                    <a:p>
                      <a:pPr indent="0" lvl="0" marL="0" rtl="0" algn="l">
                        <a:spcBef>
                          <a:spcPts val="0"/>
                        </a:spcBef>
                        <a:spcAft>
                          <a:spcPts val="0"/>
                        </a:spcAft>
                        <a:buNone/>
                      </a:pPr>
                      <a:r>
                        <a:rPr lang="en"/>
                        <a:t>20</a:t>
                      </a:r>
                      <a:endParaRPr/>
                    </a:p>
                  </a:txBody>
                  <a:tcPr marT="91425" marB="91425" marR="91425" marL="91425"/>
                </a:tc>
                <a:tc>
                  <a:txBody>
                    <a:bodyPr/>
                    <a:lstStyle/>
                    <a:p>
                      <a:pPr indent="0" lvl="0" marL="0" rtl="0" algn="l">
                        <a:spcBef>
                          <a:spcPts val="0"/>
                        </a:spcBef>
                        <a:spcAft>
                          <a:spcPts val="0"/>
                        </a:spcAft>
                        <a:buNone/>
                      </a:pPr>
                      <a:r>
                        <a:rPr lang="en"/>
                        <a:t>21</a:t>
                      </a:r>
                      <a:endParaRPr/>
                    </a:p>
                  </a:txBody>
                  <a:tcPr marT="91425" marB="91425" marR="91425" marL="91425"/>
                </a:tc>
                <a:tc>
                  <a:txBody>
                    <a:bodyPr/>
                    <a:lstStyle/>
                    <a:p>
                      <a:pPr indent="0" lvl="0" marL="0" rtl="0" algn="l">
                        <a:spcBef>
                          <a:spcPts val="0"/>
                        </a:spcBef>
                        <a:spcAft>
                          <a:spcPts val="0"/>
                        </a:spcAft>
                        <a:buNone/>
                      </a:pPr>
                      <a:r>
                        <a:rPr lang="en"/>
                        <a:t>22</a:t>
                      </a:r>
                      <a:endParaRPr/>
                    </a:p>
                  </a:txBody>
                  <a:tcPr marT="91425" marB="91425" marR="91425" marL="91425"/>
                </a:tc>
                <a:tc>
                  <a:txBody>
                    <a:bodyPr/>
                    <a:lstStyle/>
                    <a:p>
                      <a:pPr indent="0" lvl="0" marL="0" rtl="0" algn="l">
                        <a:spcBef>
                          <a:spcPts val="0"/>
                        </a:spcBef>
                        <a:spcAft>
                          <a:spcPts val="0"/>
                        </a:spcAft>
                        <a:buNone/>
                      </a:pPr>
                      <a:r>
                        <a:rPr lang="en"/>
                        <a:t>23</a:t>
                      </a:r>
                      <a:endParaRPr/>
                    </a:p>
                  </a:txBody>
                  <a:tcPr marT="91425" marB="91425" marR="91425" marL="91425"/>
                </a:tc>
                <a:tc>
                  <a:txBody>
                    <a:bodyPr/>
                    <a:lstStyle/>
                    <a:p>
                      <a:pPr indent="0" lvl="0" marL="0" rtl="0" algn="l">
                        <a:spcBef>
                          <a:spcPts val="0"/>
                        </a:spcBef>
                        <a:spcAft>
                          <a:spcPts val="0"/>
                        </a:spcAft>
                        <a:buNone/>
                      </a:pPr>
                      <a:r>
                        <a:rPr lang="en"/>
                        <a:t>24</a:t>
                      </a:r>
                      <a:endParaRPr/>
                    </a:p>
                  </a:txBody>
                  <a:tcPr marT="91425" marB="91425" marR="91425" marL="91425"/>
                </a:tc>
                <a:tc>
                  <a:txBody>
                    <a:bodyPr/>
                    <a:lstStyle/>
                    <a:p>
                      <a:pPr indent="0" lvl="0" marL="0" rtl="0" algn="l">
                        <a:spcBef>
                          <a:spcPts val="0"/>
                        </a:spcBef>
                        <a:spcAft>
                          <a:spcPts val="0"/>
                        </a:spcAft>
                        <a:buNone/>
                      </a:pPr>
                      <a:r>
                        <a:rPr lang="en"/>
                        <a:t>25</a:t>
                      </a:r>
                      <a:endParaRPr/>
                    </a:p>
                  </a:txBody>
                  <a:tcPr marT="91425" marB="91425" marR="91425" marL="91425"/>
                </a:tc>
              </a:tr>
              <a:tr h="381000">
                <a:tc>
                  <a:txBody>
                    <a:bodyPr/>
                    <a:lstStyle/>
                    <a:p>
                      <a:pPr indent="0" lvl="0" marL="0" rtl="0" algn="l">
                        <a:spcBef>
                          <a:spcPts val="0"/>
                        </a:spcBef>
                        <a:spcAft>
                          <a:spcPts val="0"/>
                        </a:spcAft>
                        <a:buNone/>
                      </a:pPr>
                      <a:r>
                        <a:rPr lang="en"/>
                        <a:t>26</a:t>
                      </a:r>
                      <a:endParaRPr/>
                    </a:p>
                  </a:txBody>
                  <a:tcPr marT="91425" marB="91425" marR="91425" marL="91425"/>
                </a:tc>
                <a:tc>
                  <a:txBody>
                    <a:bodyPr/>
                    <a:lstStyle/>
                    <a:p>
                      <a:pPr indent="0" lvl="0" marL="0" rtl="0" algn="l">
                        <a:spcBef>
                          <a:spcPts val="0"/>
                        </a:spcBef>
                        <a:spcAft>
                          <a:spcPts val="0"/>
                        </a:spcAft>
                        <a:buNone/>
                      </a:pPr>
                      <a:r>
                        <a:rPr lang="en"/>
                        <a:t>27</a:t>
                      </a:r>
                      <a:endParaRPr/>
                    </a:p>
                  </a:txBody>
                  <a:tcPr marT="91425" marB="91425" marR="91425" marL="91425"/>
                </a:tc>
                <a:tc>
                  <a:txBody>
                    <a:bodyPr/>
                    <a:lstStyle/>
                    <a:p>
                      <a:pPr indent="0" lvl="0" marL="0" rtl="0" algn="l">
                        <a:spcBef>
                          <a:spcPts val="0"/>
                        </a:spcBef>
                        <a:spcAft>
                          <a:spcPts val="0"/>
                        </a:spcAft>
                        <a:buNone/>
                      </a:pPr>
                      <a:r>
                        <a:rPr lang="en"/>
                        <a:t>28</a:t>
                      </a:r>
                      <a:endParaRPr/>
                    </a:p>
                  </a:txBody>
                  <a:tcPr marT="91425" marB="91425" marR="91425" marL="91425"/>
                </a:tc>
                <a:tc>
                  <a:txBody>
                    <a:bodyPr/>
                    <a:lstStyle/>
                    <a:p>
                      <a:pPr indent="0" lvl="0" marL="0" rtl="0" algn="l">
                        <a:spcBef>
                          <a:spcPts val="0"/>
                        </a:spcBef>
                        <a:spcAft>
                          <a:spcPts val="0"/>
                        </a:spcAft>
                        <a:buNone/>
                      </a:pPr>
                      <a:r>
                        <a:rPr lang="en"/>
                        <a:t>29</a:t>
                      </a:r>
                      <a:endParaRPr/>
                    </a:p>
                  </a:txBody>
                  <a:tcPr marT="91425" marB="91425" marR="91425" marL="91425"/>
                </a:tc>
                <a:tc>
                  <a:txBody>
                    <a:bodyPr/>
                    <a:lstStyle/>
                    <a:p>
                      <a:pPr indent="0" lvl="0" marL="0" rtl="0" algn="l">
                        <a:spcBef>
                          <a:spcPts val="0"/>
                        </a:spcBef>
                        <a:spcAft>
                          <a:spcPts val="0"/>
                        </a:spcAft>
                        <a:buNone/>
                      </a:pPr>
                      <a:r>
                        <a:rPr lang="en"/>
                        <a:t>30</a:t>
                      </a:r>
                      <a:endParaRPr/>
                    </a:p>
                  </a:txBody>
                  <a:tcPr marT="91425" marB="91425" marR="91425" marL="91425"/>
                </a:tc>
                <a:tc>
                  <a:txBody>
                    <a:bodyPr/>
                    <a:lstStyle/>
                    <a:p>
                      <a:pPr indent="0" lvl="0" marL="0" rtl="0" algn="l">
                        <a:spcBef>
                          <a:spcPts val="0"/>
                        </a:spcBef>
                        <a:spcAft>
                          <a:spcPts val="0"/>
                        </a:spcAft>
                        <a:buNone/>
                      </a:pPr>
                      <a:r>
                        <a:rPr lang="en"/>
                        <a:t>31</a:t>
                      </a:r>
                      <a:endParaRPr/>
                    </a:p>
                  </a:txBody>
                  <a:tcPr marT="91425" marB="91425" marR="91425" marL="91425"/>
                </a:tc>
                <a:tc>
                  <a:txBody>
                    <a:bodyPr/>
                    <a:lstStyle/>
                    <a:p>
                      <a:pPr indent="0" lvl="0" marL="0" rtl="0" algn="l">
                        <a:spcBef>
                          <a:spcPts val="0"/>
                        </a:spcBef>
                        <a:spcAft>
                          <a:spcPts val="0"/>
                        </a:spcAft>
                        <a:buNone/>
                      </a:pPr>
                      <a:r>
                        <a:rPr lang="en"/>
                        <a:t>11月1</a:t>
                      </a:r>
                      <a:endParaRPr/>
                    </a:p>
                  </a:txBody>
                  <a:tcPr marT="91425" marB="91425" marR="91425" marL="91425"/>
                </a:tc>
              </a:tr>
            </a:tbl>
          </a:graphicData>
        </a:graphic>
      </p:graphicFrame>
      <p:cxnSp>
        <p:nvCxnSpPr>
          <p:cNvPr id="653" name="Google Shape;653;p47"/>
          <p:cNvCxnSpPr/>
          <p:nvPr/>
        </p:nvCxnSpPr>
        <p:spPr>
          <a:xfrm flipH="1" rot="10800000">
            <a:off x="6867800" y="4597475"/>
            <a:ext cx="729900" cy="7200"/>
          </a:xfrm>
          <a:prstGeom prst="straightConnector1">
            <a:avLst/>
          </a:prstGeom>
          <a:noFill/>
          <a:ln cap="flat" cmpd="sng" w="9525">
            <a:solidFill>
              <a:schemeClr val="dk2"/>
            </a:solidFill>
            <a:prstDash val="solid"/>
            <a:round/>
            <a:headEnd len="med" w="med" type="none"/>
            <a:tailEnd len="med" w="med" type="triangle"/>
          </a:ln>
        </p:spPr>
      </p:cxnSp>
      <p:sp>
        <p:nvSpPr>
          <p:cNvPr id="654" name="Google Shape;654;p47"/>
          <p:cNvSpPr txBox="1"/>
          <p:nvPr/>
        </p:nvSpPr>
        <p:spPr>
          <a:xfrm>
            <a:off x="5260925" y="4397975"/>
            <a:ext cx="1657500" cy="4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進入問題回報介面</a:t>
            </a:r>
            <a:endParaRPr/>
          </a:p>
        </p:txBody>
      </p:sp>
      <p:cxnSp>
        <p:nvCxnSpPr>
          <p:cNvPr id="655" name="Google Shape;655;p47"/>
          <p:cNvCxnSpPr>
            <a:endCxn id="644" idx="1"/>
          </p:cNvCxnSpPr>
          <p:nvPr/>
        </p:nvCxnSpPr>
        <p:spPr>
          <a:xfrm>
            <a:off x="158950" y="2871425"/>
            <a:ext cx="353400" cy="419100"/>
          </a:xfrm>
          <a:prstGeom prst="straightConnector1">
            <a:avLst/>
          </a:prstGeom>
          <a:noFill/>
          <a:ln cap="flat" cmpd="sng" w="9525">
            <a:solidFill>
              <a:schemeClr val="dk2"/>
            </a:solidFill>
            <a:prstDash val="solid"/>
            <a:round/>
            <a:headEnd len="med" w="med" type="none"/>
            <a:tailEnd len="med" w="med" type="triangle"/>
          </a:ln>
        </p:spPr>
      </p:cxnSp>
      <p:sp>
        <p:nvSpPr>
          <p:cNvPr id="656" name="Google Shape;656;p47"/>
          <p:cNvSpPr txBox="1"/>
          <p:nvPr/>
        </p:nvSpPr>
        <p:spPr>
          <a:xfrm>
            <a:off x="-50625" y="1455175"/>
            <a:ext cx="394200" cy="4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進入</a:t>
            </a:r>
            <a:r>
              <a:rPr lang="en"/>
              <a:t>購買</a:t>
            </a:r>
            <a:r>
              <a:rPr lang="en"/>
              <a:t>介面</a:t>
            </a:r>
            <a:endParaRPr/>
          </a:p>
        </p:txBody>
      </p:sp>
      <p:cxnSp>
        <p:nvCxnSpPr>
          <p:cNvPr id="657" name="Google Shape;657;p47"/>
          <p:cNvCxnSpPr/>
          <p:nvPr/>
        </p:nvCxnSpPr>
        <p:spPr>
          <a:xfrm>
            <a:off x="4657288" y="1306525"/>
            <a:ext cx="202800" cy="161700"/>
          </a:xfrm>
          <a:prstGeom prst="straightConnector1">
            <a:avLst/>
          </a:prstGeom>
          <a:noFill/>
          <a:ln cap="flat" cmpd="sng" w="9525">
            <a:solidFill>
              <a:schemeClr val="dk2"/>
            </a:solidFill>
            <a:prstDash val="solid"/>
            <a:round/>
            <a:headEnd len="med" w="med" type="none"/>
            <a:tailEnd len="med" w="med" type="triangle"/>
          </a:ln>
        </p:spPr>
      </p:cxnSp>
      <p:sp>
        <p:nvSpPr>
          <p:cNvPr id="658" name="Google Shape;658;p47"/>
          <p:cNvSpPr txBox="1"/>
          <p:nvPr/>
        </p:nvSpPr>
        <p:spPr>
          <a:xfrm>
            <a:off x="4100624" y="968200"/>
            <a:ext cx="1083300" cy="4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行事曆介面</a:t>
            </a:r>
            <a:endParaRPr/>
          </a:p>
        </p:txBody>
      </p:sp>
      <p:sp>
        <p:nvSpPr>
          <p:cNvPr id="659" name="Google Shape;659;p47"/>
          <p:cNvSpPr/>
          <p:nvPr/>
        </p:nvSpPr>
        <p:spPr>
          <a:xfrm>
            <a:off x="6410950" y="782125"/>
            <a:ext cx="1086900" cy="6336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2020/10/20</a:t>
            </a:r>
            <a:endParaRPr/>
          </a:p>
          <a:p>
            <a:pPr indent="0" lvl="0" marL="0" rtl="0" algn="l">
              <a:spcBef>
                <a:spcPts val="0"/>
              </a:spcBef>
              <a:spcAft>
                <a:spcPts val="0"/>
              </a:spcAft>
              <a:buNone/>
            </a:pPr>
            <a:r>
              <a:rPr lang="en"/>
              <a:t>10:20 pm</a:t>
            </a:r>
            <a:endParaRPr/>
          </a:p>
        </p:txBody>
      </p:sp>
      <p:pic>
        <p:nvPicPr>
          <p:cNvPr id="660" name="Google Shape;660;p47"/>
          <p:cNvPicPr preferRelativeResize="0"/>
          <p:nvPr/>
        </p:nvPicPr>
        <p:blipFill>
          <a:blip r:embed="rId3">
            <a:alphaModFix/>
          </a:blip>
          <a:stretch>
            <a:fillRect/>
          </a:stretch>
        </p:blipFill>
        <p:spPr>
          <a:xfrm>
            <a:off x="562500" y="1440250"/>
            <a:ext cx="291300" cy="291300"/>
          </a:xfrm>
          <a:prstGeom prst="rect">
            <a:avLst/>
          </a:prstGeom>
          <a:noFill/>
          <a:ln>
            <a:noFill/>
          </a:ln>
        </p:spPr>
      </p:pic>
      <p:sp>
        <p:nvSpPr>
          <p:cNvPr id="661" name="Google Shape;661;p47"/>
          <p:cNvSpPr txBox="1"/>
          <p:nvPr/>
        </p:nvSpPr>
        <p:spPr>
          <a:xfrm>
            <a:off x="5514475" y="-952500"/>
            <a:ext cx="5775300" cy="6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662" name="Google Shape;662;p47"/>
          <p:cNvPicPr preferRelativeResize="0"/>
          <p:nvPr/>
        </p:nvPicPr>
        <p:blipFill>
          <a:blip r:embed="rId4">
            <a:alphaModFix/>
          </a:blip>
          <a:stretch>
            <a:fillRect/>
          </a:stretch>
        </p:blipFill>
        <p:spPr>
          <a:xfrm>
            <a:off x="512350" y="2268350"/>
            <a:ext cx="353400" cy="339725"/>
          </a:xfrm>
          <a:prstGeom prst="rect">
            <a:avLst/>
          </a:prstGeom>
          <a:noFill/>
          <a:ln>
            <a:noFill/>
          </a:ln>
        </p:spPr>
      </p:pic>
      <p:pic>
        <p:nvPicPr>
          <p:cNvPr id="663" name="Google Shape;663;p47"/>
          <p:cNvPicPr preferRelativeResize="0"/>
          <p:nvPr/>
        </p:nvPicPr>
        <p:blipFill>
          <a:blip r:embed="rId5">
            <a:alphaModFix/>
          </a:blip>
          <a:stretch>
            <a:fillRect/>
          </a:stretch>
        </p:blipFill>
        <p:spPr>
          <a:xfrm>
            <a:off x="562500" y="3972975"/>
            <a:ext cx="291299" cy="291299"/>
          </a:xfrm>
          <a:prstGeom prst="rect">
            <a:avLst/>
          </a:prstGeom>
          <a:noFill/>
          <a:ln>
            <a:noFill/>
          </a:ln>
        </p:spPr>
      </p:pic>
      <p:pic>
        <p:nvPicPr>
          <p:cNvPr id="664" name="Google Shape;664;p47"/>
          <p:cNvPicPr preferRelativeResize="0"/>
          <p:nvPr/>
        </p:nvPicPr>
        <p:blipFill>
          <a:blip r:embed="rId6">
            <a:alphaModFix/>
          </a:blip>
          <a:stretch>
            <a:fillRect/>
          </a:stretch>
        </p:blipFill>
        <p:spPr>
          <a:xfrm>
            <a:off x="4426350" y="2516125"/>
            <a:ext cx="291300" cy="291300"/>
          </a:xfrm>
          <a:prstGeom prst="rect">
            <a:avLst/>
          </a:prstGeom>
          <a:noFill/>
          <a:ln>
            <a:noFill/>
          </a:ln>
        </p:spPr>
      </p:pic>
      <p:pic>
        <p:nvPicPr>
          <p:cNvPr id="665" name="Google Shape;665;p47"/>
          <p:cNvPicPr preferRelativeResize="0"/>
          <p:nvPr/>
        </p:nvPicPr>
        <p:blipFill>
          <a:blip r:embed="rId6">
            <a:alphaModFix/>
          </a:blip>
          <a:stretch>
            <a:fillRect/>
          </a:stretch>
        </p:blipFill>
        <p:spPr>
          <a:xfrm>
            <a:off x="7150175" y="3290525"/>
            <a:ext cx="291300" cy="291300"/>
          </a:xfrm>
          <a:prstGeom prst="rect">
            <a:avLst/>
          </a:prstGeom>
          <a:noFill/>
          <a:ln>
            <a:noFill/>
          </a:ln>
        </p:spPr>
      </p:pic>
      <p:pic>
        <p:nvPicPr>
          <p:cNvPr id="666" name="Google Shape;666;p47"/>
          <p:cNvPicPr preferRelativeResize="0"/>
          <p:nvPr/>
        </p:nvPicPr>
        <p:blipFill>
          <a:blip r:embed="rId6">
            <a:alphaModFix/>
          </a:blip>
          <a:stretch>
            <a:fillRect/>
          </a:stretch>
        </p:blipFill>
        <p:spPr>
          <a:xfrm>
            <a:off x="3563275" y="3290525"/>
            <a:ext cx="291300" cy="291300"/>
          </a:xfrm>
          <a:prstGeom prst="rect">
            <a:avLst/>
          </a:prstGeom>
          <a:noFill/>
          <a:ln>
            <a:noFill/>
          </a:ln>
        </p:spPr>
      </p:pic>
      <p:pic>
        <p:nvPicPr>
          <p:cNvPr id="667" name="Google Shape;667;p47"/>
          <p:cNvPicPr preferRelativeResize="0"/>
          <p:nvPr/>
        </p:nvPicPr>
        <p:blipFill>
          <a:blip r:embed="rId6">
            <a:alphaModFix/>
          </a:blip>
          <a:stretch>
            <a:fillRect/>
          </a:stretch>
        </p:blipFill>
        <p:spPr>
          <a:xfrm>
            <a:off x="6253450" y="2935325"/>
            <a:ext cx="291300" cy="291300"/>
          </a:xfrm>
          <a:prstGeom prst="rect">
            <a:avLst/>
          </a:prstGeom>
          <a:noFill/>
          <a:ln>
            <a:noFill/>
          </a:ln>
        </p:spPr>
      </p:pic>
      <p:pic>
        <p:nvPicPr>
          <p:cNvPr id="668" name="Google Shape;668;p47"/>
          <p:cNvPicPr preferRelativeResize="0"/>
          <p:nvPr/>
        </p:nvPicPr>
        <p:blipFill>
          <a:blip r:embed="rId6">
            <a:alphaModFix/>
          </a:blip>
          <a:stretch>
            <a:fillRect/>
          </a:stretch>
        </p:blipFill>
        <p:spPr>
          <a:xfrm>
            <a:off x="4459988" y="4065475"/>
            <a:ext cx="291300" cy="291300"/>
          </a:xfrm>
          <a:prstGeom prst="rect">
            <a:avLst/>
          </a:prstGeom>
          <a:noFill/>
          <a:ln>
            <a:noFill/>
          </a:ln>
        </p:spPr>
      </p:pic>
      <p:pic>
        <p:nvPicPr>
          <p:cNvPr id="669" name="Google Shape;669;p47"/>
          <p:cNvPicPr preferRelativeResize="0"/>
          <p:nvPr/>
        </p:nvPicPr>
        <p:blipFill>
          <a:blip r:embed="rId6">
            <a:alphaModFix/>
          </a:blip>
          <a:stretch>
            <a:fillRect/>
          </a:stretch>
        </p:blipFill>
        <p:spPr>
          <a:xfrm>
            <a:off x="6253450" y="3703425"/>
            <a:ext cx="291300" cy="291300"/>
          </a:xfrm>
          <a:prstGeom prst="rect">
            <a:avLst/>
          </a:prstGeom>
          <a:noFill/>
          <a:ln>
            <a:noFill/>
          </a:ln>
        </p:spPr>
      </p:pic>
      <p:sp>
        <p:nvSpPr>
          <p:cNvPr id="670" name="Google Shape;670;p47"/>
          <p:cNvSpPr txBox="1"/>
          <p:nvPr/>
        </p:nvSpPr>
        <p:spPr>
          <a:xfrm>
            <a:off x="2061125" y="1034000"/>
            <a:ext cx="2049000" cy="551700"/>
          </a:xfrm>
          <a:prstGeom prst="rect">
            <a:avLst/>
          </a:prstGeom>
          <a:solidFill>
            <a:srgbClr val="A2C4C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星號表示當天有代辦事項或截止日期</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滑鼠指向星號(彈跳式視窗)</a:t>
            </a:r>
            <a:endParaRPr/>
          </a:p>
        </p:txBody>
      </p:sp>
      <p:sp>
        <p:nvSpPr>
          <p:cNvPr id="676" name="Google Shape;676;p48"/>
          <p:cNvSpPr txBox="1"/>
          <p:nvPr>
            <p:ph idx="1" type="body"/>
          </p:nvPr>
        </p:nvSpPr>
        <p:spPr>
          <a:xfrm>
            <a:off x="311700" y="1152475"/>
            <a:ext cx="8520600" cy="3416400"/>
          </a:xfrm>
          <a:prstGeom prst="rect">
            <a:avLst/>
          </a:prstGeom>
          <a:solidFill>
            <a:srgbClr val="C9DAF8"/>
          </a:solidFill>
        </p:spPr>
        <p:txBody>
          <a:bodyPr anchorCtr="0" anchor="t" bIns="91425" lIns="91425" spcFirstLastPara="1" rIns="91425" wrap="square" tIns="91425">
            <a:noAutofit/>
          </a:bodyPr>
          <a:lstStyle/>
          <a:p>
            <a:pPr indent="0" lvl="0" marL="0" rtl="0" algn="l">
              <a:spcBef>
                <a:spcPts val="0"/>
              </a:spcBef>
              <a:spcAft>
                <a:spcPts val="0"/>
              </a:spcAft>
              <a:buNone/>
            </a:pPr>
            <a:r>
              <a:rPr lang="en"/>
              <a:t>2020/10/28 代辦事項:</a:t>
            </a:r>
            <a:endParaRPr/>
          </a:p>
          <a:p>
            <a:pPr indent="0" lvl="0" marL="0" rtl="0" algn="l">
              <a:spcBef>
                <a:spcPts val="1600"/>
              </a:spcBef>
              <a:spcAft>
                <a:spcPts val="0"/>
              </a:spcAft>
              <a:buNone/>
            </a:pPr>
            <a:r>
              <a:rPr lang="en"/>
              <a:t>1.</a:t>
            </a:r>
            <a:endParaRPr/>
          </a:p>
          <a:p>
            <a:pPr indent="0" lvl="0" marL="0" rtl="0" algn="l">
              <a:spcBef>
                <a:spcPts val="1600"/>
              </a:spcBef>
              <a:spcAft>
                <a:spcPts val="0"/>
              </a:spcAft>
              <a:buNone/>
            </a:pPr>
            <a:r>
              <a:rPr lang="en"/>
              <a:t>2.</a:t>
            </a:r>
            <a:endParaRPr/>
          </a:p>
          <a:p>
            <a:pPr indent="0" lvl="0" marL="0" rtl="0" algn="l">
              <a:spcBef>
                <a:spcPts val="1600"/>
              </a:spcBef>
              <a:spcAft>
                <a:spcPts val="1600"/>
              </a:spcAft>
              <a:buNone/>
            </a:pPr>
            <a:r>
              <a:rPr lang="en"/>
              <a:t>3.</a:t>
            </a:r>
            <a:endParaRPr/>
          </a:p>
        </p:txBody>
      </p:sp>
      <p:sp>
        <p:nvSpPr>
          <p:cNvPr id="677" name="Google Shape;677;p48"/>
          <p:cNvSpPr txBox="1"/>
          <p:nvPr/>
        </p:nvSpPr>
        <p:spPr>
          <a:xfrm>
            <a:off x="744325" y="1664325"/>
            <a:ext cx="2885400" cy="4515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專案swot分析</a:t>
            </a:r>
            <a:endParaRPr b="1" sz="1800"/>
          </a:p>
        </p:txBody>
      </p:sp>
      <p:sp>
        <p:nvSpPr>
          <p:cNvPr id="678" name="Google Shape;678;p48"/>
          <p:cNvSpPr txBox="1"/>
          <p:nvPr/>
        </p:nvSpPr>
        <p:spPr>
          <a:xfrm>
            <a:off x="744325" y="2243250"/>
            <a:ext cx="2885400" cy="4515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ppt美工</a:t>
            </a:r>
            <a:endParaRPr b="1" sz="1800"/>
          </a:p>
        </p:txBody>
      </p:sp>
      <p:sp>
        <p:nvSpPr>
          <p:cNvPr id="679" name="Google Shape;679;p48"/>
          <p:cNvSpPr txBox="1"/>
          <p:nvPr/>
        </p:nvSpPr>
        <p:spPr>
          <a:xfrm>
            <a:off x="744325" y="2822175"/>
            <a:ext cx="2885400" cy="4515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專案會議</a:t>
            </a:r>
            <a:endParaRPr b="1" sz="1800"/>
          </a:p>
        </p:txBody>
      </p:sp>
      <p:sp>
        <p:nvSpPr>
          <p:cNvPr id="680" name="Google Shape;680;p48"/>
          <p:cNvSpPr txBox="1"/>
          <p:nvPr/>
        </p:nvSpPr>
        <p:spPr>
          <a:xfrm>
            <a:off x="2057400" y="92000"/>
            <a:ext cx="4817400" cy="5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681" name="Google Shape;681;p48"/>
          <p:cNvCxnSpPr/>
          <p:nvPr/>
        </p:nvCxnSpPr>
        <p:spPr>
          <a:xfrm flipH="1">
            <a:off x="2642500" y="1736837"/>
            <a:ext cx="1525800" cy="136200"/>
          </a:xfrm>
          <a:prstGeom prst="straightConnector1">
            <a:avLst/>
          </a:prstGeom>
          <a:noFill/>
          <a:ln cap="flat" cmpd="sng" w="9525">
            <a:solidFill>
              <a:schemeClr val="dk2"/>
            </a:solidFill>
            <a:prstDash val="solid"/>
            <a:round/>
            <a:headEnd len="med" w="med" type="none"/>
            <a:tailEnd len="med" w="med" type="triangle"/>
          </a:ln>
        </p:spPr>
      </p:cxnSp>
      <p:sp>
        <p:nvSpPr>
          <p:cNvPr id="682" name="Google Shape;682;p48"/>
          <p:cNvSpPr txBox="1"/>
          <p:nvPr/>
        </p:nvSpPr>
        <p:spPr>
          <a:xfrm>
            <a:off x="4168300" y="1465850"/>
            <a:ext cx="3228000" cy="4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點擊可進入任務和專案的詳細介面(P.34)</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49"/>
          <p:cNvSpPr txBox="1"/>
          <p:nvPr>
            <p:ph type="title"/>
          </p:nvPr>
        </p:nvSpPr>
        <p:spPr>
          <a:xfrm>
            <a:off x="280500" y="43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添加行事曆</a:t>
            </a:r>
            <a:endParaRPr/>
          </a:p>
        </p:txBody>
      </p:sp>
      <p:sp>
        <p:nvSpPr>
          <p:cNvPr id="688" name="Google Shape;688;p49"/>
          <p:cNvSpPr/>
          <p:nvPr/>
        </p:nvSpPr>
        <p:spPr>
          <a:xfrm>
            <a:off x="280500" y="616275"/>
            <a:ext cx="8174400" cy="4448700"/>
          </a:xfrm>
          <a:prstGeom prst="rect">
            <a:avLst/>
          </a:prstGeom>
          <a:solidFill>
            <a:srgbClr val="FFFFF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400"/>
              <a:t> 輸入活動名稱</a:t>
            </a:r>
            <a:endParaRPr sz="2400"/>
          </a:p>
        </p:txBody>
      </p:sp>
      <p:cxnSp>
        <p:nvCxnSpPr>
          <p:cNvPr id="689" name="Google Shape;689;p49"/>
          <p:cNvCxnSpPr/>
          <p:nvPr/>
        </p:nvCxnSpPr>
        <p:spPr>
          <a:xfrm>
            <a:off x="680575" y="1714500"/>
            <a:ext cx="7342200" cy="0"/>
          </a:xfrm>
          <a:prstGeom prst="straightConnector1">
            <a:avLst/>
          </a:prstGeom>
          <a:noFill/>
          <a:ln cap="flat" cmpd="sng" w="9525">
            <a:solidFill>
              <a:schemeClr val="dk2"/>
            </a:solidFill>
            <a:prstDash val="solid"/>
            <a:round/>
            <a:headEnd len="med" w="med" type="none"/>
            <a:tailEnd len="med" w="med" type="none"/>
          </a:ln>
        </p:spPr>
      </p:cxnSp>
      <p:sp>
        <p:nvSpPr>
          <p:cNvPr id="690" name="Google Shape;690;p49"/>
          <p:cNvSpPr/>
          <p:nvPr/>
        </p:nvSpPr>
        <p:spPr>
          <a:xfrm>
            <a:off x="501800" y="1087250"/>
            <a:ext cx="7743600" cy="3755400"/>
          </a:xfrm>
          <a:prstGeom prst="rect">
            <a:avLst/>
          </a:prstGeom>
          <a:solidFill>
            <a:srgbClr val="EFEFE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691" name="Google Shape;691;p49"/>
          <p:cNvCxnSpPr/>
          <p:nvPr/>
        </p:nvCxnSpPr>
        <p:spPr>
          <a:xfrm>
            <a:off x="804925" y="2146275"/>
            <a:ext cx="7093500" cy="0"/>
          </a:xfrm>
          <a:prstGeom prst="straightConnector1">
            <a:avLst/>
          </a:prstGeom>
          <a:noFill/>
          <a:ln cap="flat" cmpd="sng" w="9525">
            <a:solidFill>
              <a:schemeClr val="dk2"/>
            </a:solidFill>
            <a:prstDash val="solid"/>
            <a:round/>
            <a:headEnd len="med" w="med" type="none"/>
            <a:tailEnd len="med" w="med" type="none"/>
          </a:ln>
        </p:spPr>
      </p:cxnSp>
      <p:sp>
        <p:nvSpPr>
          <p:cNvPr id="692" name="Google Shape;692;p49"/>
          <p:cNvSpPr txBox="1"/>
          <p:nvPr/>
        </p:nvSpPr>
        <p:spPr>
          <a:xfrm>
            <a:off x="916150" y="1367588"/>
            <a:ext cx="641400" cy="4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時間</a:t>
            </a:r>
            <a:endParaRPr sz="1800"/>
          </a:p>
        </p:txBody>
      </p:sp>
      <p:sp>
        <p:nvSpPr>
          <p:cNvPr id="693" name="Google Shape;693;p49"/>
          <p:cNvSpPr txBox="1"/>
          <p:nvPr/>
        </p:nvSpPr>
        <p:spPr>
          <a:xfrm>
            <a:off x="1858200" y="1423238"/>
            <a:ext cx="12783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666666"/>
                </a:solidFill>
              </a:rPr>
              <a:t>活動日期和時間</a:t>
            </a:r>
            <a:endParaRPr sz="1100">
              <a:solidFill>
                <a:srgbClr val="666666"/>
              </a:solidFill>
            </a:endParaRPr>
          </a:p>
        </p:txBody>
      </p:sp>
      <p:sp>
        <p:nvSpPr>
          <p:cNvPr id="694" name="Google Shape;694;p49"/>
          <p:cNvSpPr txBox="1"/>
          <p:nvPr/>
        </p:nvSpPr>
        <p:spPr>
          <a:xfrm>
            <a:off x="5025400" y="1423250"/>
            <a:ext cx="1570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666666"/>
                </a:solidFill>
              </a:rPr>
              <a:t>活動</a:t>
            </a:r>
            <a:r>
              <a:rPr lang="en" sz="1100">
                <a:solidFill>
                  <a:srgbClr val="666666"/>
                </a:solidFill>
              </a:rPr>
              <a:t>結束</a:t>
            </a:r>
            <a:r>
              <a:rPr lang="en" sz="1100">
                <a:solidFill>
                  <a:srgbClr val="666666"/>
                </a:solidFill>
              </a:rPr>
              <a:t>日期和時間</a:t>
            </a:r>
            <a:endParaRPr sz="1100">
              <a:solidFill>
                <a:srgbClr val="666666"/>
              </a:solidFill>
            </a:endParaRPr>
          </a:p>
        </p:txBody>
      </p:sp>
      <p:sp>
        <p:nvSpPr>
          <p:cNvPr id="695" name="Google Shape;695;p49"/>
          <p:cNvSpPr/>
          <p:nvPr/>
        </p:nvSpPr>
        <p:spPr>
          <a:xfrm>
            <a:off x="1941000" y="1776650"/>
            <a:ext cx="1112700" cy="33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109/10/31</a:t>
            </a:r>
            <a:endParaRPr/>
          </a:p>
        </p:txBody>
      </p:sp>
      <p:pic>
        <p:nvPicPr>
          <p:cNvPr id="696" name="Google Shape;696;p49"/>
          <p:cNvPicPr preferRelativeResize="0"/>
          <p:nvPr/>
        </p:nvPicPr>
        <p:blipFill>
          <a:blip r:embed="rId3">
            <a:alphaModFix/>
          </a:blip>
          <a:stretch>
            <a:fillRect/>
          </a:stretch>
        </p:blipFill>
        <p:spPr>
          <a:xfrm>
            <a:off x="3136500" y="1776650"/>
            <a:ext cx="251100" cy="251100"/>
          </a:xfrm>
          <a:prstGeom prst="rect">
            <a:avLst/>
          </a:prstGeom>
          <a:noFill/>
          <a:ln>
            <a:noFill/>
          </a:ln>
        </p:spPr>
      </p:pic>
      <p:sp>
        <p:nvSpPr>
          <p:cNvPr id="697" name="Google Shape;697;p49"/>
          <p:cNvSpPr/>
          <p:nvPr/>
        </p:nvSpPr>
        <p:spPr>
          <a:xfrm>
            <a:off x="3525450" y="1776650"/>
            <a:ext cx="920100" cy="33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22:15</a:t>
            </a:r>
            <a:endParaRPr/>
          </a:p>
        </p:txBody>
      </p:sp>
      <p:sp>
        <p:nvSpPr>
          <p:cNvPr id="698" name="Google Shape;698;p49"/>
          <p:cNvSpPr/>
          <p:nvPr/>
        </p:nvSpPr>
        <p:spPr>
          <a:xfrm>
            <a:off x="4669575" y="1735850"/>
            <a:ext cx="1112700" cy="33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109/12/25</a:t>
            </a:r>
            <a:endParaRPr/>
          </a:p>
        </p:txBody>
      </p:sp>
      <p:pic>
        <p:nvPicPr>
          <p:cNvPr id="699" name="Google Shape;699;p49"/>
          <p:cNvPicPr preferRelativeResize="0"/>
          <p:nvPr/>
        </p:nvPicPr>
        <p:blipFill>
          <a:blip r:embed="rId3">
            <a:alphaModFix/>
          </a:blip>
          <a:stretch>
            <a:fillRect/>
          </a:stretch>
        </p:blipFill>
        <p:spPr>
          <a:xfrm>
            <a:off x="5892150" y="1776650"/>
            <a:ext cx="251100" cy="251100"/>
          </a:xfrm>
          <a:prstGeom prst="rect">
            <a:avLst/>
          </a:prstGeom>
          <a:noFill/>
          <a:ln>
            <a:noFill/>
          </a:ln>
        </p:spPr>
      </p:pic>
      <p:sp>
        <p:nvSpPr>
          <p:cNvPr id="700" name="Google Shape;700;p49"/>
          <p:cNvSpPr/>
          <p:nvPr/>
        </p:nvSpPr>
        <p:spPr>
          <a:xfrm>
            <a:off x="6386350" y="1735850"/>
            <a:ext cx="920100" cy="33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22:15</a:t>
            </a:r>
            <a:endParaRPr/>
          </a:p>
        </p:txBody>
      </p:sp>
      <p:sp>
        <p:nvSpPr>
          <p:cNvPr id="701" name="Google Shape;701;p49"/>
          <p:cNvSpPr txBox="1"/>
          <p:nvPr/>
        </p:nvSpPr>
        <p:spPr>
          <a:xfrm>
            <a:off x="858925" y="3041400"/>
            <a:ext cx="641400" cy="4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地點</a:t>
            </a:r>
            <a:endParaRPr sz="1800"/>
          </a:p>
        </p:txBody>
      </p:sp>
      <p:sp>
        <p:nvSpPr>
          <p:cNvPr id="702" name="Google Shape;702;p49"/>
          <p:cNvSpPr/>
          <p:nvPr/>
        </p:nvSpPr>
        <p:spPr>
          <a:xfrm>
            <a:off x="1858200" y="3118775"/>
            <a:ext cx="3102000" cy="33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臺北大學圖書館</a:t>
            </a:r>
            <a:endParaRPr/>
          </a:p>
        </p:txBody>
      </p:sp>
      <p:cxnSp>
        <p:nvCxnSpPr>
          <p:cNvPr id="703" name="Google Shape;703;p49"/>
          <p:cNvCxnSpPr/>
          <p:nvPr/>
        </p:nvCxnSpPr>
        <p:spPr>
          <a:xfrm flipH="1" rot="10800000">
            <a:off x="858925" y="3638300"/>
            <a:ext cx="7098600" cy="21600"/>
          </a:xfrm>
          <a:prstGeom prst="straightConnector1">
            <a:avLst/>
          </a:prstGeom>
          <a:noFill/>
          <a:ln cap="flat" cmpd="sng" w="9525">
            <a:solidFill>
              <a:schemeClr val="dk2"/>
            </a:solidFill>
            <a:prstDash val="solid"/>
            <a:round/>
            <a:headEnd len="med" w="med" type="none"/>
            <a:tailEnd len="med" w="med" type="none"/>
          </a:ln>
        </p:spPr>
      </p:cxnSp>
      <p:sp>
        <p:nvSpPr>
          <p:cNvPr id="704" name="Google Shape;704;p49"/>
          <p:cNvSpPr txBox="1"/>
          <p:nvPr/>
        </p:nvSpPr>
        <p:spPr>
          <a:xfrm>
            <a:off x="719575" y="3802025"/>
            <a:ext cx="920100" cy="4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出席者</a:t>
            </a:r>
            <a:endParaRPr sz="1800"/>
          </a:p>
        </p:txBody>
      </p:sp>
      <p:sp>
        <p:nvSpPr>
          <p:cNvPr id="705" name="Google Shape;705;p49"/>
          <p:cNvSpPr/>
          <p:nvPr/>
        </p:nvSpPr>
        <p:spPr>
          <a:xfrm>
            <a:off x="1858200" y="3853025"/>
            <a:ext cx="5365200" cy="36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9"/>
          <p:cNvSpPr/>
          <p:nvPr/>
        </p:nvSpPr>
        <p:spPr>
          <a:xfrm>
            <a:off x="1982475" y="3898975"/>
            <a:ext cx="578700" cy="2511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t>呂輝翰</a:t>
            </a:r>
            <a:endParaRPr sz="1000"/>
          </a:p>
        </p:txBody>
      </p:sp>
      <p:sp>
        <p:nvSpPr>
          <p:cNvPr id="707" name="Google Shape;707;p49"/>
          <p:cNvSpPr/>
          <p:nvPr/>
        </p:nvSpPr>
        <p:spPr>
          <a:xfrm>
            <a:off x="2705400" y="3896838"/>
            <a:ext cx="578700" cy="2511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t>小明</a:t>
            </a:r>
            <a:endParaRPr sz="1000"/>
          </a:p>
        </p:txBody>
      </p:sp>
      <p:sp>
        <p:nvSpPr>
          <p:cNvPr id="708" name="Google Shape;708;p49"/>
          <p:cNvSpPr/>
          <p:nvPr/>
        </p:nvSpPr>
        <p:spPr>
          <a:xfrm>
            <a:off x="3428325" y="3902525"/>
            <a:ext cx="578700" cy="2511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t>包博仁</a:t>
            </a:r>
            <a:endParaRPr sz="1000"/>
          </a:p>
        </p:txBody>
      </p:sp>
      <p:sp>
        <p:nvSpPr>
          <p:cNvPr id="709" name="Google Shape;709;p49"/>
          <p:cNvSpPr/>
          <p:nvPr/>
        </p:nvSpPr>
        <p:spPr>
          <a:xfrm>
            <a:off x="7306450" y="4382100"/>
            <a:ext cx="703200" cy="25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確定</a:t>
            </a:r>
            <a:endParaRPr/>
          </a:p>
        </p:txBody>
      </p:sp>
      <p:sp>
        <p:nvSpPr>
          <p:cNvPr id="710" name="Google Shape;710;p49"/>
          <p:cNvSpPr txBox="1"/>
          <p:nvPr/>
        </p:nvSpPr>
        <p:spPr>
          <a:xfrm>
            <a:off x="4151250" y="3846725"/>
            <a:ext cx="1073100" cy="3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6FA8DC"/>
                </a:solidFill>
              </a:rPr>
              <a:t>+新增更多</a:t>
            </a:r>
            <a:endParaRPr sz="1100">
              <a:solidFill>
                <a:srgbClr val="6FA8DC"/>
              </a:solidFill>
            </a:endParaRPr>
          </a:p>
        </p:txBody>
      </p:sp>
      <p:sp>
        <p:nvSpPr>
          <p:cNvPr id="711" name="Google Shape;711;p49"/>
          <p:cNvSpPr/>
          <p:nvPr/>
        </p:nvSpPr>
        <p:spPr>
          <a:xfrm>
            <a:off x="6411825" y="4382100"/>
            <a:ext cx="703200" cy="25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取消</a:t>
            </a:r>
            <a:endParaRPr/>
          </a:p>
        </p:txBody>
      </p:sp>
      <p:cxnSp>
        <p:nvCxnSpPr>
          <p:cNvPr id="712" name="Google Shape;712;p49"/>
          <p:cNvCxnSpPr/>
          <p:nvPr/>
        </p:nvCxnSpPr>
        <p:spPr>
          <a:xfrm>
            <a:off x="826850" y="2909200"/>
            <a:ext cx="7093500" cy="0"/>
          </a:xfrm>
          <a:prstGeom prst="straightConnector1">
            <a:avLst/>
          </a:prstGeom>
          <a:noFill/>
          <a:ln cap="flat" cmpd="sng" w="9525">
            <a:solidFill>
              <a:schemeClr val="dk2"/>
            </a:solidFill>
            <a:prstDash val="solid"/>
            <a:round/>
            <a:headEnd len="med" w="med" type="none"/>
            <a:tailEnd len="med" w="med" type="none"/>
          </a:ln>
        </p:spPr>
      </p:cxnSp>
      <p:sp>
        <p:nvSpPr>
          <p:cNvPr id="713" name="Google Shape;713;p49"/>
          <p:cNvSpPr txBox="1"/>
          <p:nvPr/>
        </p:nvSpPr>
        <p:spPr>
          <a:xfrm>
            <a:off x="885250" y="2361388"/>
            <a:ext cx="703200" cy="3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內容</a:t>
            </a:r>
            <a:endParaRPr sz="1800"/>
          </a:p>
        </p:txBody>
      </p:sp>
      <p:sp>
        <p:nvSpPr>
          <p:cNvPr id="714" name="Google Shape;714;p49"/>
          <p:cNvSpPr txBox="1"/>
          <p:nvPr/>
        </p:nvSpPr>
        <p:spPr>
          <a:xfrm>
            <a:off x="1858200" y="2421125"/>
            <a:ext cx="5198100" cy="572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例如:專案SWOT分析討論，ppt分工</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50"/>
          <p:cNvSpPr/>
          <p:nvPr/>
        </p:nvSpPr>
        <p:spPr>
          <a:xfrm>
            <a:off x="684300" y="994550"/>
            <a:ext cx="7775400" cy="346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0"/>
          <p:cNvSpPr txBox="1"/>
          <p:nvPr/>
        </p:nvSpPr>
        <p:spPr>
          <a:xfrm>
            <a:off x="314575" y="994550"/>
            <a:ext cx="1848300" cy="79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問題描述</a:t>
            </a:r>
            <a:endParaRPr/>
          </a:p>
        </p:txBody>
      </p:sp>
      <p:sp>
        <p:nvSpPr>
          <p:cNvPr id="721" name="Google Shape;721;p50"/>
          <p:cNvSpPr/>
          <p:nvPr/>
        </p:nvSpPr>
        <p:spPr>
          <a:xfrm>
            <a:off x="7685100" y="4731625"/>
            <a:ext cx="753300" cy="28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送出</a:t>
            </a:r>
            <a:endParaRPr/>
          </a:p>
        </p:txBody>
      </p:sp>
      <p:sp>
        <p:nvSpPr>
          <p:cNvPr id="722" name="Google Shape;722;p50"/>
          <p:cNvSpPr/>
          <p:nvPr/>
        </p:nvSpPr>
        <p:spPr>
          <a:xfrm>
            <a:off x="684300" y="321475"/>
            <a:ext cx="7775400" cy="55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500">
                <a:solidFill>
                  <a:schemeClr val="dk1"/>
                </a:solidFill>
              </a:rPr>
              <a:t>遇到問題了嗎?請在此回報您的問題</a:t>
            </a:r>
            <a:endParaRPr/>
          </a:p>
        </p:txBody>
      </p:sp>
      <p:cxnSp>
        <p:nvCxnSpPr>
          <p:cNvPr id="723" name="Google Shape;723;p50"/>
          <p:cNvCxnSpPr/>
          <p:nvPr/>
        </p:nvCxnSpPr>
        <p:spPr>
          <a:xfrm>
            <a:off x="364500" y="2997000"/>
            <a:ext cx="253800" cy="227100"/>
          </a:xfrm>
          <a:prstGeom prst="straightConnector1">
            <a:avLst/>
          </a:prstGeom>
          <a:noFill/>
          <a:ln cap="flat" cmpd="sng" w="9525">
            <a:solidFill>
              <a:schemeClr val="dk2"/>
            </a:solidFill>
            <a:prstDash val="solid"/>
            <a:round/>
            <a:headEnd len="med" w="med" type="none"/>
            <a:tailEnd len="med" w="med" type="triangle"/>
          </a:ln>
        </p:spPr>
      </p:cxnSp>
      <p:sp>
        <p:nvSpPr>
          <p:cNvPr id="724" name="Google Shape;724;p50"/>
          <p:cNvSpPr txBox="1"/>
          <p:nvPr/>
        </p:nvSpPr>
        <p:spPr>
          <a:xfrm>
            <a:off x="77775" y="1660500"/>
            <a:ext cx="342900" cy="12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輸入遇到的問題</a:t>
            </a:r>
            <a:endParaRPr/>
          </a:p>
        </p:txBody>
      </p:sp>
      <p:cxnSp>
        <p:nvCxnSpPr>
          <p:cNvPr id="725" name="Google Shape;725;p50"/>
          <p:cNvCxnSpPr/>
          <p:nvPr/>
        </p:nvCxnSpPr>
        <p:spPr>
          <a:xfrm>
            <a:off x="6767775" y="4872325"/>
            <a:ext cx="767100" cy="0"/>
          </a:xfrm>
          <a:prstGeom prst="straightConnector1">
            <a:avLst/>
          </a:prstGeom>
          <a:noFill/>
          <a:ln cap="flat" cmpd="sng" w="9525">
            <a:solidFill>
              <a:schemeClr val="dk2"/>
            </a:solidFill>
            <a:prstDash val="solid"/>
            <a:round/>
            <a:headEnd len="med" w="med" type="none"/>
            <a:tailEnd len="med" w="med" type="triangle"/>
          </a:ln>
        </p:spPr>
      </p:cxnSp>
      <p:sp>
        <p:nvSpPr>
          <p:cNvPr id="726" name="Google Shape;726;p50"/>
          <p:cNvSpPr txBox="1"/>
          <p:nvPr/>
        </p:nvSpPr>
        <p:spPr>
          <a:xfrm>
            <a:off x="5032275" y="4580925"/>
            <a:ext cx="18483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送出後將送回資料庫供我們查看</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51"/>
          <p:cNvSpPr/>
          <p:nvPr/>
        </p:nvSpPr>
        <p:spPr>
          <a:xfrm>
            <a:off x="2552850" y="291325"/>
            <a:ext cx="3927900" cy="51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專案管理軟體</a:t>
            </a:r>
            <a:endParaRPr/>
          </a:p>
        </p:txBody>
      </p:sp>
      <p:sp>
        <p:nvSpPr>
          <p:cNvPr id="732" name="Google Shape;732;p51"/>
          <p:cNvSpPr/>
          <p:nvPr/>
        </p:nvSpPr>
        <p:spPr>
          <a:xfrm>
            <a:off x="1779300" y="1074900"/>
            <a:ext cx="5585400" cy="279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不受時間限制，</a:t>
            </a:r>
            <a:endParaRPr/>
          </a:p>
          <a:p>
            <a:pPr indent="0" lvl="0" marL="0" rtl="0" algn="ctr">
              <a:spcBef>
                <a:spcPts val="0"/>
              </a:spcBef>
              <a:spcAft>
                <a:spcPts val="0"/>
              </a:spcAft>
              <a:buNone/>
            </a:pPr>
            <a:r>
              <a:rPr lang="en"/>
              <a:t>再也不用為30天會被刪除檔案煩惱!</a:t>
            </a:r>
            <a:endParaRPr/>
          </a:p>
          <a:p>
            <a:pPr indent="0" lvl="0" marL="0" rtl="0" algn="ctr">
              <a:spcBef>
                <a:spcPts val="0"/>
              </a:spcBef>
              <a:spcAft>
                <a:spcPts val="0"/>
              </a:spcAft>
              <a:buNone/>
            </a:pPr>
            <a:r>
              <a:rPr lang="en"/>
              <a:t>讓我們為您提供更好的服務體驗。</a:t>
            </a:r>
            <a:endParaRPr/>
          </a:p>
          <a:p>
            <a:pPr indent="0" lvl="0" marL="0" rtl="0" algn="ctr">
              <a:spcBef>
                <a:spcPts val="0"/>
              </a:spcBef>
              <a:spcAft>
                <a:spcPts val="0"/>
              </a:spcAft>
              <a:buNone/>
            </a:pPr>
            <a:r>
              <a:rPr lang="en"/>
              <a:t>立刻點擊享受資料留存的美好。</a:t>
            </a:r>
            <a:endParaRPr/>
          </a:p>
        </p:txBody>
      </p:sp>
      <p:sp>
        <p:nvSpPr>
          <p:cNvPr id="733" name="Google Shape;733;p51"/>
          <p:cNvSpPr/>
          <p:nvPr/>
        </p:nvSpPr>
        <p:spPr>
          <a:xfrm>
            <a:off x="4039500" y="3164475"/>
            <a:ext cx="1065000" cy="3516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購買</a:t>
            </a:r>
            <a:endParaRPr>
              <a:solidFill>
                <a:srgbClr val="FFFFFF"/>
              </a:solidFill>
            </a:endParaRPr>
          </a:p>
        </p:txBody>
      </p:sp>
      <p:sp>
        <p:nvSpPr>
          <p:cNvPr id="734" name="Google Shape;734;p51"/>
          <p:cNvSpPr txBox="1"/>
          <p:nvPr/>
        </p:nvSpPr>
        <p:spPr>
          <a:xfrm>
            <a:off x="4119875" y="3455800"/>
            <a:ext cx="1255800" cy="1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每月8763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為何選擇我們的產品</a:t>
            </a:r>
            <a:r>
              <a:rPr lang="en"/>
              <a:t>(外部spec 2)</a:t>
            </a:r>
            <a:endParaRPr/>
          </a:p>
        </p:txBody>
      </p:sp>
      <p:sp>
        <p:nvSpPr>
          <p:cNvPr id="73" name="Google Shape;73;p16"/>
          <p:cNvSpPr txBox="1"/>
          <p:nvPr>
            <p:ph idx="1" type="body"/>
          </p:nvPr>
        </p:nvSpPr>
        <p:spPr>
          <a:xfrm>
            <a:off x="311700" y="1017725"/>
            <a:ext cx="8520600" cy="405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100">
                <a:solidFill>
                  <a:srgbClr val="000000"/>
                </a:solidFill>
              </a:rPr>
              <a:t>其他產品的缺點:</a:t>
            </a:r>
            <a:endParaRPr sz="2100">
              <a:solidFill>
                <a:srgbClr val="000000"/>
              </a:solidFill>
            </a:endParaRPr>
          </a:p>
          <a:p>
            <a:pPr indent="-361950" lvl="0" marL="457200" marR="0" rtl="0" algn="l">
              <a:lnSpc>
                <a:spcPct val="100000"/>
              </a:lnSpc>
              <a:spcBef>
                <a:spcPts val="0"/>
              </a:spcBef>
              <a:spcAft>
                <a:spcPts val="0"/>
              </a:spcAft>
              <a:buClr>
                <a:srgbClr val="000000"/>
              </a:buClr>
              <a:buSzPts val="2100"/>
              <a:buAutoNum type="arabicPeriod"/>
            </a:pPr>
            <a:r>
              <a:rPr lang="en" sz="2100">
                <a:solidFill>
                  <a:srgbClr val="000000"/>
                </a:solidFill>
              </a:rPr>
              <a:t>Facebook：在留言欄才能看到任務的分配，多且雜，而且不能一目了然是否已完成跟工作完成進度。​</a:t>
            </a:r>
            <a:endParaRPr sz="2100">
              <a:solidFill>
                <a:srgbClr val="000000"/>
              </a:solidFill>
            </a:endParaRPr>
          </a:p>
          <a:p>
            <a:pPr indent="-361950" lvl="0" marL="457200" marR="0" rtl="0" algn="l">
              <a:lnSpc>
                <a:spcPct val="100000"/>
              </a:lnSpc>
              <a:spcBef>
                <a:spcPts val="0"/>
              </a:spcBef>
              <a:spcAft>
                <a:spcPts val="0"/>
              </a:spcAft>
              <a:buClr>
                <a:srgbClr val="000000"/>
              </a:buClr>
              <a:buSzPts val="2100"/>
              <a:buAutoNum type="arabicPeriod"/>
            </a:pPr>
            <a:r>
              <a:rPr lang="en" sz="2100">
                <a:solidFill>
                  <a:srgbClr val="000000"/>
                </a:solidFill>
              </a:rPr>
              <a:t>L</a:t>
            </a:r>
            <a:r>
              <a:rPr lang="en" sz="2100">
                <a:solidFill>
                  <a:srgbClr val="000000"/>
                </a:solidFill>
              </a:rPr>
              <a:t>ine：訊息會被洗掉。</a:t>
            </a:r>
            <a:endParaRPr sz="2100">
              <a:solidFill>
                <a:srgbClr val="000000"/>
              </a:solidFill>
            </a:endParaRPr>
          </a:p>
          <a:p>
            <a:pPr indent="-361950" lvl="0" marL="457200" marR="0" rtl="0" algn="l">
              <a:lnSpc>
                <a:spcPct val="100000"/>
              </a:lnSpc>
              <a:spcBef>
                <a:spcPts val="0"/>
              </a:spcBef>
              <a:spcAft>
                <a:spcPts val="0"/>
              </a:spcAft>
              <a:buClr>
                <a:srgbClr val="000000"/>
              </a:buClr>
              <a:buSzPts val="2100"/>
              <a:buAutoNum type="arabicPeriod"/>
            </a:pPr>
            <a:r>
              <a:rPr lang="en" sz="2100">
                <a:solidFill>
                  <a:srgbClr val="000000"/>
                </a:solidFill>
              </a:rPr>
              <a:t>Bitrix24：</a:t>
            </a:r>
            <a:r>
              <a:rPr lang="en" sz="1900">
                <a:solidFill>
                  <a:schemeClr val="dk1"/>
                </a:solidFill>
              </a:rPr>
              <a:t>學生族群不需要的RPA跟CRM等功能。</a:t>
            </a:r>
            <a:endParaRPr sz="2100">
              <a:solidFill>
                <a:srgbClr val="000000"/>
              </a:solidFill>
            </a:endParaRPr>
          </a:p>
          <a:p>
            <a:pPr indent="0" lvl="0" marL="0" marR="0" rtl="0" algn="l">
              <a:lnSpc>
                <a:spcPct val="100000"/>
              </a:lnSpc>
              <a:spcBef>
                <a:spcPts val="0"/>
              </a:spcBef>
              <a:spcAft>
                <a:spcPts val="0"/>
              </a:spcAft>
              <a:buNone/>
            </a:pPr>
            <a:r>
              <a:t/>
            </a:r>
            <a:endParaRPr sz="2100">
              <a:solidFill>
                <a:srgbClr val="000000"/>
              </a:solidFill>
            </a:endParaRPr>
          </a:p>
          <a:p>
            <a:pPr indent="0" lvl="0" marL="0" marR="0" rtl="0" algn="l">
              <a:lnSpc>
                <a:spcPct val="100000"/>
              </a:lnSpc>
              <a:spcBef>
                <a:spcPts val="0"/>
              </a:spcBef>
              <a:spcAft>
                <a:spcPts val="0"/>
              </a:spcAft>
              <a:buNone/>
            </a:pPr>
            <a:r>
              <a:rPr lang="en" sz="2100">
                <a:solidFill>
                  <a:srgbClr val="000000"/>
                </a:solidFill>
              </a:rPr>
              <a:t>我們產品的優點:</a:t>
            </a:r>
            <a:endParaRPr sz="2100">
              <a:solidFill>
                <a:srgbClr val="000000"/>
              </a:solidFill>
            </a:endParaRPr>
          </a:p>
          <a:p>
            <a:pPr indent="-361950" lvl="0" marL="457200" marR="0" rtl="0" algn="l">
              <a:lnSpc>
                <a:spcPct val="100000"/>
              </a:lnSpc>
              <a:spcBef>
                <a:spcPts val="0"/>
              </a:spcBef>
              <a:spcAft>
                <a:spcPts val="0"/>
              </a:spcAft>
              <a:buClr>
                <a:srgbClr val="000000"/>
              </a:buClr>
              <a:buSzPts val="2100"/>
              <a:buAutoNum type="arabicPeriod"/>
            </a:pPr>
            <a:r>
              <a:rPr lang="en" sz="2100">
                <a:solidFill>
                  <a:srgbClr val="000000"/>
                </a:solidFill>
              </a:rPr>
              <a:t>工作進度一目了然，可以馬上知道隊員們的工作是否完成。</a:t>
            </a:r>
            <a:endParaRPr sz="2100">
              <a:solidFill>
                <a:srgbClr val="000000"/>
              </a:solidFill>
            </a:endParaRPr>
          </a:p>
          <a:p>
            <a:pPr indent="-361950" lvl="0" marL="457200" marR="0" rtl="0" algn="l">
              <a:lnSpc>
                <a:spcPct val="100000"/>
              </a:lnSpc>
              <a:spcBef>
                <a:spcPts val="0"/>
              </a:spcBef>
              <a:spcAft>
                <a:spcPts val="0"/>
              </a:spcAft>
              <a:buClr>
                <a:srgbClr val="000000"/>
              </a:buClr>
              <a:buSzPts val="2100"/>
              <a:buAutoNum type="arabicPeriod"/>
            </a:pPr>
            <a:r>
              <a:rPr lang="en" sz="2100">
                <a:solidFill>
                  <a:srgbClr val="000000"/>
                </a:solidFill>
              </a:rPr>
              <a:t>進入主畫面可以直接查找觀看，有個介面可以讓你不用擔心像Line一樣訊息被洗掉。</a:t>
            </a:r>
            <a:endParaRPr sz="2100">
              <a:solidFill>
                <a:srgbClr val="000000"/>
              </a:solidFill>
            </a:endParaRPr>
          </a:p>
          <a:p>
            <a:pPr indent="-349250" lvl="0" marL="457200" rtl="0" algn="l">
              <a:lnSpc>
                <a:spcPct val="100000"/>
              </a:lnSpc>
              <a:spcBef>
                <a:spcPts val="0"/>
              </a:spcBef>
              <a:spcAft>
                <a:spcPts val="0"/>
              </a:spcAft>
              <a:buClr>
                <a:schemeClr val="dk1"/>
              </a:buClr>
              <a:buSzPts val="1900"/>
              <a:buAutoNum type="arabicPeriod"/>
            </a:pPr>
            <a:r>
              <a:rPr lang="en" sz="1900">
                <a:solidFill>
                  <a:schemeClr val="dk1"/>
                </a:solidFill>
              </a:rPr>
              <a:t>去除了學生族群不需要的RPA跟CRM等功能</a:t>
            </a:r>
            <a:r>
              <a:rPr lang="en" sz="2100">
                <a:solidFill>
                  <a:srgbClr val="000000"/>
                </a:solidFill>
              </a:rPr>
              <a:t>，並且讓用戶直接從左欄查找想要的功能就好。</a:t>
            </a:r>
            <a:endParaRPr>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硬體規格限制(外部spec 3)</a:t>
            </a:r>
            <a:endParaRPr/>
          </a:p>
        </p:txBody>
      </p:sp>
      <p:sp>
        <p:nvSpPr>
          <p:cNvPr id="79" name="Google Shape;79;p17"/>
          <p:cNvSpPr txBox="1"/>
          <p:nvPr>
            <p:ph idx="1" type="body"/>
          </p:nvPr>
        </p:nvSpPr>
        <p:spPr>
          <a:xfrm>
            <a:off x="311700" y="1161400"/>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100">
                <a:solidFill>
                  <a:srgbClr val="000000"/>
                </a:solidFill>
              </a:rPr>
              <a:t>由於此網頁必須使用瀏覽器，所以必須符合瀏覽器的硬體規格最低限制。</a:t>
            </a:r>
            <a:endParaRPr sz="2100">
              <a:solidFill>
                <a:srgbClr val="000000"/>
              </a:solidFill>
            </a:endParaRPr>
          </a:p>
          <a:p>
            <a:pPr indent="0" lvl="0" marL="0" marR="0" rtl="0" algn="l">
              <a:lnSpc>
                <a:spcPct val="100000"/>
              </a:lnSpc>
              <a:spcBef>
                <a:spcPts val="0"/>
              </a:spcBef>
              <a:spcAft>
                <a:spcPts val="0"/>
              </a:spcAft>
              <a:buNone/>
            </a:pPr>
            <a:r>
              <a:t/>
            </a:r>
            <a:endParaRPr sz="2100">
              <a:solidFill>
                <a:srgbClr val="000000"/>
              </a:solidFill>
            </a:endParaRPr>
          </a:p>
          <a:p>
            <a:pPr indent="-361950" lvl="0" marL="457200" marR="0" rtl="0" algn="l">
              <a:lnSpc>
                <a:spcPct val="100000"/>
              </a:lnSpc>
              <a:spcBef>
                <a:spcPts val="0"/>
              </a:spcBef>
              <a:spcAft>
                <a:spcPts val="0"/>
              </a:spcAft>
              <a:buClr>
                <a:srgbClr val="000000"/>
              </a:buClr>
              <a:buSzPts val="2100"/>
              <a:buChar char="➢"/>
            </a:pPr>
            <a:r>
              <a:rPr lang="en" sz="2100">
                <a:solidFill>
                  <a:srgbClr val="000000"/>
                </a:solidFill>
              </a:rPr>
              <a:t>Windows：Windows 7、Windows 8、Windows 8.1 或 Windows 10 以上版本。Intel Pentium 4 以上版本處理器 (可支援 SSE2</a:t>
            </a:r>
            <a:r>
              <a:rPr lang="en" sz="2100">
                <a:solidFill>
                  <a:srgbClr val="000000"/>
                </a:solidFill>
              </a:rPr>
              <a:t>)</a:t>
            </a:r>
            <a:endParaRPr sz="2100">
              <a:solidFill>
                <a:srgbClr val="000000"/>
              </a:solidFill>
            </a:endParaRPr>
          </a:p>
          <a:p>
            <a:pPr indent="0" lvl="0" marL="914400" marR="0" rtl="0" algn="l">
              <a:lnSpc>
                <a:spcPct val="100000"/>
              </a:lnSpc>
              <a:spcBef>
                <a:spcPts val="0"/>
              </a:spcBef>
              <a:spcAft>
                <a:spcPts val="0"/>
              </a:spcAft>
              <a:buNone/>
            </a:pPr>
            <a:r>
              <a:t/>
            </a:r>
            <a:endParaRPr sz="2100">
              <a:solidFill>
                <a:srgbClr val="000000"/>
              </a:solidFill>
            </a:endParaRPr>
          </a:p>
          <a:p>
            <a:pPr indent="-361950" lvl="0" marL="457200" marR="0" rtl="0" algn="l">
              <a:lnSpc>
                <a:spcPct val="100000"/>
              </a:lnSpc>
              <a:spcBef>
                <a:spcPts val="0"/>
              </a:spcBef>
              <a:spcAft>
                <a:spcPts val="0"/>
              </a:spcAft>
              <a:buClr>
                <a:srgbClr val="000000"/>
              </a:buClr>
              <a:buSzPts val="2100"/>
              <a:buChar char="➢"/>
            </a:pPr>
            <a:r>
              <a:rPr lang="en" sz="2100">
                <a:solidFill>
                  <a:srgbClr val="000000"/>
                </a:solidFill>
              </a:rPr>
              <a:t>Mac：OS X Yosemite 10.10 以上版本</a:t>
            </a:r>
            <a:endParaRPr sz="2100">
              <a:solidFill>
                <a:srgbClr val="000000"/>
              </a:solidFill>
            </a:endParaRPr>
          </a:p>
          <a:p>
            <a:pPr indent="0" lvl="0" marL="914400" marR="0" rtl="0" algn="l">
              <a:lnSpc>
                <a:spcPct val="100000"/>
              </a:lnSpc>
              <a:spcBef>
                <a:spcPts val="0"/>
              </a:spcBef>
              <a:spcAft>
                <a:spcPts val="0"/>
              </a:spcAft>
              <a:buNone/>
            </a:pPr>
            <a:r>
              <a:t/>
            </a:r>
            <a:endParaRPr sz="2100">
              <a:solidFill>
                <a:srgbClr val="000000"/>
              </a:solidFill>
            </a:endParaRPr>
          </a:p>
          <a:p>
            <a:pPr indent="-361950" lvl="0" marL="457200" marR="0" rtl="0" algn="l">
              <a:lnSpc>
                <a:spcPct val="100000"/>
              </a:lnSpc>
              <a:spcBef>
                <a:spcPts val="0"/>
              </a:spcBef>
              <a:spcAft>
                <a:spcPts val="0"/>
              </a:spcAft>
              <a:buClr>
                <a:srgbClr val="000000"/>
              </a:buClr>
              <a:buSzPts val="2100"/>
              <a:buChar char="➢"/>
            </a:pPr>
            <a:r>
              <a:rPr lang="en" sz="2100">
                <a:solidFill>
                  <a:srgbClr val="000000"/>
                </a:solidFill>
              </a:rPr>
              <a:t>Linux：64 位元 Ubuntu 14.04 以上版本、Debian 8 以上版本、openSUSE 13.3 以上版本或 Fedora Linux 24 以上版本。</a:t>
            </a:r>
            <a:r>
              <a:rPr lang="en" sz="2100">
                <a:solidFill>
                  <a:srgbClr val="000000"/>
                </a:solidFill>
              </a:rPr>
              <a:t>Intel Pentium 4 以上版本處理器 (可支援 </a:t>
            </a:r>
            <a:r>
              <a:rPr lang="en" sz="2100">
                <a:solidFill>
                  <a:srgbClr val="000000"/>
                </a:solidFill>
              </a:rPr>
              <a:t>SSE2)</a:t>
            </a:r>
            <a:endParaRPr sz="2100">
              <a:solidFill>
                <a:srgbClr val="000000"/>
              </a:solidFill>
            </a:endParaRPr>
          </a:p>
          <a:p>
            <a:pPr indent="0" lvl="0" marL="0" marR="0" rtl="0" algn="l">
              <a:lnSpc>
                <a:spcPct val="100000"/>
              </a:lnSpc>
              <a:spcBef>
                <a:spcPts val="0"/>
              </a:spcBef>
              <a:spcAft>
                <a:spcPts val="0"/>
              </a:spcAft>
              <a:buNone/>
            </a:pPr>
            <a:r>
              <a:t/>
            </a:r>
            <a:endParaRPr sz="1400">
              <a:solidFill>
                <a:srgbClr val="000000"/>
              </a:solidFill>
            </a:endParaRPr>
          </a:p>
          <a:p>
            <a:pPr indent="0" lvl="0" marL="0" marR="0" rtl="0" algn="l">
              <a:lnSpc>
                <a:spcPct val="100000"/>
              </a:lnSpc>
              <a:spcBef>
                <a:spcPts val="0"/>
              </a:spcBef>
              <a:spcAft>
                <a:spcPts val="0"/>
              </a:spcAft>
              <a:buNone/>
            </a:pPr>
            <a:r>
              <a:t/>
            </a:r>
            <a:endParaRPr sz="1400">
              <a:solidFill>
                <a:srgbClr val="000000"/>
              </a:solidFill>
            </a:endParaRPr>
          </a:p>
          <a:p>
            <a:pPr indent="0" lvl="0" marL="0" marR="0" rtl="0" algn="l">
              <a:lnSpc>
                <a:spcPct val="100000"/>
              </a:lnSpc>
              <a:spcBef>
                <a:spcPts val="0"/>
              </a:spcBef>
              <a:spcAft>
                <a:spcPts val="0"/>
              </a:spcAft>
              <a:buNone/>
            </a:pPr>
            <a:r>
              <a:t/>
            </a:r>
            <a:endParaRPr sz="1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主要功能</a:t>
            </a:r>
            <a:r>
              <a:rPr lang="en"/>
              <a:t>(外部spec 4)</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000000"/>
              </a:buClr>
              <a:buSzPts val="2100"/>
              <a:buChar char="●"/>
            </a:pPr>
            <a:r>
              <a:rPr lang="en" sz="2100">
                <a:solidFill>
                  <a:srgbClr val="000000"/>
                </a:solidFill>
              </a:rPr>
              <a:t>提供組長指派工作內容</a:t>
            </a:r>
            <a:endParaRPr sz="2100">
              <a:solidFill>
                <a:srgbClr val="000000"/>
              </a:solidFill>
            </a:endParaRPr>
          </a:p>
          <a:p>
            <a:pPr indent="-361950" lvl="0" marL="457200" rtl="0" algn="l">
              <a:spcBef>
                <a:spcPts val="0"/>
              </a:spcBef>
              <a:spcAft>
                <a:spcPts val="0"/>
              </a:spcAft>
              <a:buClr>
                <a:srgbClr val="000000"/>
              </a:buClr>
              <a:buSzPts val="2100"/>
              <a:buChar char="●"/>
            </a:pPr>
            <a:r>
              <a:rPr lang="en" sz="2100">
                <a:solidFill>
                  <a:srgbClr val="000000"/>
                </a:solidFill>
              </a:rPr>
              <a:t>可讓全體知道該工作的負責人是誰</a:t>
            </a:r>
            <a:endParaRPr sz="2100">
              <a:solidFill>
                <a:srgbClr val="000000"/>
              </a:solidFill>
            </a:endParaRPr>
          </a:p>
          <a:p>
            <a:pPr indent="-361950" lvl="0" marL="457200" rtl="0" algn="l">
              <a:spcBef>
                <a:spcPts val="0"/>
              </a:spcBef>
              <a:spcAft>
                <a:spcPts val="0"/>
              </a:spcAft>
              <a:buClr>
                <a:srgbClr val="000000"/>
              </a:buClr>
              <a:buSzPts val="2100"/>
              <a:buChar char="●"/>
            </a:pPr>
            <a:r>
              <a:rPr lang="en" sz="2100">
                <a:solidFill>
                  <a:srgbClr val="000000"/>
                </a:solidFill>
              </a:rPr>
              <a:t>可以知道自己什麼工作尚未完成</a:t>
            </a:r>
            <a:endParaRPr sz="2100">
              <a:solidFill>
                <a:srgbClr val="000000"/>
              </a:solidFill>
            </a:endParaRPr>
          </a:p>
          <a:p>
            <a:pPr indent="-361950" lvl="0" marL="457200" rtl="0" algn="l">
              <a:spcBef>
                <a:spcPts val="0"/>
              </a:spcBef>
              <a:spcAft>
                <a:spcPts val="0"/>
              </a:spcAft>
              <a:buClr>
                <a:srgbClr val="000000"/>
              </a:buClr>
              <a:buSzPts val="2100"/>
              <a:buChar char="●"/>
            </a:pPr>
            <a:r>
              <a:rPr lang="en" sz="2100">
                <a:solidFill>
                  <a:srgbClr val="000000"/>
                </a:solidFill>
              </a:rPr>
              <a:t>可以知道繳交期限</a:t>
            </a:r>
            <a:endParaRPr sz="2100">
              <a:solidFill>
                <a:srgbClr val="000000"/>
              </a:solidFill>
            </a:endParaRPr>
          </a:p>
          <a:p>
            <a:pPr indent="-361950" lvl="0" marL="457200" rtl="0" algn="l">
              <a:spcBef>
                <a:spcPts val="0"/>
              </a:spcBef>
              <a:spcAft>
                <a:spcPts val="0"/>
              </a:spcAft>
              <a:buClr>
                <a:srgbClr val="000000"/>
              </a:buClr>
              <a:buSzPts val="2100"/>
              <a:buChar char="●"/>
            </a:pPr>
            <a:r>
              <a:rPr lang="en" sz="2100">
                <a:solidFill>
                  <a:srgbClr val="000000"/>
                </a:solidFill>
              </a:rPr>
              <a:t>資料為</a:t>
            </a:r>
            <a:r>
              <a:rPr lang="en" sz="2100">
                <a:solidFill>
                  <a:srgbClr val="000000"/>
                </a:solidFill>
              </a:rPr>
              <a:t>pdf、word、txt檔案</a:t>
            </a:r>
            <a:r>
              <a:rPr lang="en" sz="2100">
                <a:solidFill>
                  <a:srgbClr val="000000"/>
                </a:solidFill>
              </a:rPr>
              <a:t>可以上傳</a:t>
            </a:r>
            <a:endParaRPr sz="2100">
              <a:solidFill>
                <a:srgbClr val="000000"/>
              </a:solidFill>
            </a:endParaRPr>
          </a:p>
          <a:p>
            <a:pPr indent="-361950" lvl="0" marL="457200" rtl="0" algn="l">
              <a:spcBef>
                <a:spcPts val="0"/>
              </a:spcBef>
              <a:spcAft>
                <a:spcPts val="0"/>
              </a:spcAft>
              <a:buClr>
                <a:srgbClr val="000000"/>
              </a:buClr>
              <a:buSzPts val="2100"/>
              <a:buChar char="●"/>
            </a:pPr>
            <a:r>
              <a:rPr lang="en" sz="2100">
                <a:solidFill>
                  <a:srgbClr val="000000"/>
                </a:solidFill>
              </a:rPr>
              <a:t>可以在上傳檔案後加上備註</a:t>
            </a:r>
            <a:endParaRPr sz="2100">
              <a:solidFill>
                <a:srgbClr val="000000"/>
              </a:solidFill>
            </a:endParaRPr>
          </a:p>
          <a:p>
            <a:pPr indent="-361950" lvl="0" marL="457200" rtl="0" algn="l">
              <a:spcBef>
                <a:spcPts val="0"/>
              </a:spcBef>
              <a:spcAft>
                <a:spcPts val="0"/>
              </a:spcAft>
              <a:buClr>
                <a:srgbClr val="000000"/>
              </a:buClr>
              <a:buSzPts val="2100"/>
              <a:buChar char="●"/>
            </a:pPr>
            <a:r>
              <a:rPr lang="en" sz="2100">
                <a:solidFill>
                  <a:srgbClr val="000000"/>
                </a:solidFill>
              </a:rPr>
              <a:t>可以直接輸入網址操作，免安裝包</a:t>
            </a:r>
            <a:endParaRPr sz="2100">
              <a:solidFill>
                <a:srgbClr val="000000"/>
              </a:solidFill>
            </a:endParaRPr>
          </a:p>
          <a:p>
            <a:pPr indent="0" lvl="0" marL="45720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p:nvPr/>
        </p:nvSpPr>
        <p:spPr>
          <a:xfrm>
            <a:off x="542475" y="200925"/>
            <a:ext cx="8197500" cy="641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t>網頁內部預覽畫面一</a:t>
            </a:r>
            <a:endParaRPr sz="2800"/>
          </a:p>
        </p:txBody>
      </p:sp>
      <p:pic>
        <p:nvPicPr>
          <p:cNvPr id="91" name="Google Shape;91;p19"/>
          <p:cNvPicPr preferRelativeResize="0"/>
          <p:nvPr/>
        </p:nvPicPr>
        <p:blipFill>
          <a:blip r:embed="rId3">
            <a:alphaModFix/>
          </a:blip>
          <a:stretch>
            <a:fillRect/>
          </a:stretch>
        </p:blipFill>
        <p:spPr>
          <a:xfrm>
            <a:off x="498163" y="954550"/>
            <a:ext cx="8286134" cy="3996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網頁內部預覽畫面二</a:t>
            </a:r>
            <a:endParaRPr/>
          </a:p>
        </p:txBody>
      </p:sp>
      <p:pic>
        <p:nvPicPr>
          <p:cNvPr id="97" name="Google Shape;97;p20"/>
          <p:cNvPicPr preferRelativeResize="0"/>
          <p:nvPr/>
        </p:nvPicPr>
        <p:blipFill>
          <a:blip r:embed="rId3">
            <a:alphaModFix/>
          </a:blip>
          <a:stretch>
            <a:fillRect/>
          </a:stretch>
        </p:blipFill>
        <p:spPr>
          <a:xfrm>
            <a:off x="909675" y="1099800"/>
            <a:ext cx="7324661"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網頁預覽畫面三</a:t>
            </a:r>
            <a:endParaRPr/>
          </a:p>
        </p:txBody>
      </p:sp>
      <p:pic>
        <p:nvPicPr>
          <p:cNvPr id="103" name="Google Shape;103;p21"/>
          <p:cNvPicPr preferRelativeResize="0"/>
          <p:nvPr/>
        </p:nvPicPr>
        <p:blipFill>
          <a:blip r:embed="rId3">
            <a:alphaModFix/>
          </a:blip>
          <a:stretch>
            <a:fillRect/>
          </a:stretch>
        </p:blipFill>
        <p:spPr>
          <a:xfrm>
            <a:off x="915875" y="1210300"/>
            <a:ext cx="7764508" cy="38209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