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65" r:id="rId5"/>
    <p:sldId id="273" r:id="rId6"/>
    <p:sldId id="274" r:id="rId7"/>
    <p:sldId id="278" r:id="rId8"/>
    <p:sldId id="259" r:id="rId9"/>
    <p:sldId id="266" r:id="rId10"/>
    <p:sldId id="272" r:id="rId11"/>
    <p:sldId id="260" r:id="rId12"/>
    <p:sldId id="267" r:id="rId13"/>
    <p:sldId id="261" r:id="rId14"/>
    <p:sldId id="268" r:id="rId15"/>
    <p:sldId id="279" r:id="rId16"/>
    <p:sldId id="262" r:id="rId17"/>
    <p:sldId id="280" r:id="rId18"/>
    <p:sldId id="270" r:id="rId19"/>
    <p:sldId id="264" r:id="rId20"/>
    <p:sldId id="271"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A82615-9B5A-41D8-8C6E-4A09433428D5}">
          <p14:sldIdLst>
            <p14:sldId id="256"/>
            <p14:sldId id="257"/>
            <p14:sldId id="258"/>
            <p14:sldId id="265"/>
            <p14:sldId id="273"/>
            <p14:sldId id="274"/>
            <p14:sldId id="278"/>
            <p14:sldId id="259"/>
            <p14:sldId id="266"/>
            <p14:sldId id="272"/>
            <p14:sldId id="260"/>
            <p14:sldId id="267"/>
            <p14:sldId id="261"/>
            <p14:sldId id="268"/>
            <p14:sldId id="279"/>
            <p14:sldId id="262"/>
            <p14:sldId id="280"/>
            <p14:sldId id="270"/>
            <p14:sldId id="264"/>
            <p14:sldId id="271"/>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21" autoAdjust="0"/>
  </p:normalViewPr>
  <p:slideViewPr>
    <p:cSldViewPr snapToGrid="0">
      <p:cViewPr varScale="1">
        <p:scale>
          <a:sx n="70" d="100"/>
          <a:sy n="70" d="100"/>
        </p:scale>
        <p:origin x="4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FCA65-BFE9-49EF-9B31-25CE5E2EDB6B}" type="datetimeFigureOut">
              <a:rPr lang="en-US" smtClean="0"/>
              <a:t>4/29/2016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E6229-8752-42C6-B425-F63CF5711D92}" type="slidenum">
              <a:rPr lang="en-US" smtClean="0"/>
              <a:t>‹#›</a:t>
            </a:fld>
            <a:endParaRPr lang="en-US"/>
          </a:p>
        </p:txBody>
      </p:sp>
    </p:spTree>
    <p:extLst>
      <p:ext uri="{BB962C8B-B14F-4D97-AF65-F5344CB8AC3E}">
        <p14:creationId xmlns:p14="http://schemas.microsoft.com/office/powerpoint/2010/main" val="359926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beginning of encryption, researchers and users were mainly concerned</a:t>
            </a:r>
            <a:r>
              <a:rPr lang="en-US" baseline="0" dirty="0" smtClean="0"/>
              <a:t> about encrypting messages just made up of text.  However, with present times, users are sharing much more than just simple text messages and text based e-mails.  Photos are being shared online through various ways such as through e-mail and through social media websites like Facebook, Instagram, and Twitter.  Some of these photos may contain personal or private information that online users may want to limit access to so that only people that they trust can view or access them.  </a:t>
            </a:r>
          </a:p>
        </p:txBody>
      </p:sp>
      <p:sp>
        <p:nvSpPr>
          <p:cNvPr id="4" name="Slide Number Placeholder 3"/>
          <p:cNvSpPr>
            <a:spLocks noGrp="1"/>
          </p:cNvSpPr>
          <p:nvPr>
            <p:ph type="sldNum" sz="quarter" idx="10"/>
          </p:nvPr>
        </p:nvSpPr>
        <p:spPr/>
        <p:txBody>
          <a:bodyPr/>
          <a:lstStyle/>
          <a:p>
            <a:fld id="{445E6229-8752-42C6-B425-F63CF5711D92}" type="slidenum">
              <a:rPr lang="en-US" smtClean="0"/>
              <a:t>4</a:t>
            </a:fld>
            <a:endParaRPr lang="en-US"/>
          </a:p>
        </p:txBody>
      </p:sp>
    </p:spTree>
    <p:extLst>
      <p:ext uri="{BB962C8B-B14F-4D97-AF65-F5344CB8AC3E}">
        <p14:creationId xmlns:p14="http://schemas.microsoft.com/office/powerpoint/2010/main" val="322653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actual process that we performed to encrypt the image using the FEAL</a:t>
            </a:r>
            <a:r>
              <a:rPr lang="en-US" baseline="0" dirty="0" smtClean="0"/>
              <a:t> algorithm is like this:</a:t>
            </a:r>
          </a:p>
          <a:p>
            <a:endParaRPr lang="en-US" baseline="0" dirty="0" smtClean="0"/>
          </a:p>
          <a:p>
            <a:pPr marL="228600" indent="-228600">
              <a:buAutoNum type="arabicPeriod"/>
            </a:pPr>
            <a:r>
              <a:rPr lang="en-US" baseline="0" dirty="0" smtClean="0"/>
              <a:t>We first loaded an image using </a:t>
            </a:r>
            <a:r>
              <a:rPr lang="en-US" baseline="0" dirty="0" err="1" smtClean="0"/>
              <a:t>OpenCV</a:t>
            </a:r>
            <a:r>
              <a:rPr lang="en-US" baseline="0" dirty="0" smtClean="0"/>
              <a:t>.</a:t>
            </a:r>
          </a:p>
          <a:p>
            <a:pPr marL="228600" indent="-228600">
              <a:buAutoNum type="arabicPeriod"/>
            </a:pPr>
            <a:r>
              <a:rPr lang="en-US" baseline="0" dirty="0" smtClean="0"/>
              <a:t>Then we would split the image into 8-byte chunks.  This is the part of our process that wasn’t exactly the same as the paper since the way they had their blocks partitioned was a little unclear to us.</a:t>
            </a:r>
          </a:p>
          <a:p>
            <a:pPr marL="228600" indent="-228600">
              <a:buAutoNum type="arabicPeriod"/>
            </a:pPr>
            <a:r>
              <a:rPr lang="en-US" baseline="0" dirty="0" smtClean="0"/>
              <a:t>Each chunk is then fed into the DRE (data randomization) function that we created.  The data randomization function is made up of a starting and ending gate branch and four data randomizations that are performed on the image chunks in order to encrypt / decrypt them.</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15</a:t>
            </a:fld>
            <a:endParaRPr lang="en-US"/>
          </a:p>
        </p:txBody>
      </p:sp>
    </p:spTree>
    <p:extLst>
      <p:ext uri="{BB962C8B-B14F-4D97-AF65-F5344CB8AC3E}">
        <p14:creationId xmlns:p14="http://schemas.microsoft.com/office/powerpoint/2010/main" val="3985148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FEAL encryption implementation</a:t>
            </a:r>
            <a:r>
              <a:rPr lang="en-US" baseline="0" dirty="0" smtClean="0"/>
              <a:t> was a success!  We were able to perform encryption and decryption on several 256x256 grayscale images.  The quality of the images when encrypted vs decrypted was excellent.  Despite this, we still had some pitfalls / issues that we came across while doing our project.</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17</a:t>
            </a:fld>
            <a:endParaRPr lang="en-US"/>
          </a:p>
        </p:txBody>
      </p:sp>
    </p:spTree>
    <p:extLst>
      <p:ext uri="{BB962C8B-B14F-4D97-AF65-F5344CB8AC3E}">
        <p14:creationId xmlns:p14="http://schemas.microsoft.com/office/powerpoint/2010/main" val="916658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problems and issues that we ran into were due to the fact that the paper wasn’t very specific on the implementation of the FEAL algorithm.  In order to help with this, we looked at the original FEAL paper</a:t>
            </a:r>
            <a:r>
              <a:rPr lang="en-US" baseline="0" dirty="0" smtClean="0"/>
              <a:t> to help clear up some things that were unclear in the paper.  Also, there was some inconsistencies that were in the paper, such as the fact that they say to partition the image into 16 blocks of dimension 16x16.  But if you had blocks of dimension 16x16 taking up the whole image, you would need to have 256 blocks instead of 16.  Because of that, we just decided to encrypt the image 8 bytes at a time.</a:t>
            </a:r>
          </a:p>
          <a:p>
            <a:endParaRPr lang="en-US" baseline="0" dirty="0" smtClean="0"/>
          </a:p>
          <a:p>
            <a:r>
              <a:rPr lang="en-US" baseline="0" dirty="0" smtClean="0"/>
              <a:t>And last but not least, there were the inevitable debugging issues that plagued us at the end of our project.  We had some issues where we were making copies that were preventing the image from being changed and also had some issues where our implementation of the algorithm was slightly off.  Thankfully we solved those problems and were able to implement the FEAL algorithm!</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18</a:t>
            </a:fld>
            <a:endParaRPr lang="en-US"/>
          </a:p>
        </p:txBody>
      </p:sp>
    </p:spTree>
    <p:extLst>
      <p:ext uri="{BB962C8B-B14F-4D97-AF65-F5344CB8AC3E}">
        <p14:creationId xmlns:p14="http://schemas.microsoft.com/office/powerpoint/2010/main" val="2605007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conclusion for this project</a:t>
            </a:r>
            <a:r>
              <a:rPr lang="en-US" baseline="0" dirty="0" smtClean="0"/>
              <a:t> is that we have verified that the FEAL algorithm can be used to encrypt and decrypt grayscale images.  Through doing this, we also discovered that the actual safety and practicality of FEAL is not as safe as it was originally proposed.   Nonetheless, it’s still a really good algorithm to use to encrypt and decrypt grayscale images.</a:t>
            </a:r>
          </a:p>
          <a:p>
            <a:endParaRPr lang="en-US" baseline="0" dirty="0" smtClean="0"/>
          </a:p>
          <a:p>
            <a:r>
              <a:rPr lang="en-US" baseline="0" dirty="0" smtClean="0"/>
              <a:t>When it comes to future work, some of the things that would be good to do would be:</a:t>
            </a:r>
          </a:p>
          <a:p>
            <a:pPr marL="228600" indent="-228600">
              <a:buAutoNum type="arabicPeriod"/>
            </a:pPr>
            <a:r>
              <a:rPr lang="en-US" baseline="0" dirty="0" smtClean="0"/>
              <a:t>Make our FEAL algorithm implementation handle larger images than 256x256</a:t>
            </a:r>
          </a:p>
          <a:p>
            <a:pPr marL="228600" indent="-228600">
              <a:buAutoNum type="arabicPeriod"/>
            </a:pPr>
            <a:r>
              <a:rPr lang="en-US" baseline="0" dirty="0" smtClean="0"/>
              <a:t>Broaden the FEAL image encryption algorithm to handle color images</a:t>
            </a:r>
          </a:p>
          <a:p>
            <a:pPr marL="228600" indent="-228600">
              <a:buAutoNum type="arabicPeriod"/>
            </a:pPr>
            <a:r>
              <a:rPr lang="en-US" baseline="0" dirty="0" smtClean="0"/>
              <a:t>Increase the number and complexity of keys used in the FEAL algorithm.</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20</a:t>
            </a:fld>
            <a:endParaRPr lang="en-US"/>
          </a:p>
        </p:txBody>
      </p:sp>
    </p:spTree>
    <p:extLst>
      <p:ext uri="{BB962C8B-B14F-4D97-AF65-F5344CB8AC3E}">
        <p14:creationId xmlns:p14="http://schemas.microsoft.com/office/powerpoint/2010/main" val="238924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of the ways that images can be secured is through image encryption.  Now there is lots of research out there that involves using different encryption algorithms and encrypt / decrypt an image.  Out of many, we decided that we would attempt to implement and analyze the FEAL algorithm when used to encrypt and decrypt grayscale images.</a:t>
            </a:r>
            <a:endParaRPr lang="en-US" dirty="0" smtClean="0"/>
          </a:p>
          <a:p>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5</a:t>
            </a:fld>
            <a:endParaRPr lang="en-US"/>
          </a:p>
        </p:txBody>
      </p:sp>
    </p:spTree>
    <p:extLst>
      <p:ext uri="{BB962C8B-B14F-4D97-AF65-F5344CB8AC3E}">
        <p14:creationId xmlns:p14="http://schemas.microsoft.com/office/powerpoint/2010/main" val="377563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information about the FEAL</a:t>
            </a:r>
            <a:r>
              <a:rPr lang="en-US" baseline="0" dirty="0" smtClean="0"/>
              <a:t> algorithm and how it will be used to encrypt and decrypt images.  The FEAL algorithm is a block cipher and it’s also referred to as the Japanese Encryption Algorithm.  It’s similar to DES, but it’s much faster.  It’s original purpose was to encrypt / decrypt text, but since this paper, it can now be used to encrypt / decrypt grayscale images.</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6</a:t>
            </a:fld>
            <a:endParaRPr lang="en-US"/>
          </a:p>
        </p:txBody>
      </p:sp>
    </p:spTree>
    <p:extLst>
      <p:ext uri="{BB962C8B-B14F-4D97-AF65-F5344CB8AC3E}">
        <p14:creationId xmlns:p14="http://schemas.microsoft.com/office/powerpoint/2010/main" val="2343287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encryption steps outlined in the paper to encrypt the image using FEAL are as follows:</a:t>
            </a:r>
          </a:p>
          <a:p>
            <a:pPr marL="228600" indent="-228600">
              <a:buAutoNum type="arabicPeriod"/>
            </a:pPr>
            <a:r>
              <a:rPr lang="en-US" baseline="0" dirty="0" smtClean="0"/>
              <a:t>Use a 64-bit key to generate 12 intermediate keys, each of length 16-bits.</a:t>
            </a:r>
          </a:p>
          <a:p>
            <a:pPr marL="685800" lvl="1" indent="-228600">
              <a:buAutoNum type="arabicPeriod"/>
            </a:pPr>
            <a:r>
              <a:rPr lang="en-US" baseline="0" dirty="0" smtClean="0"/>
              <a:t>In the FEAL algorithm, this is referred to as the “Key Scheduler” part of the algorithm</a:t>
            </a:r>
          </a:p>
          <a:p>
            <a:pPr marL="228600" indent="-228600">
              <a:buAutoNum type="arabicPeriod"/>
            </a:pPr>
            <a:r>
              <a:rPr lang="en-US" baseline="0" dirty="0" smtClean="0"/>
              <a:t>Split the image into 16x16 blocks.</a:t>
            </a:r>
          </a:p>
          <a:p>
            <a:pPr marL="228600" indent="-228600">
              <a:buAutoNum type="arabicPeriod"/>
            </a:pPr>
            <a:r>
              <a:rPr lang="en-US" baseline="0" dirty="0" smtClean="0"/>
              <a:t>Perform the FEAL algorithm on those blocks as if they were text</a:t>
            </a:r>
          </a:p>
          <a:p>
            <a:pPr marL="685800" lvl="1" indent="-228600">
              <a:buAutoNum type="arabicPeriod"/>
            </a:pPr>
            <a:r>
              <a:rPr lang="en-US" baseline="0" dirty="0" smtClean="0"/>
              <a:t>The specific version of FEAL we are using, FEAL-4, takes in 8 bytes at a time.</a:t>
            </a:r>
          </a:p>
          <a:p>
            <a:pPr marL="685800" lvl="1" indent="-228600">
              <a:buAutoNum type="arabicPeriod"/>
            </a:pPr>
            <a:r>
              <a:rPr lang="en-US" baseline="0" dirty="0" smtClean="0"/>
              <a:t>This is referred to as the “Data Randomization” part of the FEAL algorithm.  It performs</a:t>
            </a:r>
            <a:endParaRPr lang="en-US" dirty="0" smtClean="0"/>
          </a:p>
          <a:p>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7</a:t>
            </a:fld>
            <a:endParaRPr lang="en-US"/>
          </a:p>
        </p:txBody>
      </p:sp>
    </p:spTree>
    <p:extLst>
      <p:ext uri="{BB962C8B-B14F-4D97-AF65-F5344CB8AC3E}">
        <p14:creationId xmlns:p14="http://schemas.microsoft.com/office/powerpoint/2010/main" val="202112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a:t>
            </a:r>
            <a:r>
              <a:rPr lang="en-US" baseline="0" dirty="0" smtClean="0"/>
              <a:t> talk about what tools we utilized in the development of the application that encrypts and decrypts images using the FEAL algorithm.</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8</a:t>
            </a:fld>
            <a:endParaRPr lang="en-US"/>
          </a:p>
        </p:txBody>
      </p:sp>
    </p:spTree>
    <p:extLst>
      <p:ext uri="{BB962C8B-B14F-4D97-AF65-F5344CB8AC3E}">
        <p14:creationId xmlns:p14="http://schemas.microsoft.com/office/powerpoint/2010/main" val="406412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all, we utilized the latest version of the community version of the Visual Studio IDE.  It is freely available for anyone to use at home.  We decided on using it because we were both familiar with using it in a professional setting.  In addition to that, we decided to write a console application in Visual Studio utilizing C++ 11.  The main reason for this is that we were both familiar with C++ and also the library we wanted to use for this project, </a:t>
            </a:r>
            <a:r>
              <a:rPr lang="en-US" baseline="0" dirty="0" err="1" smtClean="0"/>
              <a:t>OpenCV</a:t>
            </a:r>
            <a:r>
              <a:rPr lang="en-US" baseline="0" dirty="0" smtClean="0"/>
              <a:t>, was written in C++.  We also utilized the C++ standard library in creating our application.</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9</a:t>
            </a:fld>
            <a:endParaRPr lang="en-US"/>
          </a:p>
        </p:txBody>
      </p:sp>
    </p:spTree>
    <p:extLst>
      <p:ext uri="{BB962C8B-B14F-4D97-AF65-F5344CB8AC3E}">
        <p14:creationId xmlns:p14="http://schemas.microsoft.com/office/powerpoint/2010/main" val="376419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little more info</a:t>
            </a:r>
            <a:r>
              <a:rPr lang="en-US" baseline="0" dirty="0" smtClean="0"/>
              <a:t> about </a:t>
            </a:r>
            <a:r>
              <a:rPr lang="en-US" baseline="0" dirty="0" err="1" smtClean="0"/>
              <a:t>OpenCV</a:t>
            </a:r>
            <a:r>
              <a:rPr lang="en-US" baseline="0" dirty="0" smtClean="0"/>
              <a:t>…</a:t>
            </a:r>
          </a:p>
          <a:p>
            <a:endParaRPr lang="en-US" baseline="0" dirty="0" smtClean="0"/>
          </a:p>
          <a:p>
            <a:r>
              <a:rPr lang="en-US" dirty="0" smtClean="0"/>
              <a:t>The </a:t>
            </a:r>
            <a:r>
              <a:rPr lang="en-US" dirty="0" err="1" smtClean="0"/>
              <a:t>OpenCV</a:t>
            </a:r>
            <a:r>
              <a:rPr lang="en-US" dirty="0" smtClean="0"/>
              <a:t> library is an open source</a:t>
            </a:r>
            <a:r>
              <a:rPr lang="en-US" baseline="0" dirty="0" smtClean="0"/>
              <a:t> computer vision and machine learning software library that was, according to the </a:t>
            </a:r>
            <a:r>
              <a:rPr lang="en-US" baseline="0" dirty="0" err="1" smtClean="0"/>
              <a:t>OpenCV</a:t>
            </a:r>
            <a:r>
              <a:rPr lang="en-US" baseline="0" dirty="0" smtClean="0"/>
              <a:t> website, “built to provide a common infrastructure for computer vision applications and to accelerate the use of machine perception in the commercial products.”  It has more than 2500 optimized algorithms and is written natively in C++.  We utilized it in order to load and display our sample images and to perform low level modifications on our sample images when encrypting and decrypting the images using the FEAL algorithm.</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10</a:t>
            </a:fld>
            <a:endParaRPr lang="en-US"/>
          </a:p>
        </p:txBody>
      </p:sp>
    </p:spTree>
    <p:extLst>
      <p:ext uri="{BB962C8B-B14F-4D97-AF65-F5344CB8AC3E}">
        <p14:creationId xmlns:p14="http://schemas.microsoft.com/office/powerpoint/2010/main" val="93281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stated</a:t>
            </a:r>
            <a:r>
              <a:rPr lang="en-US" baseline="0" dirty="0" smtClean="0"/>
              <a:t> in our project </a:t>
            </a:r>
            <a:r>
              <a:rPr lang="en-US" baseline="0" dirty="0" err="1" smtClean="0"/>
              <a:t>prososal</a:t>
            </a:r>
            <a:r>
              <a:rPr lang="en-US" baseline="0" dirty="0" smtClean="0"/>
              <a:t>, one of our goals was to emulate the FEAL encryption algorithm used in the paper we selected.</a:t>
            </a:r>
          </a:p>
          <a:p>
            <a:endParaRPr lang="en-US" baseline="0" dirty="0" smtClean="0"/>
          </a:p>
          <a:p>
            <a:r>
              <a:rPr lang="en-US" baseline="0" dirty="0" smtClean="0"/>
              <a:t>Another one of our research goals was to compare our results to the work in the paper.  Specifically this meant to compare the quality of encrypted / decrypted image output, see what outputs looked like when the incorrect key was used in decryption, and to plot the histogram values of images pre and post encryption.</a:t>
            </a:r>
          </a:p>
          <a:p>
            <a:endParaRPr lang="en-US" baseline="0" dirty="0" smtClean="0"/>
          </a:p>
          <a:p>
            <a:r>
              <a:rPr lang="en-US" baseline="0" dirty="0" smtClean="0"/>
              <a:t>Another goal was to report on the benefits and short comings of the FEAL algorithms.</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12</a:t>
            </a:fld>
            <a:endParaRPr lang="en-US"/>
          </a:p>
        </p:txBody>
      </p:sp>
    </p:spTree>
    <p:extLst>
      <p:ext uri="{BB962C8B-B14F-4D97-AF65-F5344CB8AC3E}">
        <p14:creationId xmlns:p14="http://schemas.microsoft.com/office/powerpoint/2010/main" val="2404884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implement</a:t>
            </a:r>
            <a:r>
              <a:rPr lang="en-US" baseline="0" dirty="0" smtClean="0"/>
              <a:t> the FEAL algorithm, we first spent time creating a utilities library in C++.  This utilities library contained a suite of utility functions that were used to implement FEAL encryption on images.  Each of the functions served a certain purpose in the FEAL algorithm.  Some of the parts of FEAL represented by the utility functions were: F function, </a:t>
            </a:r>
            <a:r>
              <a:rPr lang="en-US" baseline="0" dirty="0" err="1" smtClean="0"/>
              <a:t>Fk</a:t>
            </a:r>
            <a:r>
              <a:rPr lang="en-US" baseline="0" dirty="0" smtClean="0"/>
              <a:t> function, S-Box function, Key Scheduler, and the Data Randomization function.</a:t>
            </a:r>
          </a:p>
          <a:p>
            <a:endParaRPr lang="en-US" baseline="0" dirty="0" smtClean="0"/>
          </a:p>
          <a:p>
            <a:r>
              <a:rPr lang="en-US" baseline="0" dirty="0" smtClean="0"/>
              <a:t>In addition to that we utilized </a:t>
            </a:r>
            <a:r>
              <a:rPr lang="en-US" baseline="0" dirty="0" err="1" smtClean="0"/>
              <a:t>OpenCV’s</a:t>
            </a:r>
            <a:r>
              <a:rPr lang="en-US" baseline="0" dirty="0" smtClean="0"/>
              <a:t> Mat class extensively for performing modifications to the test images that we utilized.</a:t>
            </a:r>
            <a:endParaRPr lang="en-US" dirty="0"/>
          </a:p>
        </p:txBody>
      </p:sp>
      <p:sp>
        <p:nvSpPr>
          <p:cNvPr id="4" name="Slide Number Placeholder 3"/>
          <p:cNvSpPr>
            <a:spLocks noGrp="1"/>
          </p:cNvSpPr>
          <p:nvPr>
            <p:ph type="sldNum" sz="quarter" idx="10"/>
          </p:nvPr>
        </p:nvSpPr>
        <p:spPr/>
        <p:txBody>
          <a:bodyPr/>
          <a:lstStyle/>
          <a:p>
            <a:fld id="{445E6229-8752-42C6-B425-F63CF5711D92}" type="slidenum">
              <a:rPr lang="en-US" smtClean="0"/>
              <a:t>14</a:t>
            </a:fld>
            <a:endParaRPr lang="en-US"/>
          </a:p>
        </p:txBody>
      </p:sp>
    </p:spTree>
    <p:extLst>
      <p:ext uri="{BB962C8B-B14F-4D97-AF65-F5344CB8AC3E}">
        <p14:creationId xmlns:p14="http://schemas.microsoft.com/office/powerpoint/2010/main" val="1703338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Encryption using the FEAL Algorithm</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BY: Didier </a:t>
            </a:r>
            <a:r>
              <a:rPr lang="en-US" dirty="0" err="1" smtClean="0"/>
              <a:t>Lessage</a:t>
            </a:r>
            <a:r>
              <a:rPr lang="en-US" dirty="0" smtClean="0"/>
              <a:t> And Robert Veira</a:t>
            </a:r>
          </a:p>
          <a:p>
            <a:r>
              <a:rPr lang="en-US" dirty="0" smtClean="0"/>
              <a:t>CAP 6135 – Spring 2016</a:t>
            </a:r>
          </a:p>
          <a:p>
            <a:r>
              <a:rPr lang="en-US" dirty="0" smtClean="0"/>
              <a:t>University of Central Florida</a:t>
            </a:r>
          </a:p>
          <a:p>
            <a:endParaRPr lang="en-US" dirty="0"/>
          </a:p>
        </p:txBody>
      </p:sp>
    </p:spTree>
    <p:extLst>
      <p:ext uri="{BB962C8B-B14F-4D97-AF65-F5344CB8AC3E}">
        <p14:creationId xmlns:p14="http://schemas.microsoft.com/office/powerpoint/2010/main" val="2544311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Content Placeholder 2"/>
          <p:cNvSpPr>
            <a:spLocks noGrp="1"/>
          </p:cNvSpPr>
          <p:nvPr>
            <p:ph idx="1"/>
          </p:nvPr>
        </p:nvSpPr>
        <p:spPr/>
        <p:txBody>
          <a:bodyPr/>
          <a:lstStyle/>
          <a:p>
            <a:r>
              <a:rPr lang="en-US" dirty="0" err="1" smtClean="0"/>
              <a:t>OpenCV</a:t>
            </a:r>
            <a:endParaRPr lang="en-US" dirty="0" smtClean="0"/>
          </a:p>
          <a:p>
            <a:pPr lvl="1"/>
            <a:r>
              <a:rPr lang="en-US" dirty="0" smtClean="0"/>
              <a:t>Open source computer vision and machine learning software library</a:t>
            </a:r>
          </a:p>
          <a:p>
            <a:pPr lvl="1"/>
            <a:r>
              <a:rPr lang="en-US" dirty="0" smtClean="0"/>
              <a:t>Has more than 2500 optimized algorithms</a:t>
            </a:r>
          </a:p>
          <a:p>
            <a:pPr lvl="1"/>
            <a:r>
              <a:rPr lang="en-US" dirty="0" smtClean="0"/>
              <a:t>Written in C++</a:t>
            </a:r>
          </a:p>
          <a:p>
            <a:pPr lvl="1"/>
            <a:r>
              <a:rPr lang="en-US" dirty="0" smtClean="0"/>
              <a:t>Lots of helpful utility methods</a:t>
            </a:r>
          </a:p>
          <a:p>
            <a:pPr lvl="2"/>
            <a:r>
              <a:rPr lang="en-US" dirty="0" smtClean="0"/>
              <a:t>Bitwise Operations</a:t>
            </a:r>
          </a:p>
          <a:p>
            <a:pPr lvl="2"/>
            <a:r>
              <a:rPr lang="en-US" dirty="0" smtClean="0"/>
              <a:t>Loading, saving, and displaying of images</a:t>
            </a:r>
          </a:p>
        </p:txBody>
      </p:sp>
    </p:spTree>
    <p:extLst>
      <p:ext uri="{BB962C8B-B14F-4D97-AF65-F5344CB8AC3E}">
        <p14:creationId xmlns:p14="http://schemas.microsoft.com/office/powerpoint/2010/main" val="1711817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781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a:t>
            </a:r>
            <a:endParaRPr lang="en-US" dirty="0"/>
          </a:p>
        </p:txBody>
      </p:sp>
      <p:sp>
        <p:nvSpPr>
          <p:cNvPr id="3" name="Content Placeholder 2"/>
          <p:cNvSpPr>
            <a:spLocks noGrp="1"/>
          </p:cNvSpPr>
          <p:nvPr>
            <p:ph idx="1"/>
          </p:nvPr>
        </p:nvSpPr>
        <p:spPr/>
        <p:txBody>
          <a:bodyPr/>
          <a:lstStyle/>
          <a:p>
            <a:r>
              <a:rPr lang="en-US" dirty="0" smtClean="0"/>
              <a:t>Emulate the FEAL image encryption method used in </a:t>
            </a:r>
            <a:r>
              <a:rPr lang="en-US" dirty="0" err="1" smtClean="0"/>
              <a:t>Nthin</a:t>
            </a:r>
            <a:r>
              <a:rPr lang="en-US" dirty="0" smtClean="0"/>
              <a:t>, </a:t>
            </a:r>
            <a:r>
              <a:rPr lang="en-US" dirty="0" err="1" smtClean="0"/>
              <a:t>Bongale</a:t>
            </a:r>
            <a:r>
              <a:rPr lang="en-US" dirty="0" smtClean="0"/>
              <a:t>, and </a:t>
            </a:r>
            <a:r>
              <a:rPr lang="en-US" dirty="0" err="1" smtClean="0"/>
              <a:t>Hegde</a:t>
            </a:r>
            <a:r>
              <a:rPr lang="en-US" dirty="0" smtClean="0"/>
              <a:t> paper</a:t>
            </a:r>
          </a:p>
          <a:p>
            <a:r>
              <a:rPr lang="en-US" dirty="0" smtClean="0"/>
              <a:t>Compare our results to the results of the emulated work.</a:t>
            </a:r>
          </a:p>
          <a:p>
            <a:pPr lvl="1"/>
            <a:r>
              <a:rPr lang="en-US" dirty="0" smtClean="0"/>
              <a:t>Quality of encrypted / decrypted image output</a:t>
            </a:r>
          </a:p>
          <a:p>
            <a:pPr lvl="1"/>
            <a:r>
              <a:rPr lang="en-US" dirty="0" smtClean="0"/>
              <a:t>Incorrect key decryption output</a:t>
            </a:r>
          </a:p>
          <a:p>
            <a:pPr lvl="1"/>
            <a:r>
              <a:rPr lang="en-US" dirty="0" smtClean="0"/>
              <a:t>Histogram of pre and post encrypted images</a:t>
            </a:r>
          </a:p>
          <a:p>
            <a:r>
              <a:rPr lang="en-US" dirty="0" smtClean="0"/>
              <a:t>Report on the benefits and shortcomings of the FEAL encryption method</a:t>
            </a:r>
            <a:endParaRPr lang="en-US" dirty="0"/>
          </a:p>
        </p:txBody>
      </p:sp>
    </p:spTree>
    <p:extLst>
      <p:ext uri="{BB962C8B-B14F-4D97-AF65-F5344CB8AC3E}">
        <p14:creationId xmlns:p14="http://schemas.microsoft.com/office/powerpoint/2010/main" val="195392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1364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Create a C++ utilities library</a:t>
            </a:r>
          </a:p>
          <a:p>
            <a:pPr lvl="1"/>
            <a:r>
              <a:rPr lang="en-US" dirty="0" smtClean="0"/>
              <a:t>Contained a suite of utility functions used to implement FEAL</a:t>
            </a:r>
          </a:p>
          <a:p>
            <a:pPr lvl="1"/>
            <a:r>
              <a:rPr lang="en-US" dirty="0" smtClean="0"/>
              <a:t>Divided into sections of responsibility</a:t>
            </a:r>
          </a:p>
          <a:p>
            <a:pPr lvl="2"/>
            <a:r>
              <a:rPr lang="en-US" dirty="0" smtClean="0"/>
              <a:t>F function</a:t>
            </a:r>
          </a:p>
          <a:p>
            <a:pPr lvl="2"/>
            <a:r>
              <a:rPr lang="en-US" dirty="0" err="1" smtClean="0"/>
              <a:t>F</a:t>
            </a:r>
            <a:r>
              <a:rPr lang="en-US" sz="1400" dirty="0" err="1" smtClean="0"/>
              <a:t>k</a:t>
            </a:r>
            <a:r>
              <a:rPr lang="en-US" dirty="0"/>
              <a:t> </a:t>
            </a:r>
            <a:r>
              <a:rPr lang="en-US" dirty="0" smtClean="0"/>
              <a:t>function</a:t>
            </a:r>
          </a:p>
          <a:p>
            <a:pPr lvl="2"/>
            <a:r>
              <a:rPr lang="en-US" dirty="0" smtClean="0"/>
              <a:t>S-Box function</a:t>
            </a:r>
          </a:p>
          <a:p>
            <a:pPr lvl="2"/>
            <a:r>
              <a:rPr lang="en-US" dirty="0" smtClean="0"/>
              <a:t>Key Scheduler Function</a:t>
            </a:r>
          </a:p>
          <a:p>
            <a:pPr lvl="2"/>
            <a:r>
              <a:rPr lang="en-US" dirty="0" smtClean="0"/>
              <a:t>Data Randomization Function (DRE)</a:t>
            </a:r>
          </a:p>
          <a:p>
            <a:r>
              <a:rPr lang="en-US" dirty="0" err="1" smtClean="0"/>
              <a:t>OpenCV</a:t>
            </a:r>
            <a:endParaRPr lang="en-US" dirty="0" smtClean="0"/>
          </a:p>
          <a:p>
            <a:pPr lvl="1"/>
            <a:r>
              <a:rPr lang="en-US" dirty="0" smtClean="0"/>
              <a:t>Used the Mat object for loading / modifying / saving of images</a:t>
            </a:r>
            <a:endParaRPr lang="en-US" dirty="0"/>
          </a:p>
        </p:txBody>
      </p:sp>
    </p:spTree>
    <p:extLst>
      <p:ext uri="{BB962C8B-B14F-4D97-AF65-F5344CB8AC3E}">
        <p14:creationId xmlns:p14="http://schemas.microsoft.com/office/powerpoint/2010/main" val="3331093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FEAL Algorithm Process</a:t>
            </a:r>
          </a:p>
          <a:p>
            <a:pPr marL="800100" lvl="1" indent="-342900">
              <a:buFont typeface="+mj-lt"/>
              <a:buAutoNum type="arabicPeriod"/>
            </a:pPr>
            <a:r>
              <a:rPr lang="en-US" dirty="0" smtClean="0"/>
              <a:t>Loaded an image</a:t>
            </a:r>
          </a:p>
          <a:p>
            <a:pPr marL="800100" lvl="1" indent="-342900">
              <a:buFont typeface="+mj-lt"/>
              <a:buAutoNum type="arabicPeriod"/>
            </a:pPr>
            <a:r>
              <a:rPr lang="en-US" dirty="0" smtClean="0"/>
              <a:t>Image was split into 8 byte chunks</a:t>
            </a:r>
          </a:p>
          <a:p>
            <a:pPr marL="800100" lvl="1" indent="-342900">
              <a:buFont typeface="+mj-lt"/>
              <a:buAutoNum type="arabicPeriod"/>
            </a:pPr>
            <a:r>
              <a:rPr lang="en-US" dirty="0" smtClean="0"/>
              <a:t>Each “chunk” is fed into the DRE function</a:t>
            </a:r>
          </a:p>
          <a:p>
            <a:pPr marL="1257300" lvl="2" indent="-342900">
              <a:buFont typeface="+mj-lt"/>
              <a:buAutoNum type="arabicPeriod"/>
            </a:pPr>
            <a:r>
              <a:rPr lang="en-US" dirty="0" smtClean="0"/>
              <a:t>Gate branch</a:t>
            </a:r>
          </a:p>
          <a:p>
            <a:pPr marL="1257300" lvl="2" indent="-342900">
              <a:buFont typeface="+mj-lt"/>
              <a:buAutoNum type="arabicPeriod"/>
            </a:pPr>
            <a:r>
              <a:rPr lang="en-US" dirty="0" smtClean="0"/>
              <a:t>Four data randomizations</a:t>
            </a:r>
          </a:p>
          <a:p>
            <a:pPr marL="1257300" lvl="2" indent="-342900">
              <a:buFont typeface="+mj-lt"/>
              <a:buAutoNum type="arabicPeriod"/>
            </a:pPr>
            <a:r>
              <a:rPr lang="en-US" dirty="0" smtClean="0"/>
              <a:t>Gate branch</a:t>
            </a:r>
            <a:endParaRPr lang="en-US" dirty="0"/>
          </a:p>
        </p:txBody>
      </p:sp>
    </p:spTree>
    <p:extLst>
      <p:ext uri="{BB962C8B-B14F-4D97-AF65-F5344CB8AC3E}">
        <p14:creationId xmlns:p14="http://schemas.microsoft.com/office/powerpoint/2010/main" val="304032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5337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half" idx="1"/>
          </p:nvPr>
        </p:nvSpPr>
        <p:spPr/>
        <p:txBody>
          <a:bodyPr/>
          <a:lstStyle/>
          <a:p>
            <a:r>
              <a:rPr lang="en-US" dirty="0"/>
              <a:t>FEAL Encryption was successful</a:t>
            </a:r>
          </a:p>
          <a:p>
            <a:pPr lvl="1"/>
            <a:r>
              <a:rPr lang="en-US" dirty="0"/>
              <a:t>Performed encryption / decryption on several 256 x 256 grayscale images</a:t>
            </a:r>
          </a:p>
          <a:p>
            <a:pPr lvl="1"/>
            <a:r>
              <a:rPr lang="en-US" dirty="0"/>
              <a:t>Quality of encrypted images vs decrypted images was excellent</a:t>
            </a:r>
          </a:p>
          <a:p>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59588" y="2055813"/>
            <a:ext cx="1185961" cy="4200525"/>
          </a:xfrm>
        </p:spPr>
      </p:pic>
    </p:spTree>
    <p:extLst>
      <p:ext uri="{BB962C8B-B14F-4D97-AF65-F5344CB8AC3E}">
        <p14:creationId xmlns:p14="http://schemas.microsoft.com/office/powerpoint/2010/main" val="1037673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Problems and Issues</a:t>
            </a:r>
          </a:p>
          <a:p>
            <a:pPr lvl="1"/>
            <a:r>
              <a:rPr lang="en-US" dirty="0" smtClean="0"/>
              <a:t>Paper not specific in regards to implementation of encrypting images with the FEAL algorithm </a:t>
            </a:r>
          </a:p>
          <a:p>
            <a:pPr lvl="1"/>
            <a:r>
              <a:rPr lang="en-US" dirty="0" smtClean="0"/>
              <a:t>Inconsistencies</a:t>
            </a:r>
          </a:p>
          <a:p>
            <a:pPr lvl="2"/>
            <a:r>
              <a:rPr lang="en-US" dirty="0" smtClean="0"/>
              <a:t>Partition image into 16 blocks of dimensions 16x16</a:t>
            </a:r>
          </a:p>
          <a:p>
            <a:pPr lvl="3"/>
            <a:r>
              <a:rPr lang="en-US" dirty="0" smtClean="0"/>
              <a:t>In a 256x256 image, you would need 256 blocks of that size to fill image</a:t>
            </a:r>
          </a:p>
          <a:p>
            <a:pPr lvl="3"/>
            <a:r>
              <a:rPr lang="en-US" dirty="0" smtClean="0"/>
              <a:t>This is the reason why we partitioned our image differently</a:t>
            </a:r>
          </a:p>
          <a:p>
            <a:pPr lvl="1"/>
            <a:r>
              <a:rPr lang="en-US" dirty="0" smtClean="0"/>
              <a:t>Debugging issues</a:t>
            </a:r>
          </a:p>
        </p:txBody>
      </p:sp>
    </p:spTree>
    <p:extLst>
      <p:ext uri="{BB962C8B-B14F-4D97-AF65-F5344CB8AC3E}">
        <p14:creationId xmlns:p14="http://schemas.microsoft.com/office/powerpoint/2010/main" val="2459430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633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Development Tools</a:t>
            </a:r>
          </a:p>
          <a:p>
            <a:r>
              <a:rPr lang="en-US" dirty="0" smtClean="0"/>
              <a:t>Research Goals</a:t>
            </a:r>
          </a:p>
          <a:p>
            <a:r>
              <a:rPr lang="en-US" dirty="0" smtClean="0"/>
              <a:t>Implementation</a:t>
            </a:r>
          </a:p>
          <a:p>
            <a:r>
              <a:rPr lang="en-US" dirty="0" smtClean="0"/>
              <a:t>Results</a:t>
            </a:r>
          </a:p>
          <a:p>
            <a:r>
              <a:rPr lang="en-US" dirty="0" smtClean="0"/>
              <a:t>Problems and Issues</a:t>
            </a:r>
          </a:p>
          <a:p>
            <a:r>
              <a:rPr lang="en-US" dirty="0" smtClean="0"/>
              <a:t>Conclusion</a:t>
            </a:r>
            <a:endParaRPr lang="en-US" dirty="0"/>
          </a:p>
        </p:txBody>
      </p:sp>
    </p:spTree>
    <p:extLst>
      <p:ext uri="{BB962C8B-B14F-4D97-AF65-F5344CB8AC3E}">
        <p14:creationId xmlns:p14="http://schemas.microsoft.com/office/powerpoint/2010/main" val="1001670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Verified that grayscale images can be encrypted using the FEAL algorithm</a:t>
            </a:r>
          </a:p>
          <a:p>
            <a:r>
              <a:rPr lang="en-US" dirty="0" smtClean="0"/>
              <a:t>Actual safety and practicality of FEAL is not as safe as it was originally proposed</a:t>
            </a:r>
          </a:p>
          <a:p>
            <a:r>
              <a:rPr lang="en-US" dirty="0" smtClean="0"/>
              <a:t>Future work is to possibly do the following:</a:t>
            </a:r>
          </a:p>
          <a:p>
            <a:pPr lvl="1"/>
            <a:r>
              <a:rPr lang="en-US" dirty="0" smtClean="0"/>
              <a:t>Make our FEAL algorithm implementation work on images larger than 256x256</a:t>
            </a:r>
          </a:p>
          <a:p>
            <a:pPr lvl="1"/>
            <a:r>
              <a:rPr lang="en-US" dirty="0" smtClean="0"/>
              <a:t>Broaden the FEAL algorithm image encryption to work for color images</a:t>
            </a:r>
          </a:p>
          <a:p>
            <a:pPr lvl="1"/>
            <a:r>
              <a:rPr lang="en-US" dirty="0" smtClean="0"/>
              <a:t>Increase number and complexity of keys used in FEAL algorithm</a:t>
            </a:r>
          </a:p>
          <a:p>
            <a:pPr lvl="1"/>
            <a:endParaRPr lang="en-US" dirty="0" smtClean="0"/>
          </a:p>
          <a:p>
            <a:endParaRPr lang="en-US" dirty="0"/>
          </a:p>
        </p:txBody>
      </p:sp>
    </p:spTree>
    <p:extLst>
      <p:ext uri="{BB962C8B-B14F-4D97-AF65-F5344CB8AC3E}">
        <p14:creationId xmlns:p14="http://schemas.microsoft.com/office/powerpoint/2010/main" val="3381307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342900" lvl="1" indent="-342900"/>
            <a:r>
              <a:rPr lang="en-US" dirty="0"/>
              <a:t>den Boer, B. (1988). Cryptanalysis of F.E.A.L. </a:t>
            </a:r>
            <a:r>
              <a:rPr lang="en-US" i="1" dirty="0"/>
              <a:t>Advances In Cryptology---EUROCRYPT '88 (Davos, 1988)</a:t>
            </a:r>
            <a:r>
              <a:rPr lang="en-US" dirty="0"/>
              <a:t>, </a:t>
            </a:r>
          </a:p>
          <a:p>
            <a:pPr marL="342900" lvl="1" indent="-342900"/>
            <a:r>
              <a:rPr lang="en-US" dirty="0" smtClean="0"/>
              <a:t>Shimizu</a:t>
            </a:r>
            <a:r>
              <a:rPr lang="en-US" dirty="0"/>
              <a:t>, A., &amp; </a:t>
            </a:r>
            <a:r>
              <a:rPr lang="en-US" dirty="0" err="1"/>
              <a:t>Miyaguchi</a:t>
            </a:r>
            <a:r>
              <a:rPr lang="en-US" dirty="0"/>
              <a:t>, S. (1988). FEAL--Fast Data </a:t>
            </a:r>
            <a:r>
              <a:rPr lang="en-US" dirty="0" err="1"/>
              <a:t>Encipherment</a:t>
            </a:r>
            <a:r>
              <a:rPr lang="en-US" dirty="0"/>
              <a:t> Algorithm. </a:t>
            </a:r>
            <a:r>
              <a:rPr lang="en-US" i="1" dirty="0"/>
              <a:t>Systems &amp; Computers In Japan</a:t>
            </a:r>
            <a:r>
              <a:rPr lang="en-US" dirty="0"/>
              <a:t>, </a:t>
            </a:r>
            <a:r>
              <a:rPr lang="en-US" i="1" dirty="0"/>
              <a:t>19</a:t>
            </a:r>
            <a:r>
              <a:rPr lang="en-US" dirty="0"/>
              <a:t>(7), 20-34. </a:t>
            </a:r>
          </a:p>
          <a:p>
            <a:pPr marL="342900" lvl="1" indent="-342900"/>
            <a:r>
              <a:rPr lang="en-US" dirty="0" err="1" smtClean="0"/>
              <a:t>Nithin</a:t>
            </a:r>
            <a:r>
              <a:rPr lang="en-US" dirty="0"/>
              <a:t>, N and </a:t>
            </a:r>
            <a:r>
              <a:rPr lang="en-US" dirty="0" err="1"/>
              <a:t>Bongale</a:t>
            </a:r>
            <a:r>
              <a:rPr lang="en-US" dirty="0"/>
              <a:t>, </a:t>
            </a:r>
            <a:r>
              <a:rPr lang="en-US" dirty="0" err="1"/>
              <a:t>Anupkumar</a:t>
            </a:r>
            <a:r>
              <a:rPr lang="en-US" dirty="0"/>
              <a:t> M and </a:t>
            </a:r>
            <a:r>
              <a:rPr lang="en-US" dirty="0" err="1"/>
              <a:t>Hegde</a:t>
            </a:r>
            <a:r>
              <a:rPr lang="en-US" dirty="0"/>
              <a:t>, G P (2013) </a:t>
            </a:r>
            <a:r>
              <a:rPr lang="en-US" i="1" dirty="0"/>
              <a:t>Image Encryption based on FEAL Algorithm.</a:t>
            </a:r>
            <a:r>
              <a:rPr lang="en-US" dirty="0"/>
              <a:t> International Journal of Advances in Computer Science and Technology, 2 (3). pp. 14-20. ISSN 2320 - 2602 </a:t>
            </a:r>
            <a:endParaRPr lang="en-US" dirty="0" smtClean="0"/>
          </a:p>
          <a:p>
            <a:pPr marL="0" lvl="1" indent="0">
              <a:buNone/>
            </a:pPr>
            <a:endParaRPr lang="en-US" dirty="0"/>
          </a:p>
        </p:txBody>
      </p:sp>
    </p:spTree>
    <p:extLst>
      <p:ext uri="{BB962C8B-B14F-4D97-AF65-F5344CB8AC3E}">
        <p14:creationId xmlns:p14="http://schemas.microsoft.com/office/powerpoint/2010/main" val="2489688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9874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88411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types of messages that are sent today move beyond just simple text</a:t>
            </a:r>
          </a:p>
          <a:p>
            <a:pPr lvl="1"/>
            <a:r>
              <a:rPr lang="en-US" dirty="0" smtClean="0"/>
              <a:t>Also include various files such as photos</a:t>
            </a:r>
          </a:p>
          <a:p>
            <a:r>
              <a:rPr lang="en-US" dirty="0" smtClean="0"/>
              <a:t>Users value security and confidentiality when sharing information online</a:t>
            </a:r>
          </a:p>
          <a:p>
            <a:pPr lvl="1"/>
            <a:r>
              <a:rPr lang="en-US" dirty="0" smtClean="0"/>
              <a:t>Facebook</a:t>
            </a:r>
          </a:p>
          <a:p>
            <a:pPr lvl="1"/>
            <a:r>
              <a:rPr lang="en-US" dirty="0" smtClean="0"/>
              <a:t>Instagram</a:t>
            </a:r>
          </a:p>
          <a:p>
            <a:pPr lvl="1"/>
            <a:r>
              <a:rPr lang="en-US" dirty="0" smtClean="0"/>
              <a:t>Twitter</a:t>
            </a:r>
            <a:endParaRPr lang="en-US" dirty="0"/>
          </a:p>
        </p:txBody>
      </p:sp>
    </p:spTree>
    <p:extLst>
      <p:ext uri="{BB962C8B-B14F-4D97-AF65-F5344CB8AC3E}">
        <p14:creationId xmlns:p14="http://schemas.microsoft.com/office/powerpoint/2010/main" val="2721846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How can we secure images?</a:t>
            </a:r>
          </a:p>
          <a:p>
            <a:pPr lvl="1"/>
            <a:r>
              <a:rPr lang="en-US" dirty="0" smtClean="0"/>
              <a:t>Through encrypting the image</a:t>
            </a:r>
          </a:p>
          <a:p>
            <a:r>
              <a:rPr lang="en-US" dirty="0" smtClean="0"/>
              <a:t>Lots of research on image encryption</a:t>
            </a:r>
          </a:p>
          <a:p>
            <a:r>
              <a:rPr lang="en-US" dirty="0" smtClean="0"/>
              <a:t>We  decided on implementing the FEAL algorithm for Image Encryption</a:t>
            </a:r>
            <a:endParaRPr lang="en-US" dirty="0"/>
          </a:p>
        </p:txBody>
      </p:sp>
    </p:spTree>
    <p:extLst>
      <p:ext uri="{BB962C8B-B14F-4D97-AF65-F5344CB8AC3E}">
        <p14:creationId xmlns:p14="http://schemas.microsoft.com/office/powerpoint/2010/main" val="10412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FEAL Algorithm</a:t>
            </a:r>
          </a:p>
          <a:p>
            <a:pPr lvl="1"/>
            <a:r>
              <a:rPr lang="en-US" dirty="0" smtClean="0"/>
              <a:t>Block cipher</a:t>
            </a:r>
          </a:p>
          <a:p>
            <a:pPr lvl="1"/>
            <a:r>
              <a:rPr lang="en-US" dirty="0" smtClean="0"/>
              <a:t>Also referred to as Japanese Encryption Algorithm</a:t>
            </a:r>
          </a:p>
          <a:p>
            <a:pPr lvl="1"/>
            <a:r>
              <a:rPr lang="en-US" dirty="0" smtClean="0"/>
              <a:t>Similar to Data Encryption Standard (DES) algorithm</a:t>
            </a:r>
          </a:p>
          <a:p>
            <a:pPr lvl="1"/>
            <a:r>
              <a:rPr lang="en-US" dirty="0" smtClean="0"/>
              <a:t>Original purpose for text</a:t>
            </a:r>
          </a:p>
          <a:p>
            <a:pPr lvl="1"/>
            <a:r>
              <a:rPr lang="en-US" dirty="0" smtClean="0"/>
              <a:t>Can now be used on grayscale image</a:t>
            </a:r>
          </a:p>
        </p:txBody>
      </p:sp>
    </p:spTree>
    <p:extLst>
      <p:ext uri="{BB962C8B-B14F-4D97-AF65-F5344CB8AC3E}">
        <p14:creationId xmlns:p14="http://schemas.microsoft.com/office/powerpoint/2010/main" val="4261098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435589" y="2060575"/>
            <a:ext cx="1731234" cy="4195763"/>
          </a:xfrm>
        </p:spPr>
      </p:pic>
      <p:sp>
        <p:nvSpPr>
          <p:cNvPr id="4" name="Content Placeholder 3"/>
          <p:cNvSpPr>
            <a:spLocks noGrp="1"/>
          </p:cNvSpPr>
          <p:nvPr>
            <p:ph sz="half" idx="2"/>
          </p:nvPr>
        </p:nvSpPr>
        <p:spPr/>
        <p:txBody>
          <a:bodyPr/>
          <a:lstStyle/>
          <a:p>
            <a:r>
              <a:rPr lang="en-US" dirty="0"/>
              <a:t>FEAL Image Encryption Steps</a:t>
            </a:r>
          </a:p>
          <a:p>
            <a:pPr marL="800100" lvl="1" indent="-342900">
              <a:buFont typeface="+mj-lt"/>
              <a:buAutoNum type="arabicPeriod"/>
            </a:pPr>
            <a:r>
              <a:rPr lang="en-US" dirty="0"/>
              <a:t>Using a 64-bit key, generate 12 intermediate keys, each of length 16-bits (Key Scheduler)</a:t>
            </a:r>
          </a:p>
          <a:p>
            <a:pPr marL="800100" lvl="1" indent="-342900">
              <a:buFont typeface="+mj-lt"/>
              <a:buAutoNum type="arabicPeriod"/>
            </a:pPr>
            <a:r>
              <a:rPr lang="en-US" dirty="0"/>
              <a:t>Split image into 16x16 blocks</a:t>
            </a:r>
          </a:p>
          <a:p>
            <a:pPr marL="800100" lvl="1" indent="-342900">
              <a:buFont typeface="+mj-lt"/>
              <a:buAutoNum type="arabicPeriod"/>
            </a:pPr>
            <a:r>
              <a:rPr lang="en-US" dirty="0"/>
              <a:t>Perform encryption / decryption on block using FEAL as if it were text</a:t>
            </a:r>
          </a:p>
          <a:p>
            <a:pPr marL="1257300" lvl="2" indent="-342900">
              <a:buFont typeface="+mj-lt"/>
              <a:buAutoNum type="arabicPeriod"/>
            </a:pPr>
            <a:r>
              <a:rPr lang="en-US" dirty="0"/>
              <a:t>Encrypt text 8-bytes at a time</a:t>
            </a:r>
          </a:p>
          <a:p>
            <a:r>
              <a:rPr lang="en-US" dirty="0" smtClean="0"/>
              <a:t>Pictured to the left is an example of the encryption / decryption process in the FEAL algorithm</a:t>
            </a:r>
            <a:endParaRPr lang="en-US" dirty="0"/>
          </a:p>
        </p:txBody>
      </p:sp>
    </p:spTree>
    <p:extLst>
      <p:ext uri="{BB962C8B-B14F-4D97-AF65-F5344CB8AC3E}">
        <p14:creationId xmlns:p14="http://schemas.microsoft.com/office/powerpoint/2010/main" val="3797757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7763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Content Placeholder 2"/>
          <p:cNvSpPr>
            <a:spLocks noGrp="1"/>
          </p:cNvSpPr>
          <p:nvPr>
            <p:ph idx="1"/>
          </p:nvPr>
        </p:nvSpPr>
        <p:spPr/>
        <p:txBody>
          <a:bodyPr/>
          <a:lstStyle/>
          <a:p>
            <a:r>
              <a:rPr lang="en-US" dirty="0" smtClean="0"/>
              <a:t>Development IDE</a:t>
            </a:r>
          </a:p>
          <a:p>
            <a:pPr lvl="1"/>
            <a:r>
              <a:rPr lang="en-US" dirty="0" smtClean="0"/>
              <a:t>Visual Studio 2015 Community Edition</a:t>
            </a:r>
          </a:p>
          <a:p>
            <a:r>
              <a:rPr lang="en-US" dirty="0" smtClean="0"/>
              <a:t>Programming Languages Used</a:t>
            </a:r>
          </a:p>
          <a:p>
            <a:pPr lvl="1"/>
            <a:r>
              <a:rPr lang="en-US" dirty="0" smtClean="0"/>
              <a:t>C++ 11</a:t>
            </a:r>
          </a:p>
          <a:p>
            <a:r>
              <a:rPr lang="en-US" dirty="0" smtClean="0"/>
              <a:t>Software Libraries</a:t>
            </a:r>
          </a:p>
          <a:p>
            <a:pPr lvl="1"/>
            <a:r>
              <a:rPr lang="en-US" dirty="0" err="1" smtClean="0"/>
              <a:t>OpenCV</a:t>
            </a:r>
            <a:endParaRPr lang="en-US" dirty="0" smtClean="0"/>
          </a:p>
          <a:p>
            <a:pPr lvl="1"/>
            <a:r>
              <a:rPr lang="en-US" dirty="0" smtClean="0"/>
              <a:t>C++ Standard Library</a:t>
            </a:r>
          </a:p>
          <a:p>
            <a:pPr lvl="1"/>
            <a:endParaRPr lang="en-US" dirty="0" smtClean="0"/>
          </a:p>
        </p:txBody>
      </p:sp>
    </p:spTree>
    <p:extLst>
      <p:ext uri="{BB962C8B-B14F-4D97-AF65-F5344CB8AC3E}">
        <p14:creationId xmlns:p14="http://schemas.microsoft.com/office/powerpoint/2010/main" val="919644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TotalTime>
  <Words>1927</Words>
  <Application>Microsoft Office PowerPoint</Application>
  <PresentationFormat>Widescreen</PresentationFormat>
  <Paragraphs>161</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Image Encryption using the FEAL Algorithm</vt:lpstr>
      <vt:lpstr>Outline</vt:lpstr>
      <vt:lpstr>Introduction</vt:lpstr>
      <vt:lpstr>Introduction</vt:lpstr>
      <vt:lpstr>Introduction</vt:lpstr>
      <vt:lpstr>Introduction</vt:lpstr>
      <vt:lpstr>Introduction</vt:lpstr>
      <vt:lpstr>Development Tools</vt:lpstr>
      <vt:lpstr>Development Tools</vt:lpstr>
      <vt:lpstr>Development Tools</vt:lpstr>
      <vt:lpstr>Research Goals</vt:lpstr>
      <vt:lpstr>Research Goals</vt:lpstr>
      <vt:lpstr>Implementation</vt:lpstr>
      <vt:lpstr>Implementation</vt:lpstr>
      <vt:lpstr>Implementation</vt:lpstr>
      <vt:lpstr>Results</vt:lpstr>
      <vt:lpstr>Results</vt:lpstr>
      <vt:lpstr>Results</vt:lpstr>
      <vt:lpstr>Conclusion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Encryption using the FEAL Algorithm</dc:title>
  <dc:creator>Robert Veira</dc:creator>
  <cp:lastModifiedBy>Robert Veira</cp:lastModifiedBy>
  <cp:revision>27</cp:revision>
  <dcterms:created xsi:type="dcterms:W3CDTF">2016-04-29T04:20:38Z</dcterms:created>
  <dcterms:modified xsi:type="dcterms:W3CDTF">2016-04-29T06:51:34Z</dcterms:modified>
</cp:coreProperties>
</file>