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56" r:id="rId2"/>
    <p:sldId id="257" r:id="rId3"/>
    <p:sldId id="259" r:id="rId4"/>
    <p:sldId id="265" r:id="rId5"/>
    <p:sldId id="266" r:id="rId6"/>
    <p:sldId id="260" r:id="rId7"/>
    <p:sldId id="267" r:id="rId8"/>
    <p:sldId id="268" r:id="rId9"/>
    <p:sldId id="269" r:id="rId10"/>
    <p:sldId id="270" r:id="rId11"/>
    <p:sldId id="271" r:id="rId12"/>
    <p:sldId id="272"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E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70337-B62C-458E-8867-27F9C98851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043C493-3F1C-4F95-A813-2ED29BE4DFF2}">
      <dgm:prSet/>
      <dgm:spPr/>
      <dgm:t>
        <a:bodyPr/>
        <a:lstStyle/>
        <a:p>
          <a:r>
            <a:rPr lang="en-US"/>
            <a:t>Constant (Intercept): 1629.34</a:t>
          </a:r>
        </a:p>
      </dgm:t>
    </dgm:pt>
    <dgm:pt modelId="{8B77A00B-EDD7-4F5F-8210-A09996218F6F}" type="parTrans" cxnId="{90A31A88-1715-4A5E-ACC3-6DC6693E8C05}">
      <dgm:prSet/>
      <dgm:spPr/>
      <dgm:t>
        <a:bodyPr/>
        <a:lstStyle/>
        <a:p>
          <a:endParaRPr lang="en-US"/>
        </a:p>
      </dgm:t>
    </dgm:pt>
    <dgm:pt modelId="{7655B951-385E-4768-A1EF-0C6977F518DB}" type="sibTrans" cxnId="{90A31A88-1715-4A5E-ACC3-6DC6693E8C05}">
      <dgm:prSet/>
      <dgm:spPr/>
      <dgm:t>
        <a:bodyPr/>
        <a:lstStyle/>
        <a:p>
          <a:endParaRPr lang="en-US"/>
        </a:p>
      </dgm:t>
    </dgm:pt>
    <dgm:pt modelId="{1EBCFB32-3F65-4952-A635-31EDC45C6362}">
      <dgm:prSet/>
      <dgm:spPr/>
      <dgm:t>
        <a:bodyPr/>
        <a:lstStyle/>
        <a:p>
          <a:r>
            <a:rPr lang="en-US"/>
            <a:t>Baseline 'price' when all predictors are zero.</a:t>
          </a:r>
        </a:p>
      </dgm:t>
    </dgm:pt>
    <dgm:pt modelId="{887F739F-8BED-4BBD-9FAE-5BEDAAD909C4}" type="parTrans" cxnId="{16E0925D-D465-42F3-8055-3DB6A3E67BC1}">
      <dgm:prSet/>
      <dgm:spPr/>
      <dgm:t>
        <a:bodyPr/>
        <a:lstStyle/>
        <a:p>
          <a:endParaRPr lang="en-US"/>
        </a:p>
      </dgm:t>
    </dgm:pt>
    <dgm:pt modelId="{0DD08145-A382-4285-9EBE-07BC83ED5364}" type="sibTrans" cxnId="{16E0925D-D465-42F3-8055-3DB6A3E67BC1}">
      <dgm:prSet/>
      <dgm:spPr/>
      <dgm:t>
        <a:bodyPr/>
        <a:lstStyle/>
        <a:p>
          <a:endParaRPr lang="en-US"/>
        </a:p>
      </dgm:t>
    </dgm:pt>
    <dgm:pt modelId="{FB704DC6-E939-40C8-B3A2-89B3CC79A35B}">
      <dgm:prSet/>
      <dgm:spPr/>
      <dgm:t>
        <a:bodyPr/>
        <a:lstStyle/>
        <a:p>
          <a:r>
            <a:rPr lang="en-US"/>
            <a:t>City MPG (citympg): -257.88</a:t>
          </a:r>
        </a:p>
      </dgm:t>
    </dgm:pt>
    <dgm:pt modelId="{43EA3A52-6077-4D6F-8C07-6A60C4A612E6}" type="parTrans" cxnId="{ABECF397-9B23-44B6-8DB1-126E4BC4F2EE}">
      <dgm:prSet/>
      <dgm:spPr/>
      <dgm:t>
        <a:bodyPr/>
        <a:lstStyle/>
        <a:p>
          <a:endParaRPr lang="en-US"/>
        </a:p>
      </dgm:t>
    </dgm:pt>
    <dgm:pt modelId="{E1E4D706-ADB1-41AE-9129-22540E5FC671}" type="sibTrans" cxnId="{ABECF397-9B23-44B6-8DB1-126E4BC4F2EE}">
      <dgm:prSet/>
      <dgm:spPr/>
      <dgm:t>
        <a:bodyPr/>
        <a:lstStyle/>
        <a:p>
          <a:endParaRPr lang="en-US"/>
        </a:p>
      </dgm:t>
    </dgm:pt>
    <dgm:pt modelId="{4637C8A2-CD7E-4B34-ADA6-5CEFD6A3C403}">
      <dgm:prSet/>
      <dgm:spPr/>
      <dgm:t>
        <a:bodyPr/>
        <a:lstStyle/>
        <a:p>
          <a:r>
            <a:rPr lang="en-US"/>
            <a:t>For each unit increase in city MPG, 'price' decreases by $257.88 (non-significant).</a:t>
          </a:r>
        </a:p>
      </dgm:t>
    </dgm:pt>
    <dgm:pt modelId="{1BE94350-B015-4B4D-A7D1-8B6A4527D1A5}" type="parTrans" cxnId="{E0F390EA-A4E7-41BA-9029-7B1459C021D5}">
      <dgm:prSet/>
      <dgm:spPr/>
      <dgm:t>
        <a:bodyPr/>
        <a:lstStyle/>
        <a:p>
          <a:endParaRPr lang="en-US"/>
        </a:p>
      </dgm:t>
    </dgm:pt>
    <dgm:pt modelId="{91F6CE3F-0A23-4385-979B-AE1591CF5B54}" type="sibTrans" cxnId="{E0F390EA-A4E7-41BA-9029-7B1459C021D5}">
      <dgm:prSet/>
      <dgm:spPr/>
      <dgm:t>
        <a:bodyPr/>
        <a:lstStyle/>
        <a:p>
          <a:endParaRPr lang="en-US"/>
        </a:p>
      </dgm:t>
    </dgm:pt>
    <dgm:pt modelId="{C501C1FD-3FEA-4A0C-B829-17D6E17A410F}">
      <dgm:prSet/>
      <dgm:spPr/>
      <dgm:t>
        <a:bodyPr/>
        <a:lstStyle/>
        <a:p>
          <a:r>
            <a:rPr lang="en-US"/>
            <a:t>Highway MPG (highwaympg): 6.74</a:t>
          </a:r>
        </a:p>
      </dgm:t>
    </dgm:pt>
    <dgm:pt modelId="{E16699ED-3A95-4BEE-A4F9-E54651246817}" type="parTrans" cxnId="{B13481E6-6CFA-4FE6-B379-A1E22A9FE8D2}">
      <dgm:prSet/>
      <dgm:spPr/>
      <dgm:t>
        <a:bodyPr/>
        <a:lstStyle/>
        <a:p>
          <a:endParaRPr lang="en-US"/>
        </a:p>
      </dgm:t>
    </dgm:pt>
    <dgm:pt modelId="{965F7BD2-94A4-4B66-AF9A-A5624B438EA4}" type="sibTrans" cxnId="{B13481E6-6CFA-4FE6-B379-A1E22A9FE8D2}">
      <dgm:prSet/>
      <dgm:spPr/>
      <dgm:t>
        <a:bodyPr/>
        <a:lstStyle/>
        <a:p>
          <a:endParaRPr lang="en-US"/>
        </a:p>
      </dgm:t>
    </dgm:pt>
    <dgm:pt modelId="{CF76B3E8-53A0-41FD-82FB-978F37FF066B}">
      <dgm:prSet/>
      <dgm:spPr/>
      <dgm:t>
        <a:bodyPr/>
        <a:lstStyle/>
        <a:p>
          <a:r>
            <a:rPr lang="en-US"/>
            <a:t>Not statistically significant (p-value &gt; 0.05).</a:t>
          </a:r>
        </a:p>
      </dgm:t>
    </dgm:pt>
    <dgm:pt modelId="{6DAC8978-7B7C-424E-8432-1BC02B11F100}" type="parTrans" cxnId="{5BC6D52E-4FB6-445F-963C-E27E49E52CB9}">
      <dgm:prSet/>
      <dgm:spPr/>
      <dgm:t>
        <a:bodyPr/>
        <a:lstStyle/>
        <a:p>
          <a:endParaRPr lang="en-US"/>
        </a:p>
      </dgm:t>
    </dgm:pt>
    <dgm:pt modelId="{454EA37F-A8D8-4086-BAE8-2F8C4770AA77}" type="sibTrans" cxnId="{5BC6D52E-4FB6-445F-963C-E27E49E52CB9}">
      <dgm:prSet/>
      <dgm:spPr/>
      <dgm:t>
        <a:bodyPr/>
        <a:lstStyle/>
        <a:p>
          <a:endParaRPr lang="en-US"/>
        </a:p>
      </dgm:t>
    </dgm:pt>
    <dgm:pt modelId="{0499AE71-E793-4613-A5C4-8FE6DA700606}">
      <dgm:prSet/>
      <dgm:spPr/>
      <dgm:t>
        <a:bodyPr/>
        <a:lstStyle/>
        <a:p>
          <a:r>
            <a:rPr lang="en-US"/>
            <a:t>Symboling: -55.27</a:t>
          </a:r>
        </a:p>
      </dgm:t>
    </dgm:pt>
    <dgm:pt modelId="{2A8738F7-43C7-4187-9BA9-0B1CF2247721}" type="parTrans" cxnId="{98C35294-B909-492E-808D-C0EFF41B205D}">
      <dgm:prSet/>
      <dgm:spPr/>
      <dgm:t>
        <a:bodyPr/>
        <a:lstStyle/>
        <a:p>
          <a:endParaRPr lang="en-US"/>
        </a:p>
      </dgm:t>
    </dgm:pt>
    <dgm:pt modelId="{BFA020FA-E29E-4BC5-89BF-440A90642B38}" type="sibTrans" cxnId="{98C35294-B909-492E-808D-C0EFF41B205D}">
      <dgm:prSet/>
      <dgm:spPr/>
      <dgm:t>
        <a:bodyPr/>
        <a:lstStyle/>
        <a:p>
          <a:endParaRPr lang="en-US"/>
        </a:p>
      </dgm:t>
    </dgm:pt>
    <dgm:pt modelId="{2EA65B58-E10E-43E8-85C9-3BD536BDDBA0}">
      <dgm:prSet/>
      <dgm:spPr/>
      <dgm:t>
        <a:bodyPr/>
        <a:lstStyle/>
        <a:p>
          <a:r>
            <a:rPr lang="en-US"/>
            <a:t>Not statistically significant (p-value &gt; 0.05).</a:t>
          </a:r>
        </a:p>
      </dgm:t>
    </dgm:pt>
    <dgm:pt modelId="{53C49BF8-2C0B-47EC-8F24-42B4F5CD16F7}" type="parTrans" cxnId="{A021D4AB-94AD-49E8-8CC9-E13F4E61A5F7}">
      <dgm:prSet/>
      <dgm:spPr/>
      <dgm:t>
        <a:bodyPr/>
        <a:lstStyle/>
        <a:p>
          <a:endParaRPr lang="en-US"/>
        </a:p>
      </dgm:t>
    </dgm:pt>
    <dgm:pt modelId="{B83BF58E-D4C0-43E5-BF78-8D935F124986}" type="sibTrans" cxnId="{A021D4AB-94AD-49E8-8CC9-E13F4E61A5F7}">
      <dgm:prSet/>
      <dgm:spPr/>
      <dgm:t>
        <a:bodyPr/>
        <a:lstStyle/>
        <a:p>
          <a:endParaRPr lang="en-US"/>
        </a:p>
      </dgm:t>
    </dgm:pt>
    <dgm:pt modelId="{45A72193-CFCB-4BB3-96D8-D46CBBED19A8}">
      <dgm:prSet/>
      <dgm:spPr/>
      <dgm:t>
        <a:bodyPr/>
        <a:lstStyle/>
        <a:p>
          <a:r>
            <a:rPr lang="en-US"/>
            <a:t>Enginesize: 141.61</a:t>
          </a:r>
        </a:p>
      </dgm:t>
    </dgm:pt>
    <dgm:pt modelId="{8708FFED-30A9-475F-8C78-6768C194F443}" type="parTrans" cxnId="{4ED32CA7-EF37-4394-A42E-45B175A1FECD}">
      <dgm:prSet/>
      <dgm:spPr/>
      <dgm:t>
        <a:bodyPr/>
        <a:lstStyle/>
        <a:p>
          <a:endParaRPr lang="en-US"/>
        </a:p>
      </dgm:t>
    </dgm:pt>
    <dgm:pt modelId="{0BDFD4A4-185F-485D-B3CA-9C1E5BCD9046}" type="sibTrans" cxnId="{4ED32CA7-EF37-4394-A42E-45B175A1FECD}">
      <dgm:prSet/>
      <dgm:spPr/>
      <dgm:t>
        <a:bodyPr/>
        <a:lstStyle/>
        <a:p>
          <a:endParaRPr lang="en-US"/>
        </a:p>
      </dgm:t>
    </dgm:pt>
    <dgm:pt modelId="{6CDB49C2-9270-466B-87C9-E2955D303164}">
      <dgm:prSet/>
      <dgm:spPr/>
      <dgm:t>
        <a:bodyPr/>
        <a:lstStyle/>
        <a:p>
          <a:r>
            <a:rPr lang="en-US" b="1" u="sng" dirty="0"/>
            <a:t>For each unit increase in </a:t>
          </a:r>
          <a:r>
            <a:rPr lang="en-US" b="1" u="sng" dirty="0" err="1"/>
            <a:t>enginesize</a:t>
          </a:r>
          <a:r>
            <a:rPr lang="en-US" b="1" u="sng" dirty="0"/>
            <a:t>, 'price' increases by $141.61 (statistically significant).</a:t>
          </a:r>
          <a:endParaRPr lang="en-US" dirty="0"/>
        </a:p>
      </dgm:t>
    </dgm:pt>
    <dgm:pt modelId="{D83E434F-5D02-495D-B856-3A48DC4CF1C7}" type="parTrans" cxnId="{5781F411-231C-4671-94BD-EA3E2E679C81}">
      <dgm:prSet/>
      <dgm:spPr/>
      <dgm:t>
        <a:bodyPr/>
        <a:lstStyle/>
        <a:p>
          <a:endParaRPr lang="en-US"/>
        </a:p>
      </dgm:t>
    </dgm:pt>
    <dgm:pt modelId="{3FDF0580-E672-4E60-9C21-0A2E517222AD}" type="sibTrans" cxnId="{5781F411-231C-4671-94BD-EA3E2E679C81}">
      <dgm:prSet/>
      <dgm:spPr/>
      <dgm:t>
        <a:bodyPr/>
        <a:lstStyle/>
        <a:p>
          <a:endParaRPr lang="en-US"/>
        </a:p>
      </dgm:t>
    </dgm:pt>
    <dgm:pt modelId="{CB42E7AD-7FDD-4E41-836D-C9564CBC68CD}" type="pres">
      <dgm:prSet presAssocID="{2AC70337-B62C-458E-8867-27F9C98851D3}" presName="hierChild1" presStyleCnt="0">
        <dgm:presLayoutVars>
          <dgm:chPref val="1"/>
          <dgm:dir/>
          <dgm:animOne val="branch"/>
          <dgm:animLvl val="lvl"/>
          <dgm:resizeHandles/>
        </dgm:presLayoutVars>
      </dgm:prSet>
      <dgm:spPr/>
    </dgm:pt>
    <dgm:pt modelId="{3A8A9533-4506-44D9-BC87-CBE08594E54A}" type="pres">
      <dgm:prSet presAssocID="{A043C493-3F1C-4F95-A813-2ED29BE4DFF2}" presName="hierRoot1" presStyleCnt="0"/>
      <dgm:spPr/>
    </dgm:pt>
    <dgm:pt modelId="{02C18ECF-21F0-4D5D-90FC-0CCC082DD252}" type="pres">
      <dgm:prSet presAssocID="{A043C493-3F1C-4F95-A813-2ED29BE4DFF2}" presName="composite" presStyleCnt="0"/>
      <dgm:spPr/>
    </dgm:pt>
    <dgm:pt modelId="{077DD53E-178C-40B6-BB44-031192DEE2E9}" type="pres">
      <dgm:prSet presAssocID="{A043C493-3F1C-4F95-A813-2ED29BE4DFF2}" presName="background" presStyleLbl="node0" presStyleIdx="0" presStyleCnt="5"/>
      <dgm:spPr/>
    </dgm:pt>
    <dgm:pt modelId="{235AAFF0-4DE7-4981-BB22-A55923DDD8BC}" type="pres">
      <dgm:prSet presAssocID="{A043C493-3F1C-4F95-A813-2ED29BE4DFF2}" presName="text" presStyleLbl="fgAcc0" presStyleIdx="0" presStyleCnt="5">
        <dgm:presLayoutVars>
          <dgm:chPref val="3"/>
        </dgm:presLayoutVars>
      </dgm:prSet>
      <dgm:spPr/>
    </dgm:pt>
    <dgm:pt modelId="{0FB48CE0-3611-44C3-B415-40A46EDEBCCF}" type="pres">
      <dgm:prSet presAssocID="{A043C493-3F1C-4F95-A813-2ED29BE4DFF2}" presName="hierChild2" presStyleCnt="0"/>
      <dgm:spPr/>
    </dgm:pt>
    <dgm:pt modelId="{70FE8197-0A78-439B-9E30-D936BCC9D403}" type="pres">
      <dgm:prSet presAssocID="{887F739F-8BED-4BBD-9FAE-5BEDAAD909C4}" presName="Name10" presStyleLbl="parChTrans1D2" presStyleIdx="0" presStyleCnt="5"/>
      <dgm:spPr/>
    </dgm:pt>
    <dgm:pt modelId="{45909B66-5574-4C27-A8C4-1C150C9105F5}" type="pres">
      <dgm:prSet presAssocID="{1EBCFB32-3F65-4952-A635-31EDC45C6362}" presName="hierRoot2" presStyleCnt="0"/>
      <dgm:spPr/>
    </dgm:pt>
    <dgm:pt modelId="{CA47DDBA-78DA-47E3-B0B8-C640F281447C}" type="pres">
      <dgm:prSet presAssocID="{1EBCFB32-3F65-4952-A635-31EDC45C6362}" presName="composite2" presStyleCnt="0"/>
      <dgm:spPr/>
    </dgm:pt>
    <dgm:pt modelId="{9B831C50-E7B6-4CF8-B34C-6E731F2CEF42}" type="pres">
      <dgm:prSet presAssocID="{1EBCFB32-3F65-4952-A635-31EDC45C6362}" presName="background2" presStyleLbl="node2" presStyleIdx="0" presStyleCnt="5"/>
      <dgm:spPr/>
    </dgm:pt>
    <dgm:pt modelId="{F99ADB3B-D10E-41E8-88E8-744DA03B8786}" type="pres">
      <dgm:prSet presAssocID="{1EBCFB32-3F65-4952-A635-31EDC45C6362}" presName="text2" presStyleLbl="fgAcc2" presStyleIdx="0" presStyleCnt="5">
        <dgm:presLayoutVars>
          <dgm:chPref val="3"/>
        </dgm:presLayoutVars>
      </dgm:prSet>
      <dgm:spPr/>
    </dgm:pt>
    <dgm:pt modelId="{BF4C531E-75B0-4B48-9590-DC0BB70C9CFA}" type="pres">
      <dgm:prSet presAssocID="{1EBCFB32-3F65-4952-A635-31EDC45C6362}" presName="hierChild3" presStyleCnt="0"/>
      <dgm:spPr/>
    </dgm:pt>
    <dgm:pt modelId="{932EF0B8-325D-4477-80E2-8A6216F9CA5D}" type="pres">
      <dgm:prSet presAssocID="{FB704DC6-E939-40C8-B3A2-89B3CC79A35B}" presName="hierRoot1" presStyleCnt="0"/>
      <dgm:spPr/>
    </dgm:pt>
    <dgm:pt modelId="{427AC032-170D-488E-9EC7-377FCD1E0F02}" type="pres">
      <dgm:prSet presAssocID="{FB704DC6-E939-40C8-B3A2-89B3CC79A35B}" presName="composite" presStyleCnt="0"/>
      <dgm:spPr/>
    </dgm:pt>
    <dgm:pt modelId="{4850B937-F103-4BFE-BEA0-8DC846F924C0}" type="pres">
      <dgm:prSet presAssocID="{FB704DC6-E939-40C8-B3A2-89B3CC79A35B}" presName="background" presStyleLbl="node0" presStyleIdx="1" presStyleCnt="5"/>
      <dgm:spPr/>
    </dgm:pt>
    <dgm:pt modelId="{BAE52F49-61A9-4DAE-97A9-0DA09A50C050}" type="pres">
      <dgm:prSet presAssocID="{FB704DC6-E939-40C8-B3A2-89B3CC79A35B}" presName="text" presStyleLbl="fgAcc0" presStyleIdx="1" presStyleCnt="5">
        <dgm:presLayoutVars>
          <dgm:chPref val="3"/>
        </dgm:presLayoutVars>
      </dgm:prSet>
      <dgm:spPr/>
    </dgm:pt>
    <dgm:pt modelId="{3F3E2B23-0B74-4C01-AC82-78752ADA6D59}" type="pres">
      <dgm:prSet presAssocID="{FB704DC6-E939-40C8-B3A2-89B3CC79A35B}" presName="hierChild2" presStyleCnt="0"/>
      <dgm:spPr/>
    </dgm:pt>
    <dgm:pt modelId="{9CF511F8-3B77-4E20-9351-E4FBB12BB058}" type="pres">
      <dgm:prSet presAssocID="{1BE94350-B015-4B4D-A7D1-8B6A4527D1A5}" presName="Name10" presStyleLbl="parChTrans1D2" presStyleIdx="1" presStyleCnt="5"/>
      <dgm:spPr/>
    </dgm:pt>
    <dgm:pt modelId="{FCD3134A-CFE6-4D79-B2B3-DC5E26583F64}" type="pres">
      <dgm:prSet presAssocID="{4637C8A2-CD7E-4B34-ADA6-5CEFD6A3C403}" presName="hierRoot2" presStyleCnt="0"/>
      <dgm:spPr/>
    </dgm:pt>
    <dgm:pt modelId="{1E83E8B4-6A2A-4800-AC21-E27766B79F6E}" type="pres">
      <dgm:prSet presAssocID="{4637C8A2-CD7E-4B34-ADA6-5CEFD6A3C403}" presName="composite2" presStyleCnt="0"/>
      <dgm:spPr/>
    </dgm:pt>
    <dgm:pt modelId="{9C5FBDC0-BA53-4452-8581-97ADF3413664}" type="pres">
      <dgm:prSet presAssocID="{4637C8A2-CD7E-4B34-ADA6-5CEFD6A3C403}" presName="background2" presStyleLbl="node2" presStyleIdx="1" presStyleCnt="5"/>
      <dgm:spPr/>
    </dgm:pt>
    <dgm:pt modelId="{AFED8E28-7941-4748-9087-66C7D708AB18}" type="pres">
      <dgm:prSet presAssocID="{4637C8A2-CD7E-4B34-ADA6-5CEFD6A3C403}" presName="text2" presStyleLbl="fgAcc2" presStyleIdx="1" presStyleCnt="5">
        <dgm:presLayoutVars>
          <dgm:chPref val="3"/>
        </dgm:presLayoutVars>
      </dgm:prSet>
      <dgm:spPr/>
    </dgm:pt>
    <dgm:pt modelId="{895E7939-5C83-4E1B-9168-357F228C6E37}" type="pres">
      <dgm:prSet presAssocID="{4637C8A2-CD7E-4B34-ADA6-5CEFD6A3C403}" presName="hierChild3" presStyleCnt="0"/>
      <dgm:spPr/>
    </dgm:pt>
    <dgm:pt modelId="{0A1D596C-B7D3-4004-9833-F29152A5EA47}" type="pres">
      <dgm:prSet presAssocID="{C501C1FD-3FEA-4A0C-B829-17D6E17A410F}" presName="hierRoot1" presStyleCnt="0"/>
      <dgm:spPr/>
    </dgm:pt>
    <dgm:pt modelId="{77E2351D-9540-4232-9A44-3844458F57FA}" type="pres">
      <dgm:prSet presAssocID="{C501C1FD-3FEA-4A0C-B829-17D6E17A410F}" presName="composite" presStyleCnt="0"/>
      <dgm:spPr/>
    </dgm:pt>
    <dgm:pt modelId="{1CAA38EC-9D54-4D27-9D7B-D634D1659181}" type="pres">
      <dgm:prSet presAssocID="{C501C1FD-3FEA-4A0C-B829-17D6E17A410F}" presName="background" presStyleLbl="node0" presStyleIdx="2" presStyleCnt="5"/>
      <dgm:spPr/>
    </dgm:pt>
    <dgm:pt modelId="{408FC38A-DE48-4526-82A3-E6AB90282D56}" type="pres">
      <dgm:prSet presAssocID="{C501C1FD-3FEA-4A0C-B829-17D6E17A410F}" presName="text" presStyleLbl="fgAcc0" presStyleIdx="2" presStyleCnt="5">
        <dgm:presLayoutVars>
          <dgm:chPref val="3"/>
        </dgm:presLayoutVars>
      </dgm:prSet>
      <dgm:spPr/>
    </dgm:pt>
    <dgm:pt modelId="{2EED63EF-CB08-4DD6-A4DC-3A68BCC629F7}" type="pres">
      <dgm:prSet presAssocID="{C501C1FD-3FEA-4A0C-B829-17D6E17A410F}" presName="hierChild2" presStyleCnt="0"/>
      <dgm:spPr/>
    </dgm:pt>
    <dgm:pt modelId="{78F57186-DB46-4DB7-A91E-76A1C35A9189}" type="pres">
      <dgm:prSet presAssocID="{6DAC8978-7B7C-424E-8432-1BC02B11F100}" presName="Name10" presStyleLbl="parChTrans1D2" presStyleIdx="2" presStyleCnt="5"/>
      <dgm:spPr/>
    </dgm:pt>
    <dgm:pt modelId="{7BF0FB62-B295-4322-AD7E-C708269D6E4B}" type="pres">
      <dgm:prSet presAssocID="{CF76B3E8-53A0-41FD-82FB-978F37FF066B}" presName="hierRoot2" presStyleCnt="0"/>
      <dgm:spPr/>
    </dgm:pt>
    <dgm:pt modelId="{2C714462-BB9B-4442-A4BE-0AB3CE1E5C12}" type="pres">
      <dgm:prSet presAssocID="{CF76B3E8-53A0-41FD-82FB-978F37FF066B}" presName="composite2" presStyleCnt="0"/>
      <dgm:spPr/>
    </dgm:pt>
    <dgm:pt modelId="{AEF83FEC-FABA-4919-948D-7B4684411626}" type="pres">
      <dgm:prSet presAssocID="{CF76B3E8-53A0-41FD-82FB-978F37FF066B}" presName="background2" presStyleLbl="node2" presStyleIdx="2" presStyleCnt="5"/>
      <dgm:spPr/>
    </dgm:pt>
    <dgm:pt modelId="{63D142CC-ED4A-4A1B-B6B9-89E9E32495C6}" type="pres">
      <dgm:prSet presAssocID="{CF76B3E8-53A0-41FD-82FB-978F37FF066B}" presName="text2" presStyleLbl="fgAcc2" presStyleIdx="2" presStyleCnt="5">
        <dgm:presLayoutVars>
          <dgm:chPref val="3"/>
        </dgm:presLayoutVars>
      </dgm:prSet>
      <dgm:spPr/>
    </dgm:pt>
    <dgm:pt modelId="{C3A01F71-9E09-4C9D-B1AB-E8B72181612F}" type="pres">
      <dgm:prSet presAssocID="{CF76B3E8-53A0-41FD-82FB-978F37FF066B}" presName="hierChild3" presStyleCnt="0"/>
      <dgm:spPr/>
    </dgm:pt>
    <dgm:pt modelId="{761DA27F-A413-4FFA-8099-BA81B073FFB2}" type="pres">
      <dgm:prSet presAssocID="{0499AE71-E793-4613-A5C4-8FE6DA700606}" presName="hierRoot1" presStyleCnt="0"/>
      <dgm:spPr/>
    </dgm:pt>
    <dgm:pt modelId="{6F9CB8D1-E717-4377-BA68-690A5E326E70}" type="pres">
      <dgm:prSet presAssocID="{0499AE71-E793-4613-A5C4-8FE6DA700606}" presName="composite" presStyleCnt="0"/>
      <dgm:spPr/>
    </dgm:pt>
    <dgm:pt modelId="{868E8DEC-6E50-4788-9275-9A23D4EBD450}" type="pres">
      <dgm:prSet presAssocID="{0499AE71-E793-4613-A5C4-8FE6DA700606}" presName="background" presStyleLbl="node0" presStyleIdx="3" presStyleCnt="5"/>
      <dgm:spPr/>
    </dgm:pt>
    <dgm:pt modelId="{328C3166-1867-4D65-97C0-39E4BFD70A36}" type="pres">
      <dgm:prSet presAssocID="{0499AE71-E793-4613-A5C4-8FE6DA700606}" presName="text" presStyleLbl="fgAcc0" presStyleIdx="3" presStyleCnt="5">
        <dgm:presLayoutVars>
          <dgm:chPref val="3"/>
        </dgm:presLayoutVars>
      </dgm:prSet>
      <dgm:spPr/>
    </dgm:pt>
    <dgm:pt modelId="{7A7194DD-3F6F-4645-8DD6-3274EE6925E8}" type="pres">
      <dgm:prSet presAssocID="{0499AE71-E793-4613-A5C4-8FE6DA700606}" presName="hierChild2" presStyleCnt="0"/>
      <dgm:spPr/>
    </dgm:pt>
    <dgm:pt modelId="{50BAA17E-C11F-401B-82F6-6D71EB78F5CF}" type="pres">
      <dgm:prSet presAssocID="{53C49BF8-2C0B-47EC-8F24-42B4F5CD16F7}" presName="Name10" presStyleLbl="parChTrans1D2" presStyleIdx="3" presStyleCnt="5"/>
      <dgm:spPr/>
    </dgm:pt>
    <dgm:pt modelId="{59FAEA04-5701-42BA-8FD7-E93FF16D6ADE}" type="pres">
      <dgm:prSet presAssocID="{2EA65B58-E10E-43E8-85C9-3BD536BDDBA0}" presName="hierRoot2" presStyleCnt="0"/>
      <dgm:spPr/>
    </dgm:pt>
    <dgm:pt modelId="{72CFFF97-DFAE-423D-8FAD-24F5E44F56DC}" type="pres">
      <dgm:prSet presAssocID="{2EA65B58-E10E-43E8-85C9-3BD536BDDBA0}" presName="composite2" presStyleCnt="0"/>
      <dgm:spPr/>
    </dgm:pt>
    <dgm:pt modelId="{3763879E-6D59-4D07-914E-2BD0AD7809B7}" type="pres">
      <dgm:prSet presAssocID="{2EA65B58-E10E-43E8-85C9-3BD536BDDBA0}" presName="background2" presStyleLbl="node2" presStyleIdx="3" presStyleCnt="5"/>
      <dgm:spPr/>
    </dgm:pt>
    <dgm:pt modelId="{B8C33385-5015-46EC-9E37-8AA04878E58E}" type="pres">
      <dgm:prSet presAssocID="{2EA65B58-E10E-43E8-85C9-3BD536BDDBA0}" presName="text2" presStyleLbl="fgAcc2" presStyleIdx="3" presStyleCnt="5">
        <dgm:presLayoutVars>
          <dgm:chPref val="3"/>
        </dgm:presLayoutVars>
      </dgm:prSet>
      <dgm:spPr/>
    </dgm:pt>
    <dgm:pt modelId="{1C98AE2A-B399-4D62-8ED8-37CF12662E0C}" type="pres">
      <dgm:prSet presAssocID="{2EA65B58-E10E-43E8-85C9-3BD536BDDBA0}" presName="hierChild3" presStyleCnt="0"/>
      <dgm:spPr/>
    </dgm:pt>
    <dgm:pt modelId="{4CDC9037-5FB9-4214-8E2E-DFF93A43F5A4}" type="pres">
      <dgm:prSet presAssocID="{45A72193-CFCB-4BB3-96D8-D46CBBED19A8}" presName="hierRoot1" presStyleCnt="0"/>
      <dgm:spPr/>
    </dgm:pt>
    <dgm:pt modelId="{1C349EE3-8DF7-480C-BA23-2CDB8C97F0A8}" type="pres">
      <dgm:prSet presAssocID="{45A72193-CFCB-4BB3-96D8-D46CBBED19A8}" presName="composite" presStyleCnt="0"/>
      <dgm:spPr/>
    </dgm:pt>
    <dgm:pt modelId="{179205DB-54D5-41F2-B40A-AED7E300BB85}" type="pres">
      <dgm:prSet presAssocID="{45A72193-CFCB-4BB3-96D8-D46CBBED19A8}" presName="background" presStyleLbl="node0" presStyleIdx="4" presStyleCnt="5"/>
      <dgm:spPr/>
    </dgm:pt>
    <dgm:pt modelId="{D6C7C44D-DF42-4AC7-9E7C-9D8469474452}" type="pres">
      <dgm:prSet presAssocID="{45A72193-CFCB-4BB3-96D8-D46CBBED19A8}" presName="text" presStyleLbl="fgAcc0" presStyleIdx="4" presStyleCnt="5">
        <dgm:presLayoutVars>
          <dgm:chPref val="3"/>
        </dgm:presLayoutVars>
      </dgm:prSet>
      <dgm:spPr/>
    </dgm:pt>
    <dgm:pt modelId="{4D82868C-1144-4B84-86F3-E95B1C15E7C0}" type="pres">
      <dgm:prSet presAssocID="{45A72193-CFCB-4BB3-96D8-D46CBBED19A8}" presName="hierChild2" presStyleCnt="0"/>
      <dgm:spPr/>
    </dgm:pt>
    <dgm:pt modelId="{9D403747-DE68-4C4D-BDA7-C9ADFB8754D0}" type="pres">
      <dgm:prSet presAssocID="{D83E434F-5D02-495D-B856-3A48DC4CF1C7}" presName="Name10" presStyleLbl="parChTrans1D2" presStyleIdx="4" presStyleCnt="5"/>
      <dgm:spPr/>
    </dgm:pt>
    <dgm:pt modelId="{D0371EFC-A2CF-482F-9E17-09ABDFCB75F6}" type="pres">
      <dgm:prSet presAssocID="{6CDB49C2-9270-466B-87C9-E2955D303164}" presName="hierRoot2" presStyleCnt="0"/>
      <dgm:spPr/>
    </dgm:pt>
    <dgm:pt modelId="{FCD1AEC6-FA07-4A16-9278-50A14C53E485}" type="pres">
      <dgm:prSet presAssocID="{6CDB49C2-9270-466B-87C9-E2955D303164}" presName="composite2" presStyleCnt="0"/>
      <dgm:spPr/>
    </dgm:pt>
    <dgm:pt modelId="{FC6AEE96-94E7-41AE-9A96-95AAB849AB8D}" type="pres">
      <dgm:prSet presAssocID="{6CDB49C2-9270-466B-87C9-E2955D303164}" presName="background2" presStyleLbl="node2" presStyleIdx="4" presStyleCnt="5"/>
      <dgm:spPr/>
    </dgm:pt>
    <dgm:pt modelId="{BC516EE2-D853-480B-A5A2-45E8FC97ED48}" type="pres">
      <dgm:prSet presAssocID="{6CDB49C2-9270-466B-87C9-E2955D303164}" presName="text2" presStyleLbl="fgAcc2" presStyleIdx="4" presStyleCnt="5">
        <dgm:presLayoutVars>
          <dgm:chPref val="3"/>
        </dgm:presLayoutVars>
      </dgm:prSet>
      <dgm:spPr/>
    </dgm:pt>
    <dgm:pt modelId="{1F5706EF-D550-4A6F-AD59-48B76CE98FAA}" type="pres">
      <dgm:prSet presAssocID="{6CDB49C2-9270-466B-87C9-E2955D303164}" presName="hierChild3" presStyleCnt="0"/>
      <dgm:spPr/>
    </dgm:pt>
  </dgm:ptLst>
  <dgm:cxnLst>
    <dgm:cxn modelId="{39E8B407-2782-43EE-8A73-9738E1DDF74F}" type="presOf" srcId="{53C49BF8-2C0B-47EC-8F24-42B4F5CD16F7}" destId="{50BAA17E-C11F-401B-82F6-6D71EB78F5CF}" srcOrd="0" destOrd="0" presId="urn:microsoft.com/office/officeart/2005/8/layout/hierarchy1"/>
    <dgm:cxn modelId="{5781F411-231C-4671-94BD-EA3E2E679C81}" srcId="{45A72193-CFCB-4BB3-96D8-D46CBBED19A8}" destId="{6CDB49C2-9270-466B-87C9-E2955D303164}" srcOrd="0" destOrd="0" parTransId="{D83E434F-5D02-495D-B856-3A48DC4CF1C7}" sibTransId="{3FDF0580-E672-4E60-9C21-0A2E517222AD}"/>
    <dgm:cxn modelId="{531FB01B-1710-47CF-9327-240CE1318AF9}" type="presOf" srcId="{6DAC8978-7B7C-424E-8432-1BC02B11F100}" destId="{78F57186-DB46-4DB7-A91E-76A1C35A9189}" srcOrd="0" destOrd="0" presId="urn:microsoft.com/office/officeart/2005/8/layout/hierarchy1"/>
    <dgm:cxn modelId="{0E754326-20D4-4380-A3D7-CAA86F9E5574}" type="presOf" srcId="{C501C1FD-3FEA-4A0C-B829-17D6E17A410F}" destId="{408FC38A-DE48-4526-82A3-E6AB90282D56}" srcOrd="0" destOrd="0" presId="urn:microsoft.com/office/officeart/2005/8/layout/hierarchy1"/>
    <dgm:cxn modelId="{5BC6D52E-4FB6-445F-963C-E27E49E52CB9}" srcId="{C501C1FD-3FEA-4A0C-B829-17D6E17A410F}" destId="{CF76B3E8-53A0-41FD-82FB-978F37FF066B}" srcOrd="0" destOrd="0" parTransId="{6DAC8978-7B7C-424E-8432-1BC02B11F100}" sibTransId="{454EA37F-A8D8-4086-BAE8-2F8C4770AA77}"/>
    <dgm:cxn modelId="{16E0925D-D465-42F3-8055-3DB6A3E67BC1}" srcId="{A043C493-3F1C-4F95-A813-2ED29BE4DFF2}" destId="{1EBCFB32-3F65-4952-A635-31EDC45C6362}" srcOrd="0" destOrd="0" parTransId="{887F739F-8BED-4BBD-9FAE-5BEDAAD909C4}" sibTransId="{0DD08145-A382-4285-9EBE-07BC83ED5364}"/>
    <dgm:cxn modelId="{377B0160-DE9A-4786-873C-3C71F4D1DB72}" type="presOf" srcId="{CF76B3E8-53A0-41FD-82FB-978F37FF066B}" destId="{63D142CC-ED4A-4A1B-B6B9-89E9E32495C6}" srcOrd="0" destOrd="0" presId="urn:microsoft.com/office/officeart/2005/8/layout/hierarchy1"/>
    <dgm:cxn modelId="{67F06A51-37D2-461C-B406-4A09ADAC085E}" type="presOf" srcId="{A043C493-3F1C-4F95-A813-2ED29BE4DFF2}" destId="{235AAFF0-4DE7-4981-BB22-A55923DDD8BC}" srcOrd="0" destOrd="0" presId="urn:microsoft.com/office/officeart/2005/8/layout/hierarchy1"/>
    <dgm:cxn modelId="{F5537B79-4669-4197-838A-885CD80D8067}" type="presOf" srcId="{2AC70337-B62C-458E-8867-27F9C98851D3}" destId="{CB42E7AD-7FDD-4E41-836D-C9564CBC68CD}" srcOrd="0" destOrd="0" presId="urn:microsoft.com/office/officeart/2005/8/layout/hierarchy1"/>
    <dgm:cxn modelId="{90A31A88-1715-4A5E-ACC3-6DC6693E8C05}" srcId="{2AC70337-B62C-458E-8867-27F9C98851D3}" destId="{A043C493-3F1C-4F95-A813-2ED29BE4DFF2}" srcOrd="0" destOrd="0" parTransId="{8B77A00B-EDD7-4F5F-8210-A09996218F6F}" sibTransId="{7655B951-385E-4768-A1EF-0C6977F518DB}"/>
    <dgm:cxn modelId="{047CB88E-2BDC-48C9-AE2E-E228C6F7FEEA}" type="presOf" srcId="{0499AE71-E793-4613-A5C4-8FE6DA700606}" destId="{328C3166-1867-4D65-97C0-39E4BFD70A36}" srcOrd="0" destOrd="0" presId="urn:microsoft.com/office/officeart/2005/8/layout/hierarchy1"/>
    <dgm:cxn modelId="{98C35294-B909-492E-808D-C0EFF41B205D}" srcId="{2AC70337-B62C-458E-8867-27F9C98851D3}" destId="{0499AE71-E793-4613-A5C4-8FE6DA700606}" srcOrd="3" destOrd="0" parTransId="{2A8738F7-43C7-4187-9BA9-0B1CF2247721}" sibTransId="{BFA020FA-E29E-4BC5-89BF-440A90642B38}"/>
    <dgm:cxn modelId="{ABECF397-9B23-44B6-8DB1-126E4BC4F2EE}" srcId="{2AC70337-B62C-458E-8867-27F9C98851D3}" destId="{FB704DC6-E939-40C8-B3A2-89B3CC79A35B}" srcOrd="1" destOrd="0" parTransId="{43EA3A52-6077-4D6F-8C07-6A60C4A612E6}" sibTransId="{E1E4D706-ADB1-41AE-9129-22540E5FC671}"/>
    <dgm:cxn modelId="{B621069B-E804-4014-B6AA-592276623EE8}" type="presOf" srcId="{887F739F-8BED-4BBD-9FAE-5BEDAAD909C4}" destId="{70FE8197-0A78-439B-9E30-D936BCC9D403}" srcOrd="0" destOrd="0" presId="urn:microsoft.com/office/officeart/2005/8/layout/hierarchy1"/>
    <dgm:cxn modelId="{BDB12DA0-0184-4CAE-8185-F1A82FCD657C}" type="presOf" srcId="{1EBCFB32-3F65-4952-A635-31EDC45C6362}" destId="{F99ADB3B-D10E-41E8-88E8-744DA03B8786}" srcOrd="0" destOrd="0" presId="urn:microsoft.com/office/officeart/2005/8/layout/hierarchy1"/>
    <dgm:cxn modelId="{4ED32CA7-EF37-4394-A42E-45B175A1FECD}" srcId="{2AC70337-B62C-458E-8867-27F9C98851D3}" destId="{45A72193-CFCB-4BB3-96D8-D46CBBED19A8}" srcOrd="4" destOrd="0" parTransId="{8708FFED-30A9-475F-8C78-6768C194F443}" sibTransId="{0BDFD4A4-185F-485D-B3CA-9C1E5BCD9046}"/>
    <dgm:cxn modelId="{A021D4AB-94AD-49E8-8CC9-E13F4E61A5F7}" srcId="{0499AE71-E793-4613-A5C4-8FE6DA700606}" destId="{2EA65B58-E10E-43E8-85C9-3BD536BDDBA0}" srcOrd="0" destOrd="0" parTransId="{53C49BF8-2C0B-47EC-8F24-42B4F5CD16F7}" sibTransId="{B83BF58E-D4C0-43E5-BF78-8D935F124986}"/>
    <dgm:cxn modelId="{DCBBE3D0-1EAC-4A4A-AA9A-DB6F26124921}" type="presOf" srcId="{FB704DC6-E939-40C8-B3A2-89B3CC79A35B}" destId="{BAE52F49-61A9-4DAE-97A9-0DA09A50C050}" srcOrd="0" destOrd="0" presId="urn:microsoft.com/office/officeart/2005/8/layout/hierarchy1"/>
    <dgm:cxn modelId="{669BF0DA-3172-453B-BA53-350289ADFEE4}" type="presOf" srcId="{2EA65B58-E10E-43E8-85C9-3BD536BDDBA0}" destId="{B8C33385-5015-46EC-9E37-8AA04878E58E}" srcOrd="0" destOrd="0" presId="urn:microsoft.com/office/officeart/2005/8/layout/hierarchy1"/>
    <dgm:cxn modelId="{B13481E6-6CFA-4FE6-B379-A1E22A9FE8D2}" srcId="{2AC70337-B62C-458E-8867-27F9C98851D3}" destId="{C501C1FD-3FEA-4A0C-B829-17D6E17A410F}" srcOrd="2" destOrd="0" parTransId="{E16699ED-3A95-4BEE-A4F9-E54651246817}" sibTransId="{965F7BD2-94A4-4B66-AF9A-A5624B438EA4}"/>
    <dgm:cxn modelId="{C81529E9-E5AB-41D6-A7F2-67FBF1B45B5D}" type="presOf" srcId="{1BE94350-B015-4B4D-A7D1-8B6A4527D1A5}" destId="{9CF511F8-3B77-4E20-9351-E4FBB12BB058}" srcOrd="0" destOrd="0" presId="urn:microsoft.com/office/officeart/2005/8/layout/hierarchy1"/>
    <dgm:cxn modelId="{E0F390EA-A4E7-41BA-9029-7B1459C021D5}" srcId="{FB704DC6-E939-40C8-B3A2-89B3CC79A35B}" destId="{4637C8A2-CD7E-4B34-ADA6-5CEFD6A3C403}" srcOrd="0" destOrd="0" parTransId="{1BE94350-B015-4B4D-A7D1-8B6A4527D1A5}" sibTransId="{91F6CE3F-0A23-4385-979B-AE1591CF5B54}"/>
    <dgm:cxn modelId="{B7A193EB-960F-4FD1-B5F7-DB428F1927D6}" type="presOf" srcId="{4637C8A2-CD7E-4B34-ADA6-5CEFD6A3C403}" destId="{AFED8E28-7941-4748-9087-66C7D708AB18}" srcOrd="0" destOrd="0" presId="urn:microsoft.com/office/officeart/2005/8/layout/hierarchy1"/>
    <dgm:cxn modelId="{1E9B5CFB-25EA-499F-80A0-6C4B29D3D73E}" type="presOf" srcId="{45A72193-CFCB-4BB3-96D8-D46CBBED19A8}" destId="{D6C7C44D-DF42-4AC7-9E7C-9D8469474452}" srcOrd="0" destOrd="0" presId="urn:microsoft.com/office/officeart/2005/8/layout/hierarchy1"/>
    <dgm:cxn modelId="{9D596EFC-00CF-4A0F-91DF-F3DA355CACF8}" type="presOf" srcId="{D83E434F-5D02-495D-B856-3A48DC4CF1C7}" destId="{9D403747-DE68-4C4D-BDA7-C9ADFB8754D0}" srcOrd="0" destOrd="0" presId="urn:microsoft.com/office/officeart/2005/8/layout/hierarchy1"/>
    <dgm:cxn modelId="{2240BAFE-E263-4A40-A1E9-F8C409769966}" type="presOf" srcId="{6CDB49C2-9270-466B-87C9-E2955D303164}" destId="{BC516EE2-D853-480B-A5A2-45E8FC97ED48}" srcOrd="0" destOrd="0" presId="urn:microsoft.com/office/officeart/2005/8/layout/hierarchy1"/>
    <dgm:cxn modelId="{AC93CF94-74CE-4063-A3CA-7180C649B3AD}" type="presParOf" srcId="{CB42E7AD-7FDD-4E41-836D-C9564CBC68CD}" destId="{3A8A9533-4506-44D9-BC87-CBE08594E54A}" srcOrd="0" destOrd="0" presId="urn:microsoft.com/office/officeart/2005/8/layout/hierarchy1"/>
    <dgm:cxn modelId="{38C0BE95-1E8D-4E4B-B208-36B42F24ABBD}" type="presParOf" srcId="{3A8A9533-4506-44D9-BC87-CBE08594E54A}" destId="{02C18ECF-21F0-4D5D-90FC-0CCC082DD252}" srcOrd="0" destOrd="0" presId="urn:microsoft.com/office/officeart/2005/8/layout/hierarchy1"/>
    <dgm:cxn modelId="{6C8CF8ED-DF3E-493B-BFD8-113670E2AD17}" type="presParOf" srcId="{02C18ECF-21F0-4D5D-90FC-0CCC082DD252}" destId="{077DD53E-178C-40B6-BB44-031192DEE2E9}" srcOrd="0" destOrd="0" presId="urn:microsoft.com/office/officeart/2005/8/layout/hierarchy1"/>
    <dgm:cxn modelId="{2E462326-6B38-4870-84CC-4BE7B6E89C91}" type="presParOf" srcId="{02C18ECF-21F0-4D5D-90FC-0CCC082DD252}" destId="{235AAFF0-4DE7-4981-BB22-A55923DDD8BC}" srcOrd="1" destOrd="0" presId="urn:microsoft.com/office/officeart/2005/8/layout/hierarchy1"/>
    <dgm:cxn modelId="{4C8B103E-4BD7-440F-857B-B7362B6A0FEB}" type="presParOf" srcId="{3A8A9533-4506-44D9-BC87-CBE08594E54A}" destId="{0FB48CE0-3611-44C3-B415-40A46EDEBCCF}" srcOrd="1" destOrd="0" presId="urn:microsoft.com/office/officeart/2005/8/layout/hierarchy1"/>
    <dgm:cxn modelId="{32C3CCE5-7FFF-47C0-9ED9-0B4DEFEFA103}" type="presParOf" srcId="{0FB48CE0-3611-44C3-B415-40A46EDEBCCF}" destId="{70FE8197-0A78-439B-9E30-D936BCC9D403}" srcOrd="0" destOrd="0" presId="urn:microsoft.com/office/officeart/2005/8/layout/hierarchy1"/>
    <dgm:cxn modelId="{13DC1662-777A-4F1F-A5AF-B69FDF49A030}" type="presParOf" srcId="{0FB48CE0-3611-44C3-B415-40A46EDEBCCF}" destId="{45909B66-5574-4C27-A8C4-1C150C9105F5}" srcOrd="1" destOrd="0" presId="urn:microsoft.com/office/officeart/2005/8/layout/hierarchy1"/>
    <dgm:cxn modelId="{B64B1582-2777-46B4-A8E0-D76F9FC6ABE6}" type="presParOf" srcId="{45909B66-5574-4C27-A8C4-1C150C9105F5}" destId="{CA47DDBA-78DA-47E3-B0B8-C640F281447C}" srcOrd="0" destOrd="0" presId="urn:microsoft.com/office/officeart/2005/8/layout/hierarchy1"/>
    <dgm:cxn modelId="{E0EAB1BC-E0A1-41F0-B79F-1196024C8A6A}" type="presParOf" srcId="{CA47DDBA-78DA-47E3-B0B8-C640F281447C}" destId="{9B831C50-E7B6-4CF8-B34C-6E731F2CEF42}" srcOrd="0" destOrd="0" presId="urn:microsoft.com/office/officeart/2005/8/layout/hierarchy1"/>
    <dgm:cxn modelId="{7EEA3785-C60A-4C33-851B-39F19E85C5B0}" type="presParOf" srcId="{CA47DDBA-78DA-47E3-B0B8-C640F281447C}" destId="{F99ADB3B-D10E-41E8-88E8-744DA03B8786}" srcOrd="1" destOrd="0" presId="urn:microsoft.com/office/officeart/2005/8/layout/hierarchy1"/>
    <dgm:cxn modelId="{1FAC57E9-C996-4325-990D-B60272F9E4C9}" type="presParOf" srcId="{45909B66-5574-4C27-A8C4-1C150C9105F5}" destId="{BF4C531E-75B0-4B48-9590-DC0BB70C9CFA}" srcOrd="1" destOrd="0" presId="urn:microsoft.com/office/officeart/2005/8/layout/hierarchy1"/>
    <dgm:cxn modelId="{6E2669C9-3EED-4A0E-BB0A-8E5A113E51AA}" type="presParOf" srcId="{CB42E7AD-7FDD-4E41-836D-C9564CBC68CD}" destId="{932EF0B8-325D-4477-80E2-8A6216F9CA5D}" srcOrd="1" destOrd="0" presId="urn:microsoft.com/office/officeart/2005/8/layout/hierarchy1"/>
    <dgm:cxn modelId="{539CAD0F-39B6-40E6-9AFD-286C8AC6A496}" type="presParOf" srcId="{932EF0B8-325D-4477-80E2-8A6216F9CA5D}" destId="{427AC032-170D-488E-9EC7-377FCD1E0F02}" srcOrd="0" destOrd="0" presId="urn:microsoft.com/office/officeart/2005/8/layout/hierarchy1"/>
    <dgm:cxn modelId="{989AB66D-4114-4EE9-877F-36528BA1C067}" type="presParOf" srcId="{427AC032-170D-488E-9EC7-377FCD1E0F02}" destId="{4850B937-F103-4BFE-BEA0-8DC846F924C0}" srcOrd="0" destOrd="0" presId="urn:microsoft.com/office/officeart/2005/8/layout/hierarchy1"/>
    <dgm:cxn modelId="{494B4ABF-EAF7-43F6-BF19-1F25BF530F3D}" type="presParOf" srcId="{427AC032-170D-488E-9EC7-377FCD1E0F02}" destId="{BAE52F49-61A9-4DAE-97A9-0DA09A50C050}" srcOrd="1" destOrd="0" presId="urn:microsoft.com/office/officeart/2005/8/layout/hierarchy1"/>
    <dgm:cxn modelId="{24231491-88BE-46F5-94D3-F5FB557CB796}" type="presParOf" srcId="{932EF0B8-325D-4477-80E2-8A6216F9CA5D}" destId="{3F3E2B23-0B74-4C01-AC82-78752ADA6D59}" srcOrd="1" destOrd="0" presId="urn:microsoft.com/office/officeart/2005/8/layout/hierarchy1"/>
    <dgm:cxn modelId="{403654ED-2FEC-471F-9694-877B5D2576B5}" type="presParOf" srcId="{3F3E2B23-0B74-4C01-AC82-78752ADA6D59}" destId="{9CF511F8-3B77-4E20-9351-E4FBB12BB058}" srcOrd="0" destOrd="0" presId="urn:microsoft.com/office/officeart/2005/8/layout/hierarchy1"/>
    <dgm:cxn modelId="{08269CE9-95FD-4D17-A786-0F0B37F4DF69}" type="presParOf" srcId="{3F3E2B23-0B74-4C01-AC82-78752ADA6D59}" destId="{FCD3134A-CFE6-4D79-B2B3-DC5E26583F64}" srcOrd="1" destOrd="0" presId="urn:microsoft.com/office/officeart/2005/8/layout/hierarchy1"/>
    <dgm:cxn modelId="{2674869D-FF47-42DC-861E-D138F2646373}" type="presParOf" srcId="{FCD3134A-CFE6-4D79-B2B3-DC5E26583F64}" destId="{1E83E8B4-6A2A-4800-AC21-E27766B79F6E}" srcOrd="0" destOrd="0" presId="urn:microsoft.com/office/officeart/2005/8/layout/hierarchy1"/>
    <dgm:cxn modelId="{72508F3B-8FC5-4C78-A4A9-D0439708E1C3}" type="presParOf" srcId="{1E83E8B4-6A2A-4800-AC21-E27766B79F6E}" destId="{9C5FBDC0-BA53-4452-8581-97ADF3413664}" srcOrd="0" destOrd="0" presId="urn:microsoft.com/office/officeart/2005/8/layout/hierarchy1"/>
    <dgm:cxn modelId="{CCD940C1-C7EC-4111-BAA0-A8DF703E127C}" type="presParOf" srcId="{1E83E8B4-6A2A-4800-AC21-E27766B79F6E}" destId="{AFED8E28-7941-4748-9087-66C7D708AB18}" srcOrd="1" destOrd="0" presId="urn:microsoft.com/office/officeart/2005/8/layout/hierarchy1"/>
    <dgm:cxn modelId="{BA382D0A-1C09-4F61-9C44-007E6648E79F}" type="presParOf" srcId="{FCD3134A-CFE6-4D79-B2B3-DC5E26583F64}" destId="{895E7939-5C83-4E1B-9168-357F228C6E37}" srcOrd="1" destOrd="0" presId="urn:microsoft.com/office/officeart/2005/8/layout/hierarchy1"/>
    <dgm:cxn modelId="{77310D74-BED5-43C9-8C55-01286F3577AE}" type="presParOf" srcId="{CB42E7AD-7FDD-4E41-836D-C9564CBC68CD}" destId="{0A1D596C-B7D3-4004-9833-F29152A5EA47}" srcOrd="2" destOrd="0" presId="urn:microsoft.com/office/officeart/2005/8/layout/hierarchy1"/>
    <dgm:cxn modelId="{78F6BE2E-BF62-4EE1-AE7A-E81D0818F6F5}" type="presParOf" srcId="{0A1D596C-B7D3-4004-9833-F29152A5EA47}" destId="{77E2351D-9540-4232-9A44-3844458F57FA}" srcOrd="0" destOrd="0" presId="urn:microsoft.com/office/officeart/2005/8/layout/hierarchy1"/>
    <dgm:cxn modelId="{6945C8B3-C4DF-430F-89D1-0A703069C951}" type="presParOf" srcId="{77E2351D-9540-4232-9A44-3844458F57FA}" destId="{1CAA38EC-9D54-4D27-9D7B-D634D1659181}" srcOrd="0" destOrd="0" presId="urn:microsoft.com/office/officeart/2005/8/layout/hierarchy1"/>
    <dgm:cxn modelId="{28223D4B-1F83-42F8-A7BB-BFF2FDA8248B}" type="presParOf" srcId="{77E2351D-9540-4232-9A44-3844458F57FA}" destId="{408FC38A-DE48-4526-82A3-E6AB90282D56}" srcOrd="1" destOrd="0" presId="urn:microsoft.com/office/officeart/2005/8/layout/hierarchy1"/>
    <dgm:cxn modelId="{5EE7E120-079C-43B0-B2E1-5776191EB9DA}" type="presParOf" srcId="{0A1D596C-B7D3-4004-9833-F29152A5EA47}" destId="{2EED63EF-CB08-4DD6-A4DC-3A68BCC629F7}" srcOrd="1" destOrd="0" presId="urn:microsoft.com/office/officeart/2005/8/layout/hierarchy1"/>
    <dgm:cxn modelId="{974FA5A4-08D3-4B09-BF3D-E8E56B132F1D}" type="presParOf" srcId="{2EED63EF-CB08-4DD6-A4DC-3A68BCC629F7}" destId="{78F57186-DB46-4DB7-A91E-76A1C35A9189}" srcOrd="0" destOrd="0" presId="urn:microsoft.com/office/officeart/2005/8/layout/hierarchy1"/>
    <dgm:cxn modelId="{B3247A2B-967F-4137-9EA0-64B51B09126C}" type="presParOf" srcId="{2EED63EF-CB08-4DD6-A4DC-3A68BCC629F7}" destId="{7BF0FB62-B295-4322-AD7E-C708269D6E4B}" srcOrd="1" destOrd="0" presId="urn:microsoft.com/office/officeart/2005/8/layout/hierarchy1"/>
    <dgm:cxn modelId="{6D4BF26F-7974-4141-9D34-A12F979797E5}" type="presParOf" srcId="{7BF0FB62-B295-4322-AD7E-C708269D6E4B}" destId="{2C714462-BB9B-4442-A4BE-0AB3CE1E5C12}" srcOrd="0" destOrd="0" presId="urn:microsoft.com/office/officeart/2005/8/layout/hierarchy1"/>
    <dgm:cxn modelId="{A8EF19B0-8563-4E83-B4ED-E428F7366B69}" type="presParOf" srcId="{2C714462-BB9B-4442-A4BE-0AB3CE1E5C12}" destId="{AEF83FEC-FABA-4919-948D-7B4684411626}" srcOrd="0" destOrd="0" presId="urn:microsoft.com/office/officeart/2005/8/layout/hierarchy1"/>
    <dgm:cxn modelId="{9C1B31A6-54CD-4506-9C28-AA1C81BF2F5E}" type="presParOf" srcId="{2C714462-BB9B-4442-A4BE-0AB3CE1E5C12}" destId="{63D142CC-ED4A-4A1B-B6B9-89E9E32495C6}" srcOrd="1" destOrd="0" presId="urn:microsoft.com/office/officeart/2005/8/layout/hierarchy1"/>
    <dgm:cxn modelId="{F4B6F3BA-AF00-46AF-87A6-2F5C09D32E1B}" type="presParOf" srcId="{7BF0FB62-B295-4322-AD7E-C708269D6E4B}" destId="{C3A01F71-9E09-4C9D-B1AB-E8B72181612F}" srcOrd="1" destOrd="0" presId="urn:microsoft.com/office/officeart/2005/8/layout/hierarchy1"/>
    <dgm:cxn modelId="{8F1C9B28-9EDB-46D8-8DB0-6971EE9F24DA}" type="presParOf" srcId="{CB42E7AD-7FDD-4E41-836D-C9564CBC68CD}" destId="{761DA27F-A413-4FFA-8099-BA81B073FFB2}" srcOrd="3" destOrd="0" presId="urn:microsoft.com/office/officeart/2005/8/layout/hierarchy1"/>
    <dgm:cxn modelId="{8291BEA2-0DDB-4150-9493-475815C2AF2D}" type="presParOf" srcId="{761DA27F-A413-4FFA-8099-BA81B073FFB2}" destId="{6F9CB8D1-E717-4377-BA68-690A5E326E70}" srcOrd="0" destOrd="0" presId="urn:microsoft.com/office/officeart/2005/8/layout/hierarchy1"/>
    <dgm:cxn modelId="{2BA00978-1D39-4656-B3F6-DB376FD66075}" type="presParOf" srcId="{6F9CB8D1-E717-4377-BA68-690A5E326E70}" destId="{868E8DEC-6E50-4788-9275-9A23D4EBD450}" srcOrd="0" destOrd="0" presId="urn:microsoft.com/office/officeart/2005/8/layout/hierarchy1"/>
    <dgm:cxn modelId="{0091E7F0-E05F-4054-96C7-F1E07ED6CDA8}" type="presParOf" srcId="{6F9CB8D1-E717-4377-BA68-690A5E326E70}" destId="{328C3166-1867-4D65-97C0-39E4BFD70A36}" srcOrd="1" destOrd="0" presId="urn:microsoft.com/office/officeart/2005/8/layout/hierarchy1"/>
    <dgm:cxn modelId="{552D3C2C-9A00-411F-8A58-E45CEC108454}" type="presParOf" srcId="{761DA27F-A413-4FFA-8099-BA81B073FFB2}" destId="{7A7194DD-3F6F-4645-8DD6-3274EE6925E8}" srcOrd="1" destOrd="0" presId="urn:microsoft.com/office/officeart/2005/8/layout/hierarchy1"/>
    <dgm:cxn modelId="{062F8B24-7F46-422D-8BE1-BD23A2A7F79B}" type="presParOf" srcId="{7A7194DD-3F6F-4645-8DD6-3274EE6925E8}" destId="{50BAA17E-C11F-401B-82F6-6D71EB78F5CF}" srcOrd="0" destOrd="0" presId="urn:microsoft.com/office/officeart/2005/8/layout/hierarchy1"/>
    <dgm:cxn modelId="{440DBA74-131E-45EB-929E-2A1F3079672F}" type="presParOf" srcId="{7A7194DD-3F6F-4645-8DD6-3274EE6925E8}" destId="{59FAEA04-5701-42BA-8FD7-E93FF16D6ADE}" srcOrd="1" destOrd="0" presId="urn:microsoft.com/office/officeart/2005/8/layout/hierarchy1"/>
    <dgm:cxn modelId="{7FC8DA58-2A6D-4359-A48D-92CB74075EC3}" type="presParOf" srcId="{59FAEA04-5701-42BA-8FD7-E93FF16D6ADE}" destId="{72CFFF97-DFAE-423D-8FAD-24F5E44F56DC}" srcOrd="0" destOrd="0" presId="urn:microsoft.com/office/officeart/2005/8/layout/hierarchy1"/>
    <dgm:cxn modelId="{C24C1684-7557-4F92-9A7C-F57080C8B9C5}" type="presParOf" srcId="{72CFFF97-DFAE-423D-8FAD-24F5E44F56DC}" destId="{3763879E-6D59-4D07-914E-2BD0AD7809B7}" srcOrd="0" destOrd="0" presId="urn:microsoft.com/office/officeart/2005/8/layout/hierarchy1"/>
    <dgm:cxn modelId="{188A13CC-D997-4D3B-AB65-31C657A03A35}" type="presParOf" srcId="{72CFFF97-DFAE-423D-8FAD-24F5E44F56DC}" destId="{B8C33385-5015-46EC-9E37-8AA04878E58E}" srcOrd="1" destOrd="0" presId="urn:microsoft.com/office/officeart/2005/8/layout/hierarchy1"/>
    <dgm:cxn modelId="{8AA66294-7EFD-4819-8851-CFD496376674}" type="presParOf" srcId="{59FAEA04-5701-42BA-8FD7-E93FF16D6ADE}" destId="{1C98AE2A-B399-4D62-8ED8-37CF12662E0C}" srcOrd="1" destOrd="0" presId="urn:microsoft.com/office/officeart/2005/8/layout/hierarchy1"/>
    <dgm:cxn modelId="{36932EEA-557E-428B-88CB-E7180762158E}" type="presParOf" srcId="{CB42E7AD-7FDD-4E41-836D-C9564CBC68CD}" destId="{4CDC9037-5FB9-4214-8E2E-DFF93A43F5A4}" srcOrd="4" destOrd="0" presId="urn:microsoft.com/office/officeart/2005/8/layout/hierarchy1"/>
    <dgm:cxn modelId="{A9527730-4303-4D48-9BF3-C6747C384BCF}" type="presParOf" srcId="{4CDC9037-5FB9-4214-8E2E-DFF93A43F5A4}" destId="{1C349EE3-8DF7-480C-BA23-2CDB8C97F0A8}" srcOrd="0" destOrd="0" presId="urn:microsoft.com/office/officeart/2005/8/layout/hierarchy1"/>
    <dgm:cxn modelId="{C60DF3AA-26C7-4D1B-AFD2-252C96AE7B6E}" type="presParOf" srcId="{1C349EE3-8DF7-480C-BA23-2CDB8C97F0A8}" destId="{179205DB-54D5-41F2-B40A-AED7E300BB85}" srcOrd="0" destOrd="0" presId="urn:microsoft.com/office/officeart/2005/8/layout/hierarchy1"/>
    <dgm:cxn modelId="{196FC5A8-C456-49AB-B687-F4A7A314C44F}" type="presParOf" srcId="{1C349EE3-8DF7-480C-BA23-2CDB8C97F0A8}" destId="{D6C7C44D-DF42-4AC7-9E7C-9D8469474452}" srcOrd="1" destOrd="0" presId="urn:microsoft.com/office/officeart/2005/8/layout/hierarchy1"/>
    <dgm:cxn modelId="{F03704B5-8EBB-441D-874C-462FEC43DAD9}" type="presParOf" srcId="{4CDC9037-5FB9-4214-8E2E-DFF93A43F5A4}" destId="{4D82868C-1144-4B84-86F3-E95B1C15E7C0}" srcOrd="1" destOrd="0" presId="urn:microsoft.com/office/officeart/2005/8/layout/hierarchy1"/>
    <dgm:cxn modelId="{B080C4B4-B817-45DB-9F77-B3E02703C86F}" type="presParOf" srcId="{4D82868C-1144-4B84-86F3-E95B1C15E7C0}" destId="{9D403747-DE68-4C4D-BDA7-C9ADFB8754D0}" srcOrd="0" destOrd="0" presId="urn:microsoft.com/office/officeart/2005/8/layout/hierarchy1"/>
    <dgm:cxn modelId="{26F434AD-A807-4B13-A183-9AF85BDADC15}" type="presParOf" srcId="{4D82868C-1144-4B84-86F3-E95B1C15E7C0}" destId="{D0371EFC-A2CF-482F-9E17-09ABDFCB75F6}" srcOrd="1" destOrd="0" presId="urn:microsoft.com/office/officeart/2005/8/layout/hierarchy1"/>
    <dgm:cxn modelId="{C0B5EA34-17AE-4DE8-915C-61ACEBECB119}" type="presParOf" srcId="{D0371EFC-A2CF-482F-9E17-09ABDFCB75F6}" destId="{FCD1AEC6-FA07-4A16-9278-50A14C53E485}" srcOrd="0" destOrd="0" presId="urn:microsoft.com/office/officeart/2005/8/layout/hierarchy1"/>
    <dgm:cxn modelId="{BD355156-0E3E-4ECE-A3D7-9226EF1BCFD4}" type="presParOf" srcId="{FCD1AEC6-FA07-4A16-9278-50A14C53E485}" destId="{FC6AEE96-94E7-41AE-9A96-95AAB849AB8D}" srcOrd="0" destOrd="0" presId="urn:microsoft.com/office/officeart/2005/8/layout/hierarchy1"/>
    <dgm:cxn modelId="{2F8FE35E-5B93-411A-BA17-C90276308AF8}" type="presParOf" srcId="{FCD1AEC6-FA07-4A16-9278-50A14C53E485}" destId="{BC516EE2-D853-480B-A5A2-45E8FC97ED48}" srcOrd="1" destOrd="0" presId="urn:microsoft.com/office/officeart/2005/8/layout/hierarchy1"/>
    <dgm:cxn modelId="{BBEB19A7-9980-4CD6-8DFD-213E480A023D}" type="presParOf" srcId="{D0371EFC-A2CF-482F-9E17-09ABDFCB75F6}" destId="{1F5706EF-D550-4A6F-AD59-48B76CE98FA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03747-DE68-4C4D-BDA7-C9ADFB8754D0}">
      <dsp:nvSpPr>
        <dsp:cNvPr id="0" name=""/>
        <dsp:cNvSpPr/>
      </dsp:nvSpPr>
      <dsp:spPr>
        <a:xfrm>
          <a:off x="8606828" y="1667053"/>
          <a:ext cx="91440" cy="466792"/>
        </a:xfrm>
        <a:custGeom>
          <a:avLst/>
          <a:gdLst/>
          <a:ahLst/>
          <a:cxnLst/>
          <a:rect l="0" t="0" r="0" b="0"/>
          <a:pathLst>
            <a:path>
              <a:moveTo>
                <a:pt x="45720" y="0"/>
              </a:moveTo>
              <a:lnTo>
                <a:pt x="45720" y="4667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AA17E-C11F-401B-82F6-6D71EB78F5CF}">
      <dsp:nvSpPr>
        <dsp:cNvPr id="0" name=""/>
        <dsp:cNvSpPr/>
      </dsp:nvSpPr>
      <dsp:spPr>
        <a:xfrm>
          <a:off x="6645142" y="1667053"/>
          <a:ext cx="91440" cy="466792"/>
        </a:xfrm>
        <a:custGeom>
          <a:avLst/>
          <a:gdLst/>
          <a:ahLst/>
          <a:cxnLst/>
          <a:rect l="0" t="0" r="0" b="0"/>
          <a:pathLst>
            <a:path>
              <a:moveTo>
                <a:pt x="45720" y="0"/>
              </a:moveTo>
              <a:lnTo>
                <a:pt x="45720" y="4667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F57186-DB46-4DB7-A91E-76A1C35A9189}">
      <dsp:nvSpPr>
        <dsp:cNvPr id="0" name=""/>
        <dsp:cNvSpPr/>
      </dsp:nvSpPr>
      <dsp:spPr>
        <a:xfrm>
          <a:off x="4683455" y="1667053"/>
          <a:ext cx="91440" cy="466792"/>
        </a:xfrm>
        <a:custGeom>
          <a:avLst/>
          <a:gdLst/>
          <a:ahLst/>
          <a:cxnLst/>
          <a:rect l="0" t="0" r="0" b="0"/>
          <a:pathLst>
            <a:path>
              <a:moveTo>
                <a:pt x="45720" y="0"/>
              </a:moveTo>
              <a:lnTo>
                <a:pt x="45720" y="4667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511F8-3B77-4E20-9351-E4FBB12BB058}">
      <dsp:nvSpPr>
        <dsp:cNvPr id="0" name=""/>
        <dsp:cNvSpPr/>
      </dsp:nvSpPr>
      <dsp:spPr>
        <a:xfrm>
          <a:off x="2721768" y="1667053"/>
          <a:ext cx="91440" cy="466792"/>
        </a:xfrm>
        <a:custGeom>
          <a:avLst/>
          <a:gdLst/>
          <a:ahLst/>
          <a:cxnLst/>
          <a:rect l="0" t="0" r="0" b="0"/>
          <a:pathLst>
            <a:path>
              <a:moveTo>
                <a:pt x="45720" y="0"/>
              </a:moveTo>
              <a:lnTo>
                <a:pt x="45720" y="4667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FE8197-0A78-439B-9E30-D936BCC9D403}">
      <dsp:nvSpPr>
        <dsp:cNvPr id="0" name=""/>
        <dsp:cNvSpPr/>
      </dsp:nvSpPr>
      <dsp:spPr>
        <a:xfrm>
          <a:off x="760081" y="1667053"/>
          <a:ext cx="91440" cy="466792"/>
        </a:xfrm>
        <a:custGeom>
          <a:avLst/>
          <a:gdLst/>
          <a:ahLst/>
          <a:cxnLst/>
          <a:rect l="0" t="0" r="0" b="0"/>
          <a:pathLst>
            <a:path>
              <a:moveTo>
                <a:pt x="45720" y="0"/>
              </a:moveTo>
              <a:lnTo>
                <a:pt x="45720" y="4667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7DD53E-178C-40B6-BB44-031192DEE2E9}">
      <dsp:nvSpPr>
        <dsp:cNvPr id="0" name=""/>
        <dsp:cNvSpPr/>
      </dsp:nvSpPr>
      <dsp:spPr>
        <a:xfrm>
          <a:off x="3293" y="647868"/>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AAFF0-4DE7-4981-BB22-A55923DDD8BC}">
      <dsp:nvSpPr>
        <dsp:cNvPr id="0" name=""/>
        <dsp:cNvSpPr/>
      </dsp:nvSpPr>
      <dsp:spPr>
        <a:xfrm>
          <a:off x="181628" y="817286"/>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Constant (Intercept): 1629.34</a:t>
          </a:r>
        </a:p>
      </dsp:txBody>
      <dsp:txXfrm>
        <a:off x="211479" y="847137"/>
        <a:ext cx="1545314" cy="959483"/>
      </dsp:txXfrm>
    </dsp:sp>
    <dsp:sp modelId="{9B831C50-E7B6-4CF8-B34C-6E731F2CEF42}">
      <dsp:nvSpPr>
        <dsp:cNvPr id="0" name=""/>
        <dsp:cNvSpPr/>
      </dsp:nvSpPr>
      <dsp:spPr>
        <a:xfrm>
          <a:off x="3293" y="2133845"/>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ADB3B-D10E-41E8-88E8-744DA03B8786}">
      <dsp:nvSpPr>
        <dsp:cNvPr id="0" name=""/>
        <dsp:cNvSpPr/>
      </dsp:nvSpPr>
      <dsp:spPr>
        <a:xfrm>
          <a:off x="181628" y="2303264"/>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Baseline 'price' when all predictors are zero.</a:t>
          </a:r>
        </a:p>
      </dsp:txBody>
      <dsp:txXfrm>
        <a:off x="211479" y="2333115"/>
        <a:ext cx="1545314" cy="959483"/>
      </dsp:txXfrm>
    </dsp:sp>
    <dsp:sp modelId="{4850B937-F103-4BFE-BEA0-8DC846F924C0}">
      <dsp:nvSpPr>
        <dsp:cNvPr id="0" name=""/>
        <dsp:cNvSpPr/>
      </dsp:nvSpPr>
      <dsp:spPr>
        <a:xfrm>
          <a:off x="1964980" y="647868"/>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E52F49-61A9-4DAE-97A9-0DA09A50C050}">
      <dsp:nvSpPr>
        <dsp:cNvPr id="0" name=""/>
        <dsp:cNvSpPr/>
      </dsp:nvSpPr>
      <dsp:spPr>
        <a:xfrm>
          <a:off x="2143315" y="817286"/>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City MPG (citympg): -257.88</a:t>
          </a:r>
        </a:p>
      </dsp:txBody>
      <dsp:txXfrm>
        <a:off x="2173166" y="847137"/>
        <a:ext cx="1545314" cy="959483"/>
      </dsp:txXfrm>
    </dsp:sp>
    <dsp:sp modelId="{9C5FBDC0-BA53-4452-8581-97ADF3413664}">
      <dsp:nvSpPr>
        <dsp:cNvPr id="0" name=""/>
        <dsp:cNvSpPr/>
      </dsp:nvSpPr>
      <dsp:spPr>
        <a:xfrm>
          <a:off x="1964980" y="2133845"/>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D8E28-7941-4748-9087-66C7D708AB18}">
      <dsp:nvSpPr>
        <dsp:cNvPr id="0" name=""/>
        <dsp:cNvSpPr/>
      </dsp:nvSpPr>
      <dsp:spPr>
        <a:xfrm>
          <a:off x="2143315" y="2303264"/>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For each unit increase in city MPG, 'price' decreases by $257.88 (non-significant).</a:t>
          </a:r>
        </a:p>
      </dsp:txBody>
      <dsp:txXfrm>
        <a:off x="2173166" y="2333115"/>
        <a:ext cx="1545314" cy="959483"/>
      </dsp:txXfrm>
    </dsp:sp>
    <dsp:sp modelId="{1CAA38EC-9D54-4D27-9D7B-D634D1659181}">
      <dsp:nvSpPr>
        <dsp:cNvPr id="0" name=""/>
        <dsp:cNvSpPr/>
      </dsp:nvSpPr>
      <dsp:spPr>
        <a:xfrm>
          <a:off x="3926667" y="647868"/>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FC38A-DE48-4526-82A3-E6AB90282D56}">
      <dsp:nvSpPr>
        <dsp:cNvPr id="0" name=""/>
        <dsp:cNvSpPr/>
      </dsp:nvSpPr>
      <dsp:spPr>
        <a:xfrm>
          <a:off x="4105002" y="817286"/>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Highway MPG (highwaympg): 6.74</a:t>
          </a:r>
        </a:p>
      </dsp:txBody>
      <dsp:txXfrm>
        <a:off x="4134853" y="847137"/>
        <a:ext cx="1545314" cy="959483"/>
      </dsp:txXfrm>
    </dsp:sp>
    <dsp:sp modelId="{AEF83FEC-FABA-4919-948D-7B4684411626}">
      <dsp:nvSpPr>
        <dsp:cNvPr id="0" name=""/>
        <dsp:cNvSpPr/>
      </dsp:nvSpPr>
      <dsp:spPr>
        <a:xfrm>
          <a:off x="3926667" y="2133845"/>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D142CC-ED4A-4A1B-B6B9-89E9E32495C6}">
      <dsp:nvSpPr>
        <dsp:cNvPr id="0" name=""/>
        <dsp:cNvSpPr/>
      </dsp:nvSpPr>
      <dsp:spPr>
        <a:xfrm>
          <a:off x="4105002" y="2303264"/>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Not statistically significant (p-value &gt; 0.05).</a:t>
          </a:r>
        </a:p>
      </dsp:txBody>
      <dsp:txXfrm>
        <a:off x="4134853" y="2333115"/>
        <a:ext cx="1545314" cy="959483"/>
      </dsp:txXfrm>
    </dsp:sp>
    <dsp:sp modelId="{868E8DEC-6E50-4788-9275-9A23D4EBD450}">
      <dsp:nvSpPr>
        <dsp:cNvPr id="0" name=""/>
        <dsp:cNvSpPr/>
      </dsp:nvSpPr>
      <dsp:spPr>
        <a:xfrm>
          <a:off x="5888353" y="647868"/>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C3166-1867-4D65-97C0-39E4BFD70A36}">
      <dsp:nvSpPr>
        <dsp:cNvPr id="0" name=""/>
        <dsp:cNvSpPr/>
      </dsp:nvSpPr>
      <dsp:spPr>
        <a:xfrm>
          <a:off x="6066689" y="817286"/>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Symboling: -55.27</a:t>
          </a:r>
        </a:p>
      </dsp:txBody>
      <dsp:txXfrm>
        <a:off x="6096540" y="847137"/>
        <a:ext cx="1545314" cy="959483"/>
      </dsp:txXfrm>
    </dsp:sp>
    <dsp:sp modelId="{3763879E-6D59-4D07-914E-2BD0AD7809B7}">
      <dsp:nvSpPr>
        <dsp:cNvPr id="0" name=""/>
        <dsp:cNvSpPr/>
      </dsp:nvSpPr>
      <dsp:spPr>
        <a:xfrm>
          <a:off x="5888353" y="2133845"/>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C33385-5015-46EC-9E37-8AA04878E58E}">
      <dsp:nvSpPr>
        <dsp:cNvPr id="0" name=""/>
        <dsp:cNvSpPr/>
      </dsp:nvSpPr>
      <dsp:spPr>
        <a:xfrm>
          <a:off x="6066689" y="2303264"/>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Not statistically significant (p-value &gt; 0.05).</a:t>
          </a:r>
        </a:p>
      </dsp:txBody>
      <dsp:txXfrm>
        <a:off x="6096540" y="2333115"/>
        <a:ext cx="1545314" cy="959483"/>
      </dsp:txXfrm>
    </dsp:sp>
    <dsp:sp modelId="{179205DB-54D5-41F2-B40A-AED7E300BB85}">
      <dsp:nvSpPr>
        <dsp:cNvPr id="0" name=""/>
        <dsp:cNvSpPr/>
      </dsp:nvSpPr>
      <dsp:spPr>
        <a:xfrm>
          <a:off x="7850040" y="647868"/>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C7C44D-DF42-4AC7-9E7C-9D8469474452}">
      <dsp:nvSpPr>
        <dsp:cNvPr id="0" name=""/>
        <dsp:cNvSpPr/>
      </dsp:nvSpPr>
      <dsp:spPr>
        <a:xfrm>
          <a:off x="8028375" y="817286"/>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Enginesize: 141.61</a:t>
          </a:r>
        </a:p>
      </dsp:txBody>
      <dsp:txXfrm>
        <a:off x="8058226" y="847137"/>
        <a:ext cx="1545314" cy="959483"/>
      </dsp:txXfrm>
    </dsp:sp>
    <dsp:sp modelId="{FC6AEE96-94E7-41AE-9A96-95AAB849AB8D}">
      <dsp:nvSpPr>
        <dsp:cNvPr id="0" name=""/>
        <dsp:cNvSpPr/>
      </dsp:nvSpPr>
      <dsp:spPr>
        <a:xfrm>
          <a:off x="7850040" y="2133845"/>
          <a:ext cx="1605016" cy="10191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16EE2-D853-480B-A5A2-45E8FC97ED48}">
      <dsp:nvSpPr>
        <dsp:cNvPr id="0" name=""/>
        <dsp:cNvSpPr/>
      </dsp:nvSpPr>
      <dsp:spPr>
        <a:xfrm>
          <a:off x="8028375" y="2303264"/>
          <a:ext cx="1605016" cy="10191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For each unit increase in </a:t>
          </a:r>
          <a:r>
            <a:rPr lang="en-US" sz="1200" b="1" u="sng" kern="1200" dirty="0" err="1"/>
            <a:t>enginesize</a:t>
          </a:r>
          <a:r>
            <a:rPr lang="en-US" sz="1200" b="1" u="sng" kern="1200" dirty="0"/>
            <a:t>, 'price' increases by $141.61 (statistically significant).</a:t>
          </a:r>
          <a:endParaRPr lang="en-US" sz="1200" kern="1200" dirty="0"/>
        </a:p>
      </dsp:txBody>
      <dsp:txXfrm>
        <a:off x="8058226" y="2333115"/>
        <a:ext cx="1545314" cy="9594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50489-5CBC-F28B-1F4B-1B4EFD9A21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E122F-FC2D-4382-1F63-328BC1A00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DFEC1-8AE8-4B12-F3BF-1A229B1F64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A72CBD-988C-4A42-ADAE-F627EF8AB6FB}"/>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582228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A59C1-BAA5-7038-5FBC-8A127FF4E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8E8A4E-186C-4C50-B258-6926165D01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5F3AC-1600-279E-C01E-AA35589E98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0BFF47-071D-06DA-EB94-017EE1414082}"/>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95671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F845E-FF91-C5BC-814D-4B399DA9C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7730C-2898-1E7C-2E51-C1E318866F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CA200-EE29-9DD1-F51B-CE129F07A6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0C0EB2-2B7F-5924-35D8-10CCFB57355A}"/>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32891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09B8C-2181-15D6-B74F-C45A568B0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EA880-5FEB-8C56-B64D-C44925696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DE404-F535-5C9E-66FF-6942DBD508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C6988-9A87-6125-49F5-9FABF48CC85C}"/>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79274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D0456-96C0-206E-EA6B-56B0C6684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F93CD-FAFA-0B74-E8D0-B68B9AF6D0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0A57C-0B38-C1EF-2B5F-3E092B3344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4887B6-8669-19D6-52D1-83756AD075F6}"/>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22555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D71D1-8B6C-E101-9829-1648489DB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729B7-C6F1-8300-FD66-500019D76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38E91E-77FE-5569-53BB-95C3E45991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E63103-2332-0F66-A1C9-8DC917098C36}"/>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34535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86BD2-3874-4104-B241-2AEB23744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5B072-F151-75B6-0BEE-E309FB617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688D00-309D-FA8C-ED7D-36324F159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A5C31B-026A-AC13-5E46-A84250533CB2}"/>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632201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2766061" cy="82296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251709" y="1346836"/>
            <a:ext cx="10549890" cy="2865120"/>
          </a:xfrm>
        </p:spPr>
        <p:txBody>
          <a:bodyPr anchor="b">
            <a:normAutofit/>
          </a:bodyPr>
          <a:lstStyle>
            <a:lvl1pPr algn="l">
              <a:defRPr sz="5760"/>
            </a:lvl1pPr>
          </a:lstStyle>
          <a:p>
            <a:r>
              <a:rPr lang="en-US"/>
              <a:t>Click to edit Master title style</a:t>
            </a:r>
            <a:endParaRPr lang="en-US" dirty="0"/>
          </a:p>
        </p:txBody>
      </p:sp>
      <p:sp>
        <p:nvSpPr>
          <p:cNvPr id="3" name="Subtitle 2"/>
          <p:cNvSpPr>
            <a:spLocks noGrp="1"/>
          </p:cNvSpPr>
          <p:nvPr>
            <p:ph type="subTitle" idx="1"/>
          </p:nvPr>
        </p:nvSpPr>
        <p:spPr>
          <a:xfrm>
            <a:off x="2251709" y="4322446"/>
            <a:ext cx="10549890" cy="1986914"/>
          </a:xfrm>
        </p:spPr>
        <p:txBody>
          <a:bodyPr>
            <a:normAutofit/>
          </a:bodyPr>
          <a:lstStyle>
            <a:lvl1pPr marL="0" indent="0" algn="l">
              <a:buNone/>
              <a:defRPr sz="2400" cap="all" baseline="0">
                <a:solidFill>
                  <a:schemeClr val="tx2"/>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8493013" y="6492242"/>
            <a:ext cx="3291840" cy="438150"/>
          </a:xfrm>
        </p:spPr>
        <p:txBody>
          <a:bodyPr/>
          <a:lstStyle/>
          <a:p>
            <a:fld id="{48A87A34-81AB-432B-8DAE-1953F412C126}" type="datetimeFigureOut">
              <a:rPr lang="en-US" dirty="0"/>
              <a:t>3/1/2024</a:t>
            </a:fld>
            <a:endParaRPr lang="en-US" dirty="0"/>
          </a:p>
        </p:txBody>
      </p:sp>
      <p:sp>
        <p:nvSpPr>
          <p:cNvPr id="5" name="Footer Placeholder 4"/>
          <p:cNvSpPr>
            <a:spLocks noGrp="1"/>
          </p:cNvSpPr>
          <p:nvPr>
            <p:ph type="ftr" sz="quarter" idx="11"/>
          </p:nvPr>
        </p:nvSpPr>
        <p:spPr>
          <a:xfrm>
            <a:off x="2251709" y="6492242"/>
            <a:ext cx="6149863" cy="438150"/>
          </a:xfrm>
        </p:spPr>
        <p:txBody>
          <a:bodyPr/>
          <a:lstStyle/>
          <a:p>
            <a:endParaRPr lang="en-US" dirty="0"/>
          </a:p>
        </p:txBody>
      </p:sp>
      <p:sp>
        <p:nvSpPr>
          <p:cNvPr id="6" name="Slide Number Placeholder 5"/>
          <p:cNvSpPr>
            <a:spLocks noGrp="1"/>
          </p:cNvSpPr>
          <p:nvPr>
            <p:ph type="sldNum" sz="quarter" idx="12"/>
          </p:nvPr>
        </p:nvSpPr>
        <p:spPr>
          <a:xfrm>
            <a:off x="11876294" y="6492239"/>
            <a:ext cx="925307" cy="43815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53025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3" y="5165597"/>
            <a:ext cx="11894826" cy="983226"/>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9693" y="727711"/>
            <a:ext cx="11894825" cy="39597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8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369637" y="6148824"/>
            <a:ext cx="11893031" cy="818966"/>
          </a:xfrm>
        </p:spPr>
        <p:txBody>
          <a:bodyP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80826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748" y="731520"/>
            <a:ext cx="11887146" cy="4114800"/>
          </a:xfrm>
        </p:spPr>
        <p:txBody>
          <a:bodyPr anchor="ctr">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93" y="5303519"/>
            <a:ext cx="11885351" cy="1645919"/>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19053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19"/>
            <a:ext cx="11163302" cy="3298115"/>
          </a:xfrm>
        </p:spPr>
        <p:txBody>
          <a:bodyPr anchor="ctr">
            <a:normAutofit/>
          </a:bodyPr>
          <a:lstStyle>
            <a:lvl1pPr>
              <a:defRPr sz="4320"/>
            </a:lvl1pPr>
          </a:lstStyle>
          <a:p>
            <a:r>
              <a:rPr lang="en-US"/>
              <a:t>Click to edit Master title style</a:t>
            </a:r>
            <a:endParaRPr lang="en-US" dirty="0"/>
          </a:p>
        </p:txBody>
      </p:sp>
      <p:sp>
        <p:nvSpPr>
          <p:cNvPr id="12" name="Text Placeholder 3"/>
          <p:cNvSpPr>
            <a:spLocks noGrp="1"/>
          </p:cNvSpPr>
          <p:nvPr>
            <p:ph type="body" sz="half" idx="13"/>
          </p:nvPr>
        </p:nvSpPr>
        <p:spPr>
          <a:xfrm>
            <a:off x="2064773" y="4038668"/>
            <a:ext cx="10502759" cy="65876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369693" y="5171903"/>
            <a:ext cx="11887202" cy="1787395"/>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1084214" y="878873"/>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61" name="TextBox 60"/>
          <p:cNvSpPr txBox="1"/>
          <p:nvPr/>
        </p:nvSpPr>
        <p:spPr>
          <a:xfrm>
            <a:off x="12644844" y="3317967"/>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6948492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3" y="2560850"/>
            <a:ext cx="11887201" cy="3014202"/>
          </a:xfrm>
        </p:spPr>
        <p:txBody>
          <a:bodyPr anchor="b">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37" y="5589186"/>
            <a:ext cx="11885406" cy="1368773"/>
          </a:xfrm>
        </p:spPr>
        <p:txBody>
          <a:bodyPr anchor="t">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719441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69695" y="731520"/>
            <a:ext cx="11887198" cy="2286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69693" y="3209356"/>
            <a:ext cx="3836279"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353502" y="4032316"/>
            <a:ext cx="385048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417720" y="3213162"/>
            <a:ext cx="38212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405056" y="4036122"/>
            <a:ext cx="3834996"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422930" y="3209356"/>
            <a:ext cx="38339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422930" y="4032316"/>
            <a:ext cx="383396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905105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69694" y="731520"/>
            <a:ext cx="11887199" cy="2286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69696" y="5285515"/>
            <a:ext cx="3834288"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69696" y="3200398"/>
            <a:ext cx="383428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369696" y="5977030"/>
            <a:ext cx="3834288" cy="98141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86864" y="5285515"/>
            <a:ext cx="3840480"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86864" y="3200398"/>
            <a:ext cx="383872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5385112" y="5977029"/>
            <a:ext cx="3840480" cy="972410"/>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423081" y="5285514"/>
            <a:ext cx="3828889"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422931" y="3200398"/>
            <a:ext cx="3833963"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9422930" y="5977025"/>
            <a:ext cx="3833962" cy="97241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550408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0725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1" y="731520"/>
            <a:ext cx="2406013" cy="62179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9692" y="731520"/>
            <a:ext cx="9298308"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98987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35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297705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693" y="1703072"/>
            <a:ext cx="11887200" cy="3423284"/>
          </a:xfrm>
        </p:spPr>
        <p:txBody>
          <a:bodyPr anchor="b">
            <a:normAutofit/>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69693" y="5309235"/>
            <a:ext cx="11887200" cy="1649731"/>
          </a:xfrm>
        </p:spPr>
        <p:txBody>
          <a:bodyPr>
            <a:normAutofit/>
          </a:bodyPr>
          <a:lstStyle>
            <a:lvl1pPr marL="0" indent="0">
              <a:buNone/>
              <a:defRPr sz="2160" cap="all" baseline="0">
                <a:solidFill>
                  <a:schemeClr val="tx1">
                    <a:tint val="75000"/>
                  </a:schemeClr>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41200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9693" y="2699383"/>
            <a:ext cx="5854067"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1" y="2699383"/>
            <a:ext cx="5850253"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15305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9693" y="742952"/>
            <a:ext cx="11887200" cy="17735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4023" y="2699383"/>
            <a:ext cx="5579740"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69693" y="3688077"/>
            <a:ext cx="5854069"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70" y="2699382"/>
            <a:ext cx="5575922"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688077"/>
            <a:ext cx="5850252"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051719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2525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567154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047" y="731521"/>
            <a:ext cx="4627244" cy="1967861"/>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187441" y="711199"/>
            <a:ext cx="7069451" cy="623824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6047" y="2699383"/>
            <a:ext cx="4627244"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4020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0"/>
            <a:ext cx="7121410" cy="1967863"/>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56865" y="731522"/>
            <a:ext cx="4400028" cy="62179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69693" y="2699383"/>
            <a:ext cx="7121413"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1740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7146" y="1"/>
            <a:ext cx="14464666" cy="82296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userDrawn="1"/>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9695" y="742222"/>
            <a:ext cx="11887198" cy="1774284"/>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9695" y="2699384"/>
            <a:ext cx="11887199" cy="42500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8305" y="7059932"/>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48A87A34-81AB-432B-8DAE-1953F412C126}" type="datetimeFigureOut">
              <a:rPr lang="en-US" dirty="0"/>
              <a:pPr/>
              <a:t>3/1/2024</a:t>
            </a:fld>
            <a:endParaRPr lang="en-US" dirty="0"/>
          </a:p>
        </p:txBody>
      </p:sp>
      <p:sp>
        <p:nvSpPr>
          <p:cNvPr id="5" name="Footer Placeholder 4"/>
          <p:cNvSpPr>
            <a:spLocks noGrp="1"/>
          </p:cNvSpPr>
          <p:nvPr>
            <p:ph type="ftr" sz="quarter" idx="3"/>
          </p:nvPr>
        </p:nvSpPr>
        <p:spPr>
          <a:xfrm>
            <a:off x="1369694" y="7059931"/>
            <a:ext cx="7487171" cy="438150"/>
          </a:xfrm>
          <a:prstGeom prst="rect">
            <a:avLst/>
          </a:prstGeom>
        </p:spPr>
        <p:txBody>
          <a:bodyPr vert="horz" lIns="91440" tIns="45720" rIns="91440" bIns="45720" rtlCol="0" anchor="ctr"/>
          <a:lstStyle>
            <a:lvl1pPr algn="l">
              <a:defRPr sz="126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331586" y="7059929"/>
            <a:ext cx="925307"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30159880"/>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sldNum="0" hdr="0" ftr="0" dt="0"/>
  <p:txStyles>
    <p:titleStyle>
      <a:lvl1pPr algn="l" defTabSz="1097280" rtl="0" eaLnBrk="1" latinLnBrk="0" hangingPunct="1">
        <a:lnSpc>
          <a:spcPct val="90000"/>
        </a:lnSpc>
        <a:spcBef>
          <a:spcPct val="0"/>
        </a:spcBef>
        <a:buNone/>
        <a:defRPr sz="4320" kern="1200" cap="all" baseline="0">
          <a:solidFill>
            <a:schemeClr val="tx1"/>
          </a:solidFill>
          <a:latin typeface="+mj-lt"/>
          <a:ea typeface="+mj-ea"/>
          <a:cs typeface="+mj-cs"/>
        </a:defRPr>
      </a:lvl1pPr>
    </p:titleStyle>
    <p:bodyStyle>
      <a:lvl1pPr marL="274320" indent="-274320" algn="l" defTabSz="1097280" rtl="0" eaLnBrk="1" latinLnBrk="0" hangingPunct="1">
        <a:lnSpc>
          <a:spcPct val="120000"/>
        </a:lnSpc>
        <a:spcBef>
          <a:spcPts val="1200"/>
        </a:spcBef>
        <a:buSzPct val="125000"/>
        <a:buFont typeface="Arial" panose="020B0604020202020204" pitchFamily="34" charset="0"/>
        <a:buChar char="•"/>
        <a:defRPr sz="2880" kern="1200">
          <a:solidFill>
            <a:schemeClr val="tx1"/>
          </a:solidFill>
          <a:latin typeface="+mn-lt"/>
          <a:ea typeface="+mn-ea"/>
          <a:cs typeface="+mn-cs"/>
        </a:defRPr>
      </a:lvl1pPr>
      <a:lvl2pPr marL="822960" indent="-274320" algn="l" defTabSz="1097280" rtl="0" eaLnBrk="1" latinLnBrk="0" hangingPunct="1">
        <a:lnSpc>
          <a:spcPct val="120000"/>
        </a:lnSpc>
        <a:spcBef>
          <a:spcPts val="600"/>
        </a:spcBef>
        <a:buSzPct val="125000"/>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120000"/>
        </a:lnSpc>
        <a:spcBef>
          <a:spcPts val="600"/>
        </a:spcBef>
        <a:buSzPct val="125000"/>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6pPr>
      <a:lvl7pPr marL="356616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7pPr>
      <a:lvl8pPr marL="411480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8pPr>
      <a:lvl9pPr marL="466344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chemeClr val="bg2">
            <a:lumMod val="75000"/>
          </a:schemeClr>
        </a:solidFill>
        <a:effectLst/>
      </p:bgPr>
    </p:bg>
    <p:spTree>
      <p:nvGrpSpPr>
        <p:cNvPr id="1" name=""/>
        <p:cNvGrpSpPr/>
        <p:nvPr/>
      </p:nvGrpSpPr>
      <p:grpSpPr>
        <a:xfrm>
          <a:off x="0" y="0"/>
          <a:ext cx="0" cy="0"/>
          <a:chOff x="0" y="0"/>
          <a:chExt cx="0" cy="0"/>
        </a:xfrm>
      </p:grpSpPr>
      <p:sp>
        <p:nvSpPr>
          <p:cNvPr id="5" name="Text 2"/>
          <p:cNvSpPr/>
          <p:nvPr/>
        </p:nvSpPr>
        <p:spPr>
          <a:xfrm>
            <a:off x="392403" y="2212563"/>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mj-lt"/>
                <a:ea typeface="Fraunces" pitchFamily="34" charset="-122"/>
                <a:cs typeface="Fraunces" pitchFamily="34" charset="-120"/>
              </a:rPr>
              <a:t>Statistical Analysis of used Car Prices</a:t>
            </a:r>
            <a:endParaRPr lang="en-US" sz="5249" dirty="0">
              <a:latin typeface="+mj-lt"/>
            </a:endParaRPr>
          </a:p>
        </p:txBody>
      </p:sp>
      <p:sp>
        <p:nvSpPr>
          <p:cNvPr id="6" name="Text 3"/>
          <p:cNvSpPr/>
          <p:nvPr/>
        </p:nvSpPr>
        <p:spPr>
          <a:xfrm>
            <a:off x="392403" y="3995237"/>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mj-lt"/>
                <a:ea typeface="Epilogue" pitchFamily="34" charset="-122"/>
                <a:cs typeface="Epilogue" pitchFamily="34" charset="-120"/>
              </a:rPr>
              <a:t>Objective: Identify factors influencing the price of used cars. </a:t>
            </a:r>
            <a:endParaRPr lang="en-US" sz="1750" dirty="0">
              <a:latin typeface="+mj-lt"/>
            </a:endParaRPr>
          </a:p>
        </p:txBody>
      </p:sp>
      <p:sp>
        <p:nvSpPr>
          <p:cNvPr id="7" name="Shape 4"/>
          <p:cNvSpPr/>
          <p:nvPr/>
        </p:nvSpPr>
        <p:spPr>
          <a:xfrm>
            <a:off x="833199" y="5417225"/>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8" name="Image 1" descr="preencoded.png"/>
          <p:cNvPicPr>
            <a:picLocks noChangeAspect="1"/>
          </p:cNvPicPr>
          <p:nvPr/>
        </p:nvPicPr>
        <p:blipFill>
          <a:blip r:embed="rId3"/>
          <a:stretch>
            <a:fillRect/>
          </a:stretch>
        </p:blipFill>
        <p:spPr>
          <a:xfrm>
            <a:off x="840819" y="5432465"/>
            <a:ext cx="340162" cy="340162"/>
          </a:xfrm>
          <a:prstGeom prst="rect">
            <a:avLst/>
          </a:prstGeom>
        </p:spPr>
      </p:pic>
      <p:sp>
        <p:nvSpPr>
          <p:cNvPr id="9" name="Text 5"/>
          <p:cNvSpPr/>
          <p:nvPr/>
        </p:nvSpPr>
        <p:spPr>
          <a:xfrm>
            <a:off x="1299686" y="5400556"/>
            <a:ext cx="2708196"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mj-lt"/>
                <a:ea typeface="Epilogue" pitchFamily="34" charset="-122"/>
                <a:cs typeface="Epilogue" pitchFamily="34" charset="-120"/>
              </a:rPr>
              <a:t>by Deeksha Chawla</a:t>
            </a:r>
            <a:endParaRPr lang="en-US" sz="2187" dirty="0">
              <a:latin typeface="+mj-lt"/>
            </a:endParaRPr>
          </a:p>
        </p:txBody>
      </p:sp>
      <p:pic>
        <p:nvPicPr>
          <p:cNvPr id="2050" name="Picture 2" descr="I am working on a presentation on Statistical Analysis of Car Prices&#10;Idea is to Identify factors influencing the price o...">
            <a:extLst>
              <a:ext uri="{FF2B5EF4-FFF2-40B4-BE49-F238E27FC236}">
                <a16:creationId xmlns:a16="http://schemas.microsoft.com/office/drawing/2014/main" id="{0806DDBB-AFA5-B672-6758-193879EB9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0004" y="-8215"/>
            <a:ext cx="6760396"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C8C5484-7231-06E0-97E0-E823DDE53ECD}"/>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696A6AF9-A40D-6AED-72BE-ECD28B10E419}"/>
              </a:ext>
            </a:extLst>
          </p:cNvPr>
          <p:cNvSpPr/>
          <p:nvPr/>
        </p:nvSpPr>
        <p:spPr>
          <a:xfrm>
            <a:off x="1491115" y="-12086"/>
            <a:ext cx="9256023"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Hypothesis Testing - City MPG and Car Prices</a:t>
            </a:r>
            <a:endParaRPr lang="en-US" sz="4374" dirty="0">
              <a:latin typeface="+mj-lt"/>
            </a:endParaRPr>
          </a:p>
        </p:txBody>
      </p:sp>
      <p:sp>
        <p:nvSpPr>
          <p:cNvPr id="12" name="Text 9">
            <a:extLst>
              <a:ext uri="{FF2B5EF4-FFF2-40B4-BE49-F238E27FC236}">
                <a16:creationId xmlns:a16="http://schemas.microsoft.com/office/drawing/2014/main" id="{84E70FC3-BE1C-A345-7A41-79C1E3CD41BF}"/>
              </a:ext>
            </a:extLst>
          </p:cNvPr>
          <p:cNvSpPr/>
          <p:nvPr/>
        </p:nvSpPr>
        <p:spPr>
          <a:xfrm>
            <a:off x="5746433" y="3701296"/>
            <a:ext cx="202049" cy="416481"/>
          </a:xfrm>
          <a:prstGeom prst="rect">
            <a:avLst/>
          </a:prstGeom>
          <a:noFill/>
          <a:ln/>
        </p:spPr>
        <p:txBody>
          <a:bodyPr wrap="none" rtlCol="0" anchor="t"/>
          <a:lstStyle/>
          <a:p>
            <a:pPr marL="0" indent="0" algn="ctr">
              <a:lnSpc>
                <a:spcPts val="3281"/>
              </a:lnSpc>
              <a:buNone/>
            </a:pPr>
            <a:endParaRPr lang="en-US" sz="2624" dirty="0">
              <a:latin typeface="+mj-lt"/>
            </a:endParaRPr>
          </a:p>
        </p:txBody>
      </p:sp>
      <p:sp>
        <p:nvSpPr>
          <p:cNvPr id="13" name="Text 10">
            <a:extLst>
              <a:ext uri="{FF2B5EF4-FFF2-40B4-BE49-F238E27FC236}">
                <a16:creationId xmlns:a16="http://schemas.microsoft.com/office/drawing/2014/main" id="{CA198B3F-52A4-45AD-34FB-C0204CF5F161}"/>
              </a:ext>
            </a:extLst>
          </p:cNvPr>
          <p:cNvSpPr/>
          <p:nvPr/>
        </p:nvSpPr>
        <p:spPr>
          <a:xfrm>
            <a:off x="1630496" y="3988420"/>
            <a:ext cx="2777490" cy="347186"/>
          </a:xfrm>
          <a:prstGeom prst="rect">
            <a:avLst/>
          </a:prstGeom>
          <a:noFill/>
          <a:ln>
            <a:solidFill>
              <a:srgbClr val="00B0F0"/>
            </a:solid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Interpretation</a:t>
            </a:r>
            <a:endParaRPr lang="en-US" sz="2187" dirty="0">
              <a:latin typeface="+mj-lt"/>
            </a:endParaRPr>
          </a:p>
        </p:txBody>
      </p:sp>
      <p:sp>
        <p:nvSpPr>
          <p:cNvPr id="20" name="TextBox 19">
            <a:extLst>
              <a:ext uri="{FF2B5EF4-FFF2-40B4-BE49-F238E27FC236}">
                <a16:creationId xmlns:a16="http://schemas.microsoft.com/office/drawing/2014/main" id="{651B9196-874D-1A92-C98A-EBCA3CF56B0D}"/>
              </a:ext>
            </a:extLst>
          </p:cNvPr>
          <p:cNvSpPr txBox="1"/>
          <p:nvPr/>
        </p:nvSpPr>
        <p:spPr>
          <a:xfrm>
            <a:off x="1491115" y="1244756"/>
            <a:ext cx="13212093" cy="3074576"/>
          </a:xfrm>
          <a:prstGeom prst="rect">
            <a:avLst/>
          </a:prstGeom>
          <a:noFill/>
          <a:ln/>
        </p:spPr>
        <p:txBody>
          <a:bodyPr wrap="square" rtlCol="0" anchor="t"/>
          <a:lstStyle>
            <a:lvl1pPr indent="0">
              <a:lnSpc>
                <a:spcPts val="2799"/>
              </a:lnSpc>
              <a:buNone/>
              <a:defRPr sz="1750">
                <a:solidFill>
                  <a:srgbClr val="EBECEF"/>
                </a:solidFill>
                <a:latin typeface="Epilogue" pitchFamily="34" charset="0"/>
                <a:ea typeface="Epilogue" pitchFamily="34" charset="-122"/>
                <a:cs typeface="Epilogue" pitchFamily="34" charset="-120"/>
              </a:defRPr>
            </a:lvl1pPr>
          </a:lstStyle>
          <a:p>
            <a:r>
              <a:rPr lang="en-US" dirty="0">
                <a:solidFill>
                  <a:schemeClr val="tx1"/>
                </a:solidFill>
                <a:latin typeface="+mj-lt"/>
              </a:rPr>
              <a:t>To investigate our hypothesis regarding the impact of city mileage on used car prices, we conducted a classical hypothesis test using a t-test.</a:t>
            </a:r>
          </a:p>
          <a:p>
            <a:endParaRPr lang="en-US" dirty="0">
              <a:solidFill>
                <a:schemeClr val="tx1"/>
              </a:solidFill>
              <a:latin typeface="+mj-lt"/>
            </a:endParaRPr>
          </a:p>
        </p:txBody>
      </p:sp>
      <p:sp>
        <p:nvSpPr>
          <p:cNvPr id="22" name="Text 10">
            <a:extLst>
              <a:ext uri="{FF2B5EF4-FFF2-40B4-BE49-F238E27FC236}">
                <a16:creationId xmlns:a16="http://schemas.microsoft.com/office/drawing/2014/main" id="{DC4270C3-156D-8309-B17D-477951D20BC0}"/>
              </a:ext>
            </a:extLst>
          </p:cNvPr>
          <p:cNvSpPr/>
          <p:nvPr/>
        </p:nvSpPr>
        <p:spPr>
          <a:xfrm>
            <a:off x="1491115" y="812951"/>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Context</a:t>
            </a:r>
            <a:endParaRPr lang="en-US" sz="2187" dirty="0">
              <a:latin typeface="+mj-lt"/>
            </a:endParaRPr>
          </a:p>
        </p:txBody>
      </p:sp>
      <p:sp>
        <p:nvSpPr>
          <p:cNvPr id="34" name="TextBox 33">
            <a:extLst>
              <a:ext uri="{FF2B5EF4-FFF2-40B4-BE49-F238E27FC236}">
                <a16:creationId xmlns:a16="http://schemas.microsoft.com/office/drawing/2014/main" id="{59B5228D-AB96-FC17-CFA1-A26DAEB6B323}"/>
              </a:ext>
            </a:extLst>
          </p:cNvPr>
          <p:cNvSpPr txBox="1"/>
          <p:nvPr/>
        </p:nvSpPr>
        <p:spPr>
          <a:xfrm>
            <a:off x="1491115" y="4777198"/>
            <a:ext cx="13510043" cy="1200329"/>
          </a:xfrm>
          <a:prstGeom prst="rect">
            <a:avLst/>
          </a:prstGeom>
          <a:noFill/>
        </p:spPr>
        <p:txBody>
          <a:bodyPr wrap="square">
            <a:spAutoFit/>
          </a:bodyPr>
          <a:lstStyle/>
          <a:p>
            <a:pPr algn="l">
              <a:buFont typeface="Arial" panose="020B0604020202020204" pitchFamily="34" charset="0"/>
              <a:buChar char="•"/>
            </a:pPr>
            <a:r>
              <a:rPr lang="en-US" dirty="0">
                <a:latin typeface="+mj-lt"/>
              </a:rPr>
              <a:t>The negative t-statistic indicates that cars with higher city mileage tend to have significantly lower prices than those with lower city mileage.</a:t>
            </a:r>
          </a:p>
          <a:p>
            <a:pPr algn="l">
              <a:buFont typeface="Arial" panose="020B0604020202020204" pitchFamily="34" charset="0"/>
              <a:buChar char="•"/>
            </a:pPr>
            <a:endParaRPr lang="en-US" dirty="0">
              <a:latin typeface="+mj-lt"/>
            </a:endParaRPr>
          </a:p>
          <a:p>
            <a:pPr algn="l">
              <a:buFont typeface="Arial" panose="020B0604020202020204" pitchFamily="34" charset="0"/>
              <a:buChar char="•"/>
            </a:pPr>
            <a:r>
              <a:rPr lang="en-US" dirty="0">
                <a:latin typeface="+mj-lt"/>
              </a:rPr>
              <a:t>The p-value being much smaller than the significance level (alpha) supports the rejection of the null hypothesis.</a:t>
            </a:r>
          </a:p>
          <a:p>
            <a:pPr algn="l">
              <a:buFont typeface="Arial" panose="020B0604020202020204" pitchFamily="34" charset="0"/>
              <a:buChar char="•"/>
            </a:pPr>
            <a:endParaRPr lang="en-US" dirty="0">
              <a:latin typeface="+mj-lt"/>
            </a:endParaRPr>
          </a:p>
        </p:txBody>
      </p:sp>
      <p:sp>
        <p:nvSpPr>
          <p:cNvPr id="2" name="Text 10">
            <a:extLst>
              <a:ext uri="{FF2B5EF4-FFF2-40B4-BE49-F238E27FC236}">
                <a16:creationId xmlns:a16="http://schemas.microsoft.com/office/drawing/2014/main" id="{1FAD0855-60D2-D37C-5E15-84DD889A908D}"/>
              </a:ext>
            </a:extLst>
          </p:cNvPr>
          <p:cNvSpPr/>
          <p:nvPr/>
        </p:nvSpPr>
        <p:spPr>
          <a:xfrm>
            <a:off x="1491115" y="2153624"/>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Results</a:t>
            </a:r>
            <a:endParaRPr lang="en-US" sz="2187" dirty="0">
              <a:latin typeface="+mj-lt"/>
            </a:endParaRPr>
          </a:p>
        </p:txBody>
      </p:sp>
      <p:sp>
        <p:nvSpPr>
          <p:cNvPr id="6" name="Rectangle 2">
            <a:extLst>
              <a:ext uri="{FF2B5EF4-FFF2-40B4-BE49-F238E27FC236}">
                <a16:creationId xmlns:a16="http://schemas.microsoft.com/office/drawing/2014/main" id="{48C7E079-51B0-84F0-E5F6-541B1E75717F}"/>
              </a:ext>
            </a:extLst>
          </p:cNvPr>
          <p:cNvSpPr>
            <a:spLocks noChangeArrowheads="1"/>
          </p:cNvSpPr>
          <p:nvPr/>
        </p:nvSpPr>
        <p:spPr bwMode="auto">
          <a:xfrm>
            <a:off x="1630496" y="2782044"/>
            <a:ext cx="1219361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mj-lt"/>
              </a:rPr>
              <a:t>T-statistic: -10.286158439804916 P-value: 3.0489665978885816e-20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mj-lt"/>
              </a:rPr>
              <a:t>Reject the null hypothesis: There is a significant difference in prices between cars with high and low city mileage.</a:t>
            </a:r>
            <a:r>
              <a:rPr kumimoji="0" lang="en-US" altLang="en-US" sz="2000" b="0" i="0" u="none" strike="noStrike" cap="none" normalizeH="0" baseline="0" dirty="0">
                <a:ln>
                  <a:noFill/>
                </a:ln>
                <a:solidFill>
                  <a:schemeClr val="bg1"/>
                </a:solidFill>
                <a:effectLst/>
                <a:latin typeface="+mj-lt"/>
              </a:rPr>
              <a:t> </a:t>
            </a:r>
            <a:endParaRPr kumimoji="0" lang="en-US" altLang="en-US" sz="3200" b="0" i="0" u="none" strike="noStrike" cap="none" normalizeH="0" baseline="0" dirty="0">
              <a:ln>
                <a:noFill/>
              </a:ln>
              <a:solidFill>
                <a:schemeClr val="bg1"/>
              </a:solidFill>
              <a:effectLst/>
              <a:latin typeface="+mj-lt"/>
            </a:endParaRPr>
          </a:p>
        </p:txBody>
      </p:sp>
      <p:sp>
        <p:nvSpPr>
          <p:cNvPr id="8" name="TextBox 7">
            <a:extLst>
              <a:ext uri="{FF2B5EF4-FFF2-40B4-BE49-F238E27FC236}">
                <a16:creationId xmlns:a16="http://schemas.microsoft.com/office/drawing/2014/main" id="{0C73386B-1DDF-1AD2-5353-A1CB9CE4C9D1}"/>
              </a:ext>
            </a:extLst>
          </p:cNvPr>
          <p:cNvSpPr txBox="1"/>
          <p:nvPr/>
        </p:nvSpPr>
        <p:spPr>
          <a:xfrm>
            <a:off x="1982912" y="6873724"/>
            <a:ext cx="10962526" cy="369332"/>
          </a:xfrm>
          <a:prstGeom prst="rect">
            <a:avLst/>
          </a:prstGeom>
          <a:solidFill>
            <a:schemeClr val="accent1">
              <a:lumMod val="40000"/>
              <a:lumOff val="60000"/>
            </a:schemeClr>
          </a:solidFill>
        </p:spPr>
        <p:txBody>
          <a:bodyPr wrap="square">
            <a:spAutoFit/>
          </a:bodyPr>
          <a:lstStyle/>
          <a:p>
            <a:pPr algn="ctr"/>
            <a:r>
              <a:rPr lang="en-US" b="0" i="0" dirty="0">
                <a:solidFill>
                  <a:schemeClr val="bg1"/>
                </a:solidFill>
                <a:effectLst/>
                <a:latin typeface="+mj-lt"/>
              </a:rPr>
              <a:t>This finding suggests that city mileage is a significant factor influencing used car prices</a:t>
            </a:r>
            <a:endParaRPr lang="en-US" dirty="0">
              <a:solidFill>
                <a:schemeClr val="bg1"/>
              </a:solidFill>
              <a:latin typeface="+mj-lt"/>
            </a:endParaRPr>
          </a:p>
        </p:txBody>
      </p:sp>
    </p:spTree>
    <p:extLst>
      <p:ext uri="{BB962C8B-B14F-4D97-AF65-F5344CB8AC3E}">
        <p14:creationId xmlns:p14="http://schemas.microsoft.com/office/powerpoint/2010/main" val="158967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7D930C8-2165-7116-6EF9-19A4276ED632}"/>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FADC2132-4999-3434-0315-4983D8960CA9}"/>
              </a:ext>
            </a:extLst>
          </p:cNvPr>
          <p:cNvSpPr/>
          <p:nvPr/>
        </p:nvSpPr>
        <p:spPr>
          <a:xfrm>
            <a:off x="3020766" y="24876"/>
            <a:ext cx="9256023"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Regression Analysis Conclusion</a:t>
            </a:r>
            <a:endParaRPr lang="en-US" sz="4374" dirty="0"/>
          </a:p>
        </p:txBody>
      </p:sp>
      <p:sp>
        <p:nvSpPr>
          <p:cNvPr id="12" name="Text 9">
            <a:extLst>
              <a:ext uri="{FF2B5EF4-FFF2-40B4-BE49-F238E27FC236}">
                <a16:creationId xmlns:a16="http://schemas.microsoft.com/office/drawing/2014/main" id="{EDA01182-59F1-6CD1-0EB2-75F29549C195}"/>
              </a:ext>
            </a:extLst>
          </p:cNvPr>
          <p:cNvSpPr/>
          <p:nvPr/>
        </p:nvSpPr>
        <p:spPr>
          <a:xfrm>
            <a:off x="5746433" y="3701296"/>
            <a:ext cx="202049"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a:extLst>
              <a:ext uri="{FF2B5EF4-FFF2-40B4-BE49-F238E27FC236}">
                <a16:creationId xmlns:a16="http://schemas.microsoft.com/office/drawing/2014/main" id="{D646670D-097D-8109-5B0D-D0FDAF955968}"/>
              </a:ext>
            </a:extLst>
          </p:cNvPr>
          <p:cNvSpPr/>
          <p:nvPr/>
        </p:nvSpPr>
        <p:spPr>
          <a:xfrm>
            <a:off x="2885141" y="3286069"/>
            <a:ext cx="2777490" cy="347186"/>
          </a:xfrm>
          <a:prstGeom prst="rect">
            <a:avLst/>
          </a:prstGeom>
          <a:solidFill>
            <a:schemeClr val="accent1">
              <a:lumMod val="50000"/>
            </a:schemeClr>
          </a:solidFill>
          <a:ln>
            <a:solidFill>
              <a:schemeClr val="accent5">
                <a:lumMod val="50000"/>
              </a:schemeClr>
            </a:solid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Interpretation</a:t>
            </a:r>
            <a:endParaRPr lang="en-US" sz="2187" dirty="0"/>
          </a:p>
        </p:txBody>
      </p:sp>
      <p:sp>
        <p:nvSpPr>
          <p:cNvPr id="20" name="TextBox 19">
            <a:extLst>
              <a:ext uri="{FF2B5EF4-FFF2-40B4-BE49-F238E27FC236}">
                <a16:creationId xmlns:a16="http://schemas.microsoft.com/office/drawing/2014/main" id="{7AFF7591-CAC0-2398-9D0C-FA83478CF7A2}"/>
              </a:ext>
            </a:extLst>
          </p:cNvPr>
          <p:cNvSpPr txBox="1"/>
          <p:nvPr/>
        </p:nvSpPr>
        <p:spPr>
          <a:xfrm>
            <a:off x="2830076" y="1251388"/>
            <a:ext cx="9256023" cy="1662471"/>
          </a:xfrm>
          <a:prstGeom prst="rect">
            <a:avLst/>
          </a:prstGeom>
          <a:noFill/>
          <a:ln/>
        </p:spPr>
        <p:txBody>
          <a:bodyPr wrap="square" rtlCol="0" anchor="t"/>
          <a:lstStyle>
            <a:lvl1pPr indent="0">
              <a:lnSpc>
                <a:spcPts val="2799"/>
              </a:lnSpc>
              <a:buNone/>
              <a:defRPr sz="1750">
                <a:solidFill>
                  <a:srgbClr val="EBECEF"/>
                </a:solidFill>
                <a:latin typeface="Epilogue" pitchFamily="34" charset="0"/>
                <a:ea typeface="Epilogue" pitchFamily="34" charset="-122"/>
                <a:cs typeface="Epilogue" pitchFamily="34" charset="-120"/>
              </a:defRPr>
            </a:lvl1pPr>
          </a:lstStyle>
          <a:p>
            <a:r>
              <a:rPr lang="en-US" dirty="0">
                <a:latin typeface="+mj-lt"/>
              </a:rPr>
              <a:t>R-squared: 0.783</a:t>
            </a:r>
          </a:p>
          <a:p>
            <a:r>
              <a:rPr lang="en-US" dirty="0">
                <a:latin typeface="+mj-lt"/>
              </a:rPr>
              <a:t>Adj. R-squared: 0.779</a:t>
            </a:r>
          </a:p>
          <a:p>
            <a:r>
              <a:rPr lang="en-US" dirty="0">
                <a:latin typeface="+mj-lt"/>
              </a:rPr>
              <a:t>F-statistic: 180.5</a:t>
            </a:r>
          </a:p>
          <a:p>
            <a:r>
              <a:rPr lang="en-US" dirty="0">
                <a:latin typeface="+mj-lt"/>
              </a:rPr>
              <a:t>Prob (F-statistic): 3.40e-65</a:t>
            </a:r>
          </a:p>
        </p:txBody>
      </p:sp>
      <p:sp>
        <p:nvSpPr>
          <p:cNvPr id="22" name="Text 10">
            <a:extLst>
              <a:ext uri="{FF2B5EF4-FFF2-40B4-BE49-F238E27FC236}">
                <a16:creationId xmlns:a16="http://schemas.microsoft.com/office/drawing/2014/main" id="{F63CD0A3-9FFF-E813-E146-3AE9EC62E6C4}"/>
              </a:ext>
            </a:extLst>
          </p:cNvPr>
          <p:cNvSpPr/>
          <p:nvPr/>
        </p:nvSpPr>
        <p:spPr>
          <a:xfrm>
            <a:off x="2830076" y="849656"/>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Model Summary</a:t>
            </a:r>
            <a:endParaRPr lang="en-US" sz="2187" dirty="0"/>
          </a:p>
        </p:txBody>
      </p:sp>
      <p:sp>
        <p:nvSpPr>
          <p:cNvPr id="4" name="TextBox 3">
            <a:extLst>
              <a:ext uri="{FF2B5EF4-FFF2-40B4-BE49-F238E27FC236}">
                <a16:creationId xmlns:a16="http://schemas.microsoft.com/office/drawing/2014/main" id="{87F736CD-7C47-6FD6-44D1-F8CDD5BAD138}"/>
              </a:ext>
            </a:extLst>
          </p:cNvPr>
          <p:cNvSpPr txBox="1"/>
          <p:nvPr/>
        </p:nvSpPr>
        <p:spPr>
          <a:xfrm>
            <a:off x="10252426" y="4688795"/>
            <a:ext cx="4048726" cy="1611602"/>
          </a:xfrm>
          <a:prstGeom prst="rect">
            <a:avLst/>
          </a:prstGeom>
          <a:noFill/>
          <a:ln>
            <a:solidFill>
              <a:srgbClr val="00B0F0"/>
            </a:solidFill>
          </a:ln>
        </p:spPr>
        <p:txBody>
          <a:bodyPr wrap="square" rtlCol="0" anchor="t"/>
          <a:lstStyle>
            <a:lvl1pPr indent="0">
              <a:lnSpc>
                <a:spcPts val="2799"/>
              </a:lnSpc>
              <a:buNone/>
              <a:defRPr sz="1750">
                <a:solidFill>
                  <a:srgbClr val="EBECEF"/>
                </a:solidFill>
                <a:latin typeface="+mj-lt"/>
                <a:ea typeface="Epilogue" pitchFamily="34" charset="-122"/>
                <a:cs typeface="Epilogue" pitchFamily="34" charset="-120"/>
              </a:defRPr>
            </a:lvl1pPr>
          </a:lstStyle>
          <a:p>
            <a:r>
              <a:rPr lang="en-US" sz="1600" dirty="0"/>
              <a:t>The model is statistically significant.</a:t>
            </a:r>
          </a:p>
          <a:p>
            <a:r>
              <a:rPr lang="en-US" sz="1600" dirty="0"/>
              <a:t>Only '</a:t>
            </a:r>
            <a:r>
              <a:rPr lang="en-US" sz="1600" dirty="0" err="1"/>
              <a:t>enginesize</a:t>
            </a:r>
            <a:r>
              <a:rPr lang="en-US" sz="1600" dirty="0"/>
              <a:t>' significantly predicts 'price'.</a:t>
            </a:r>
          </a:p>
          <a:p>
            <a:r>
              <a:rPr lang="en-US" sz="1600" dirty="0"/>
              <a:t>Other variables lack significant associations.</a:t>
            </a:r>
          </a:p>
          <a:p>
            <a:r>
              <a:rPr lang="en-US" sz="1600" dirty="0"/>
              <a:t>The model explains 78.3% of 'price' variance.</a:t>
            </a:r>
          </a:p>
        </p:txBody>
      </p:sp>
      <p:graphicFrame>
        <p:nvGraphicFramePr>
          <p:cNvPr id="36" name="TextBox 33">
            <a:extLst>
              <a:ext uri="{FF2B5EF4-FFF2-40B4-BE49-F238E27FC236}">
                <a16:creationId xmlns:a16="http://schemas.microsoft.com/office/drawing/2014/main" id="{E79F7673-CF81-2FD0-5A0E-B70D848530B9}"/>
              </a:ext>
            </a:extLst>
          </p:cNvPr>
          <p:cNvGraphicFramePr/>
          <p:nvPr/>
        </p:nvGraphicFramePr>
        <p:xfrm>
          <a:off x="329248" y="3603564"/>
          <a:ext cx="9636686"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10">
            <a:extLst>
              <a:ext uri="{FF2B5EF4-FFF2-40B4-BE49-F238E27FC236}">
                <a16:creationId xmlns:a16="http://schemas.microsoft.com/office/drawing/2014/main" id="{DD286EDF-A931-0F42-AAA3-891AD5E2AA04}"/>
              </a:ext>
            </a:extLst>
          </p:cNvPr>
          <p:cNvSpPr/>
          <p:nvPr/>
        </p:nvSpPr>
        <p:spPr>
          <a:xfrm>
            <a:off x="10618042" y="3299564"/>
            <a:ext cx="2777490" cy="347186"/>
          </a:xfrm>
          <a:prstGeom prst="rect">
            <a:avLst/>
          </a:prstGeom>
          <a:solidFill>
            <a:schemeClr val="accent1">
              <a:lumMod val="50000"/>
            </a:schemeClr>
          </a:solidFill>
          <a:ln>
            <a:solidFill>
              <a:srgbClr val="080E26"/>
            </a:solidFill>
          </a:ln>
        </p:spPr>
        <p:txBody>
          <a:bodyPr wrap="none" rtlCol="0" anchor="t"/>
          <a:lstStyle/>
          <a:p>
            <a:pPr marL="0" indent="0" algn="ctr">
              <a:lnSpc>
                <a:spcPts val="2734"/>
              </a:lnSpc>
              <a:buNone/>
            </a:pPr>
            <a:r>
              <a:rPr lang="en-US" sz="2187" dirty="0">
                <a:solidFill>
                  <a:srgbClr val="EBECEF"/>
                </a:solidFill>
                <a:latin typeface="Fraunces" pitchFamily="34" charset="0"/>
                <a:ea typeface="Fraunces" pitchFamily="34" charset="-122"/>
                <a:cs typeface="Fraunces" pitchFamily="34" charset="-120"/>
              </a:rPr>
              <a:t>Conclusion</a:t>
            </a:r>
            <a:endParaRPr lang="en-US" sz="2187" dirty="0"/>
          </a:p>
        </p:txBody>
      </p:sp>
    </p:spTree>
    <p:extLst>
      <p:ext uri="{BB962C8B-B14F-4D97-AF65-F5344CB8AC3E}">
        <p14:creationId xmlns:p14="http://schemas.microsoft.com/office/powerpoint/2010/main" val="49969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21731-613A-AC29-5442-58AF84D98456}"/>
              </a:ext>
            </a:extLst>
          </p:cNvPr>
          <p:cNvSpPr/>
          <p:nvPr/>
        </p:nvSpPr>
        <p:spPr>
          <a:xfrm>
            <a:off x="624204" y="6314142"/>
            <a:ext cx="337496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173968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chemeClr val="bg2">
            <a:lumMod val="75000"/>
          </a:schemeClr>
        </a:solidFill>
        <a:effectLst/>
      </p:bgPr>
    </p:bg>
    <p:spTree>
      <p:nvGrpSpPr>
        <p:cNvPr id="1" name=""/>
        <p:cNvGrpSpPr/>
        <p:nvPr/>
      </p:nvGrpSpPr>
      <p:grpSpPr>
        <a:xfrm>
          <a:off x="0" y="0"/>
          <a:ext cx="0" cy="0"/>
          <a:chOff x="0" y="0"/>
          <a:chExt cx="0" cy="0"/>
        </a:xfrm>
      </p:grpSpPr>
      <p:sp>
        <p:nvSpPr>
          <p:cNvPr id="4" name="Text 2"/>
          <p:cNvSpPr/>
          <p:nvPr/>
        </p:nvSpPr>
        <p:spPr>
          <a:xfrm>
            <a:off x="1467109" y="41845"/>
            <a:ext cx="9228773" cy="694373"/>
          </a:xfrm>
          <a:prstGeom prst="rect">
            <a:avLst/>
          </a:prstGeom>
          <a:noFill/>
          <a:ln/>
        </p:spPr>
        <p:txBody>
          <a:bodyPr wrap="none" rtlCol="0" anchor="t"/>
          <a:lstStyle/>
          <a:p>
            <a:pPr marL="0" indent="0">
              <a:lnSpc>
                <a:spcPts val="5468"/>
              </a:lnSpc>
              <a:buNone/>
            </a:pPr>
            <a:r>
              <a:rPr lang="en-US" sz="4374" dirty="0">
                <a:solidFill>
                  <a:srgbClr val="FFFFFF"/>
                </a:solidFill>
                <a:latin typeface="+mj-lt"/>
                <a:ea typeface="Fraunces" pitchFamily="34" charset="-122"/>
                <a:cs typeface="Fraunces" pitchFamily="34" charset="-120"/>
              </a:rPr>
              <a:t>Research Question and Hypothesis</a:t>
            </a:r>
            <a:endParaRPr lang="en-US" sz="4374" dirty="0">
              <a:latin typeface="+mj-lt"/>
            </a:endParaRPr>
          </a:p>
        </p:txBody>
      </p:sp>
      <p:sp>
        <p:nvSpPr>
          <p:cNvPr id="5" name="Shape 3"/>
          <p:cNvSpPr/>
          <p:nvPr/>
        </p:nvSpPr>
        <p:spPr>
          <a:xfrm>
            <a:off x="1657730" y="1521233"/>
            <a:ext cx="499943" cy="499943"/>
          </a:xfrm>
          <a:prstGeom prst="roundRect">
            <a:avLst>
              <a:gd name="adj" fmla="val 20000"/>
            </a:avLst>
          </a:prstGeom>
          <a:solidFill>
            <a:srgbClr val="283157"/>
          </a:solidFill>
          <a:ln w="7620">
            <a:solidFill>
              <a:srgbClr val="414A70"/>
            </a:solidFill>
            <a:prstDash val="solid"/>
          </a:ln>
        </p:spPr>
        <p:txBody>
          <a:bodyPr/>
          <a:lstStyle/>
          <a:p>
            <a:endParaRPr lang="en-US">
              <a:latin typeface="+mj-lt"/>
            </a:endParaRPr>
          </a:p>
        </p:txBody>
      </p:sp>
      <p:sp>
        <p:nvSpPr>
          <p:cNvPr id="6" name="Text 4"/>
          <p:cNvSpPr/>
          <p:nvPr/>
        </p:nvSpPr>
        <p:spPr>
          <a:xfrm>
            <a:off x="1831204" y="1562905"/>
            <a:ext cx="152876"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mj-lt"/>
                <a:ea typeface="Fraunces" pitchFamily="34" charset="-122"/>
                <a:cs typeface="Fraunces" pitchFamily="34" charset="-120"/>
              </a:rPr>
              <a:t>1</a:t>
            </a:r>
            <a:endParaRPr lang="en-US" sz="2624" dirty="0">
              <a:latin typeface="+mj-lt"/>
            </a:endParaRPr>
          </a:p>
        </p:txBody>
      </p:sp>
      <p:sp>
        <p:nvSpPr>
          <p:cNvPr id="7" name="Text 5"/>
          <p:cNvSpPr/>
          <p:nvPr/>
        </p:nvSpPr>
        <p:spPr>
          <a:xfrm>
            <a:off x="2379844" y="1597552"/>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mj-lt"/>
                <a:ea typeface="Fraunces" pitchFamily="34" charset="-122"/>
                <a:cs typeface="Fraunces" pitchFamily="34" charset="-120"/>
              </a:rPr>
              <a:t>Research Question</a:t>
            </a:r>
            <a:endParaRPr lang="en-US" sz="2187" dirty="0">
              <a:latin typeface="+mj-lt"/>
            </a:endParaRPr>
          </a:p>
        </p:txBody>
      </p:sp>
      <p:sp>
        <p:nvSpPr>
          <p:cNvPr id="8" name="Text 6"/>
          <p:cNvSpPr/>
          <p:nvPr/>
        </p:nvSpPr>
        <p:spPr>
          <a:xfrm>
            <a:off x="2379844" y="2077969"/>
            <a:ext cx="4444008" cy="710803"/>
          </a:xfrm>
          <a:prstGeom prst="rect">
            <a:avLst/>
          </a:prstGeom>
          <a:noFill/>
          <a:ln/>
        </p:spPr>
        <p:txBody>
          <a:bodyPr wrap="square" rtlCol="0" anchor="t"/>
          <a:lstStyle/>
          <a:p>
            <a:pPr marL="0" indent="0">
              <a:lnSpc>
                <a:spcPts val="2799"/>
              </a:lnSpc>
              <a:buNone/>
            </a:pPr>
            <a:r>
              <a:rPr lang="en-US" sz="1750" dirty="0">
                <a:solidFill>
                  <a:srgbClr val="EBECEF"/>
                </a:solidFill>
                <a:latin typeface="+mj-lt"/>
                <a:ea typeface="Epilogue" pitchFamily="34" charset="-122"/>
                <a:cs typeface="Epilogue" pitchFamily="34" charset="-120"/>
              </a:rPr>
              <a:t>What factors have the most significant impact on the price of used cars?</a:t>
            </a:r>
            <a:endParaRPr lang="en-US" sz="1750" dirty="0">
              <a:latin typeface="+mj-lt"/>
            </a:endParaRPr>
          </a:p>
        </p:txBody>
      </p:sp>
      <p:sp>
        <p:nvSpPr>
          <p:cNvPr id="9" name="Shape 7"/>
          <p:cNvSpPr/>
          <p:nvPr/>
        </p:nvSpPr>
        <p:spPr>
          <a:xfrm>
            <a:off x="7046022" y="1521233"/>
            <a:ext cx="499943" cy="499943"/>
          </a:xfrm>
          <a:prstGeom prst="roundRect">
            <a:avLst>
              <a:gd name="adj" fmla="val 20000"/>
            </a:avLst>
          </a:prstGeom>
          <a:solidFill>
            <a:srgbClr val="283157"/>
          </a:solidFill>
          <a:ln w="7620">
            <a:solidFill>
              <a:srgbClr val="414A70"/>
            </a:solidFill>
            <a:prstDash val="solid"/>
          </a:ln>
        </p:spPr>
        <p:txBody>
          <a:bodyPr/>
          <a:lstStyle/>
          <a:p>
            <a:endParaRPr lang="en-US">
              <a:latin typeface="+mj-lt"/>
            </a:endParaRPr>
          </a:p>
        </p:txBody>
      </p:sp>
      <p:sp>
        <p:nvSpPr>
          <p:cNvPr id="10" name="Text 8"/>
          <p:cNvSpPr/>
          <p:nvPr/>
        </p:nvSpPr>
        <p:spPr>
          <a:xfrm>
            <a:off x="7194970" y="1562905"/>
            <a:ext cx="202049"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mj-lt"/>
                <a:ea typeface="Fraunces" pitchFamily="34" charset="-122"/>
                <a:cs typeface="Fraunces" pitchFamily="34" charset="-120"/>
              </a:rPr>
              <a:t>2</a:t>
            </a:r>
            <a:endParaRPr lang="en-US" sz="2624" dirty="0">
              <a:latin typeface="+mj-lt"/>
            </a:endParaRPr>
          </a:p>
        </p:txBody>
      </p:sp>
      <p:sp>
        <p:nvSpPr>
          <p:cNvPr id="11" name="Text 9"/>
          <p:cNvSpPr/>
          <p:nvPr/>
        </p:nvSpPr>
        <p:spPr>
          <a:xfrm>
            <a:off x="7768136" y="1597552"/>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mj-lt"/>
                <a:ea typeface="Fraunces" pitchFamily="34" charset="-122"/>
                <a:cs typeface="Fraunces" pitchFamily="34" charset="-120"/>
              </a:rPr>
              <a:t>Hypothesis</a:t>
            </a:r>
            <a:endParaRPr lang="en-US" sz="2187" dirty="0">
              <a:latin typeface="+mj-lt"/>
            </a:endParaRPr>
          </a:p>
        </p:txBody>
      </p:sp>
      <p:sp>
        <p:nvSpPr>
          <p:cNvPr id="12" name="Text 10"/>
          <p:cNvSpPr/>
          <p:nvPr/>
        </p:nvSpPr>
        <p:spPr>
          <a:xfrm>
            <a:off x="7768136" y="2077969"/>
            <a:ext cx="4444008" cy="1066205"/>
          </a:xfrm>
          <a:prstGeom prst="rect">
            <a:avLst/>
          </a:prstGeom>
          <a:noFill/>
          <a:ln/>
        </p:spPr>
        <p:txBody>
          <a:bodyPr wrap="square" rtlCol="0" anchor="t"/>
          <a:lstStyle/>
          <a:p>
            <a:pPr marL="0" indent="0">
              <a:lnSpc>
                <a:spcPts val="2799"/>
              </a:lnSpc>
              <a:buNone/>
            </a:pPr>
            <a:r>
              <a:rPr lang="en-US" sz="1750" dirty="0">
                <a:solidFill>
                  <a:srgbClr val="EBECEF"/>
                </a:solidFill>
                <a:latin typeface="+mj-lt"/>
                <a:ea typeface="Epilogue" pitchFamily="34" charset="-122"/>
                <a:cs typeface="Epilogue" pitchFamily="34" charset="-120"/>
              </a:rPr>
              <a:t>Cars with higher mileage, low engine size have lower prices.</a:t>
            </a:r>
            <a:endParaRPr lang="en-US" sz="1750" dirty="0">
              <a:latin typeface="+mj-lt"/>
            </a:endParaRPr>
          </a:p>
        </p:txBody>
      </p:sp>
      <p:sp>
        <p:nvSpPr>
          <p:cNvPr id="13" name="Text 11"/>
          <p:cNvSpPr/>
          <p:nvPr/>
        </p:nvSpPr>
        <p:spPr>
          <a:xfrm>
            <a:off x="7768136" y="3277405"/>
            <a:ext cx="4444008" cy="1066205"/>
          </a:xfrm>
          <a:prstGeom prst="rect">
            <a:avLst/>
          </a:prstGeom>
          <a:noFill/>
          <a:ln/>
        </p:spPr>
        <p:txBody>
          <a:bodyPr wrap="square" rtlCol="0" anchor="t"/>
          <a:lstStyle/>
          <a:p>
            <a:pPr marL="0" indent="0">
              <a:lnSpc>
                <a:spcPts val="2799"/>
              </a:lnSpc>
              <a:buNone/>
            </a:pPr>
            <a:r>
              <a:rPr lang="en-US" sz="1750" dirty="0">
                <a:solidFill>
                  <a:srgbClr val="EBECEF"/>
                </a:solidFill>
                <a:latin typeface="+mj-lt"/>
                <a:ea typeface="Epilogue" pitchFamily="34" charset="-122"/>
                <a:cs typeface="Epilogue" pitchFamily="34" charset="-120"/>
              </a:rPr>
              <a:t>Cars with higher engine size, less mileage , will have higher prices.</a:t>
            </a:r>
            <a:endParaRPr lang="en-US" sz="1750" dirty="0">
              <a:latin typeface="+mj-lt"/>
            </a:endParaRPr>
          </a:p>
        </p:txBody>
      </p:sp>
      <p:sp>
        <p:nvSpPr>
          <p:cNvPr id="14" name="Text 2"/>
          <p:cNvSpPr/>
          <p:nvPr/>
        </p:nvSpPr>
        <p:spPr>
          <a:xfrm>
            <a:off x="1467109" y="4296757"/>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mj-lt"/>
                <a:ea typeface="Fraunces" pitchFamily="34" charset="-122"/>
                <a:cs typeface="Fraunces" pitchFamily="34" charset="-120"/>
              </a:rPr>
              <a:t>Dataset Overview</a:t>
            </a:r>
            <a:endParaRPr lang="en-US" sz="4374" dirty="0">
              <a:latin typeface="+mj-lt"/>
            </a:endParaRPr>
          </a:p>
        </p:txBody>
      </p:sp>
      <p:sp>
        <p:nvSpPr>
          <p:cNvPr id="15" name="Shape 3"/>
          <p:cNvSpPr/>
          <p:nvPr/>
        </p:nvSpPr>
        <p:spPr>
          <a:xfrm>
            <a:off x="4462961" y="5638650"/>
            <a:ext cx="5166122" cy="2139434"/>
          </a:xfrm>
          <a:prstGeom prst="roundRect">
            <a:avLst>
              <a:gd name="adj" fmla="val 4674"/>
            </a:avLst>
          </a:prstGeom>
          <a:solidFill>
            <a:srgbClr val="283157"/>
          </a:solidFill>
          <a:ln w="7620">
            <a:solidFill>
              <a:srgbClr val="414A70"/>
            </a:solidFill>
            <a:prstDash val="solid"/>
          </a:ln>
        </p:spPr>
        <p:txBody>
          <a:bodyPr/>
          <a:lstStyle/>
          <a:p>
            <a:endParaRPr lang="en-US">
              <a:latin typeface="+mj-lt"/>
            </a:endParaRPr>
          </a:p>
        </p:txBody>
      </p:sp>
      <p:sp>
        <p:nvSpPr>
          <p:cNvPr id="16" name="Text 4"/>
          <p:cNvSpPr/>
          <p:nvPr/>
        </p:nvSpPr>
        <p:spPr>
          <a:xfrm>
            <a:off x="4692751" y="5868441"/>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mj-lt"/>
                <a:ea typeface="Fraunces" pitchFamily="34" charset="-122"/>
                <a:cs typeface="Fraunces" pitchFamily="34" charset="-120"/>
              </a:rPr>
              <a:t>Dataset Information</a:t>
            </a:r>
            <a:endParaRPr lang="en-US" sz="2187" dirty="0">
              <a:latin typeface="+mj-lt"/>
            </a:endParaRPr>
          </a:p>
        </p:txBody>
      </p:sp>
      <p:sp>
        <p:nvSpPr>
          <p:cNvPr id="17" name="Text 5"/>
          <p:cNvSpPr/>
          <p:nvPr/>
        </p:nvSpPr>
        <p:spPr>
          <a:xfrm>
            <a:off x="4692751" y="6348858"/>
            <a:ext cx="4706541" cy="355402"/>
          </a:xfrm>
          <a:prstGeom prst="rect">
            <a:avLst/>
          </a:prstGeom>
          <a:noFill/>
          <a:ln/>
        </p:spPr>
        <p:txBody>
          <a:bodyPr wrap="none" rtlCol="0" anchor="t"/>
          <a:lstStyle/>
          <a:p>
            <a:pPr marL="0" indent="0">
              <a:lnSpc>
                <a:spcPts val="2799"/>
              </a:lnSpc>
              <a:buNone/>
            </a:pPr>
            <a:r>
              <a:rPr lang="en-US" sz="1750" dirty="0">
                <a:solidFill>
                  <a:srgbClr val="EBECEF"/>
                </a:solidFill>
                <a:latin typeface="+mj-lt"/>
                <a:ea typeface="Epilogue" pitchFamily="34" charset="-122"/>
                <a:cs typeface="Epilogue" pitchFamily="34" charset="-120"/>
              </a:rPr>
              <a:t>Source: Kaggle - Car Price Prediction.</a:t>
            </a:r>
            <a:endParaRPr lang="en-US" sz="1750" dirty="0">
              <a:latin typeface="+mj-lt"/>
            </a:endParaRPr>
          </a:p>
        </p:txBody>
      </p:sp>
      <p:sp>
        <p:nvSpPr>
          <p:cNvPr id="18" name="Text 6"/>
          <p:cNvSpPr/>
          <p:nvPr/>
        </p:nvSpPr>
        <p:spPr>
          <a:xfrm>
            <a:off x="4692751" y="6837491"/>
            <a:ext cx="4706541" cy="710803"/>
          </a:xfrm>
          <a:prstGeom prst="rect">
            <a:avLst/>
          </a:prstGeom>
          <a:noFill/>
          <a:ln/>
        </p:spPr>
        <p:txBody>
          <a:bodyPr wrap="square" rtlCol="0" anchor="t"/>
          <a:lstStyle/>
          <a:p>
            <a:pPr marL="0" indent="0">
              <a:lnSpc>
                <a:spcPts val="2799"/>
              </a:lnSpc>
              <a:buNone/>
            </a:pPr>
            <a:r>
              <a:rPr lang="en-US" sz="1750" dirty="0">
                <a:solidFill>
                  <a:srgbClr val="EBECEF"/>
                </a:solidFill>
                <a:latin typeface="+mj-lt"/>
                <a:ea typeface="Epilogue" pitchFamily="34" charset="-122"/>
                <a:cs typeface="Epilogue" pitchFamily="34" charset="-120"/>
              </a:rPr>
              <a:t>Variables Selected: 'price', '</a:t>
            </a:r>
            <a:r>
              <a:rPr lang="en-US" sz="1750" dirty="0" err="1">
                <a:solidFill>
                  <a:srgbClr val="EBECEF"/>
                </a:solidFill>
                <a:latin typeface="+mj-lt"/>
                <a:ea typeface="Epilogue" pitchFamily="34" charset="-122"/>
                <a:cs typeface="Epilogue" pitchFamily="34" charset="-120"/>
              </a:rPr>
              <a:t>citympg</a:t>
            </a:r>
            <a:r>
              <a:rPr lang="en-US" sz="1750" dirty="0">
                <a:solidFill>
                  <a:srgbClr val="EBECEF"/>
                </a:solidFill>
                <a:latin typeface="+mj-lt"/>
                <a:ea typeface="Epilogue" pitchFamily="34" charset="-122"/>
                <a:cs typeface="Epilogue" pitchFamily="34" charset="-120"/>
              </a:rPr>
              <a:t>', '</a:t>
            </a:r>
            <a:r>
              <a:rPr lang="en-US" sz="1750" dirty="0" err="1">
                <a:solidFill>
                  <a:srgbClr val="EBECEF"/>
                </a:solidFill>
                <a:latin typeface="+mj-lt"/>
                <a:ea typeface="Epilogue" pitchFamily="34" charset="-122"/>
                <a:cs typeface="Epilogue" pitchFamily="34" charset="-120"/>
              </a:rPr>
              <a:t>highwaympg</a:t>
            </a:r>
            <a:r>
              <a:rPr lang="en-US" sz="1750" dirty="0">
                <a:solidFill>
                  <a:srgbClr val="EBECEF"/>
                </a:solidFill>
                <a:latin typeface="+mj-lt"/>
                <a:ea typeface="Epilogue" pitchFamily="34" charset="-122"/>
                <a:cs typeface="Epilogue" pitchFamily="34" charset="-120"/>
              </a:rPr>
              <a:t>', '</a:t>
            </a:r>
            <a:r>
              <a:rPr lang="en-US" sz="1750" dirty="0" err="1">
                <a:solidFill>
                  <a:srgbClr val="EBECEF"/>
                </a:solidFill>
                <a:latin typeface="+mj-lt"/>
                <a:ea typeface="Epilogue" pitchFamily="34" charset="-122"/>
                <a:cs typeface="Epilogue" pitchFamily="34" charset="-120"/>
              </a:rPr>
              <a:t>symboling</a:t>
            </a:r>
            <a:r>
              <a:rPr lang="en-US" sz="1750" dirty="0">
                <a:solidFill>
                  <a:srgbClr val="EBECEF"/>
                </a:solidFill>
                <a:latin typeface="+mj-lt"/>
                <a:ea typeface="Epilogue" pitchFamily="34" charset="-122"/>
                <a:cs typeface="Epilogue" pitchFamily="34" charset="-120"/>
              </a:rPr>
              <a:t>', '</a:t>
            </a:r>
            <a:r>
              <a:rPr lang="en-US" sz="1750" dirty="0" err="1">
                <a:solidFill>
                  <a:srgbClr val="EBECEF"/>
                </a:solidFill>
                <a:latin typeface="+mj-lt"/>
                <a:ea typeface="Epilogue" pitchFamily="34" charset="-122"/>
                <a:cs typeface="Epilogue" pitchFamily="34" charset="-120"/>
              </a:rPr>
              <a:t>enginesize</a:t>
            </a:r>
            <a:r>
              <a:rPr lang="en-US" sz="1750" dirty="0">
                <a:solidFill>
                  <a:srgbClr val="EBECEF"/>
                </a:solidFill>
                <a:latin typeface="+mj-lt"/>
                <a:ea typeface="Epilogue" pitchFamily="34" charset="-122"/>
                <a:cs typeface="Epilogue" pitchFamily="34" charset="-120"/>
              </a:rPr>
              <a:t>'.</a:t>
            </a:r>
            <a:endParaRPr lang="en-US" sz="175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chemeClr val="bg2">
            <a:lumMod val="75000"/>
          </a:schemeClr>
        </a:solidFill>
        <a:effectLst/>
      </p:bgPr>
    </p:bg>
    <p:spTree>
      <p:nvGrpSpPr>
        <p:cNvPr id="1" name=""/>
        <p:cNvGrpSpPr/>
        <p:nvPr/>
      </p:nvGrpSpPr>
      <p:grpSpPr>
        <a:xfrm>
          <a:off x="0" y="0"/>
          <a:ext cx="0" cy="0"/>
          <a:chOff x="0" y="0"/>
          <a:chExt cx="0" cy="0"/>
        </a:xfrm>
      </p:grpSpPr>
      <p:sp>
        <p:nvSpPr>
          <p:cNvPr id="5" name="Text 2"/>
          <p:cNvSpPr/>
          <p:nvPr/>
        </p:nvSpPr>
        <p:spPr>
          <a:xfrm>
            <a:off x="3439655" y="6745"/>
            <a:ext cx="8641675"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Exploratory Data Analysis (EDA)</a:t>
            </a:r>
            <a:endParaRPr lang="en-US" sz="4374" dirty="0">
              <a:latin typeface="+mj-lt"/>
            </a:endParaRPr>
          </a:p>
        </p:txBody>
      </p:sp>
      <p:sp>
        <p:nvSpPr>
          <p:cNvPr id="8" name="Text 5"/>
          <p:cNvSpPr/>
          <p:nvPr/>
        </p:nvSpPr>
        <p:spPr>
          <a:xfrm>
            <a:off x="1617700" y="1369788"/>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Visualizations</a:t>
            </a:r>
            <a:endParaRPr lang="en-US" sz="2187" dirty="0">
              <a:latin typeface="+mj-lt"/>
            </a:endParaRPr>
          </a:p>
        </p:txBody>
      </p:sp>
      <p:sp>
        <p:nvSpPr>
          <p:cNvPr id="13" name="Text 10"/>
          <p:cNvSpPr/>
          <p:nvPr/>
        </p:nvSpPr>
        <p:spPr>
          <a:xfrm>
            <a:off x="7760493" y="1369788"/>
            <a:ext cx="2777490" cy="347186"/>
          </a:xfrm>
          <a:prstGeom prst="rect">
            <a:avLst/>
          </a:prstGeom>
          <a:noFill/>
          <a:ln/>
        </p:spPr>
        <p:txBody>
          <a:bodyPr wrap="none" rtlCol="0" anchor="t"/>
          <a:lstStyle/>
          <a:p>
            <a:pPr marL="0" indent="0" algn="ctr">
              <a:lnSpc>
                <a:spcPts val="2734"/>
              </a:lnSpc>
              <a:buNone/>
            </a:pPr>
            <a:r>
              <a:rPr lang="en-US" sz="2187" dirty="0">
                <a:latin typeface="+mj-lt"/>
                <a:ea typeface="Fraunces" pitchFamily="34" charset="-122"/>
                <a:cs typeface="Fraunces" pitchFamily="34" charset="-120"/>
              </a:rPr>
              <a:t>Insights</a:t>
            </a:r>
            <a:endParaRPr lang="en-US" sz="2187" dirty="0">
              <a:latin typeface="+mj-lt"/>
            </a:endParaRPr>
          </a:p>
        </p:txBody>
      </p:sp>
      <p:pic>
        <p:nvPicPr>
          <p:cNvPr id="16" name="Picture 15">
            <a:extLst>
              <a:ext uri="{FF2B5EF4-FFF2-40B4-BE49-F238E27FC236}">
                <a16:creationId xmlns:a16="http://schemas.microsoft.com/office/drawing/2014/main" id="{4FD53C33-844D-2B3B-96B9-5787023BDC84}"/>
              </a:ext>
            </a:extLst>
          </p:cNvPr>
          <p:cNvPicPr>
            <a:picLocks noChangeAspect="1"/>
          </p:cNvPicPr>
          <p:nvPr/>
        </p:nvPicPr>
        <p:blipFill>
          <a:blip r:embed="rId3"/>
          <a:stretch>
            <a:fillRect/>
          </a:stretch>
        </p:blipFill>
        <p:spPr>
          <a:xfrm>
            <a:off x="890587" y="2393469"/>
            <a:ext cx="3088435" cy="2445147"/>
          </a:xfrm>
          <a:prstGeom prst="rect">
            <a:avLst/>
          </a:prstGeom>
        </p:spPr>
      </p:pic>
      <p:sp>
        <p:nvSpPr>
          <p:cNvPr id="26" name="TextBox 25">
            <a:extLst>
              <a:ext uri="{FF2B5EF4-FFF2-40B4-BE49-F238E27FC236}">
                <a16:creationId xmlns:a16="http://schemas.microsoft.com/office/drawing/2014/main" id="{4D87C579-2EE0-8806-4D79-E0FAE57FD3AD}"/>
              </a:ext>
            </a:extLst>
          </p:cNvPr>
          <p:cNvSpPr txBox="1"/>
          <p:nvPr/>
        </p:nvSpPr>
        <p:spPr>
          <a:xfrm>
            <a:off x="4489310" y="3535738"/>
            <a:ext cx="9493818" cy="1015663"/>
          </a:xfrm>
          <a:prstGeom prst="rect">
            <a:avLst/>
          </a:prstGeom>
          <a:noFill/>
        </p:spPr>
        <p:txBody>
          <a:bodyPr wrap="square">
            <a:spAutoFit/>
          </a:bodyPr>
          <a:lstStyle/>
          <a:p>
            <a:r>
              <a:rPr lang="en-US" sz="2000" b="0" i="0" dirty="0">
                <a:effectLst/>
                <a:latin typeface="+mj-lt"/>
              </a:rPr>
              <a:t>Examining the histogram, we notice that the distribution of prices is right-skewed, with a few outliers at the higher end. These outliers may represent premium or luxury cars, which could significantly impact the overall analysis.</a:t>
            </a:r>
            <a:endParaRPr lang="en-US" sz="2000" dirty="0">
              <a:latin typeface="+mj-lt"/>
            </a:endParaRPr>
          </a:p>
        </p:txBody>
      </p:sp>
      <p:sp>
        <p:nvSpPr>
          <p:cNvPr id="28" name="TextBox 27">
            <a:extLst>
              <a:ext uri="{FF2B5EF4-FFF2-40B4-BE49-F238E27FC236}">
                <a16:creationId xmlns:a16="http://schemas.microsoft.com/office/drawing/2014/main" id="{356C5D92-29A4-9016-47DC-833767C26D76}"/>
              </a:ext>
            </a:extLst>
          </p:cNvPr>
          <p:cNvSpPr txBox="1"/>
          <p:nvPr/>
        </p:nvSpPr>
        <p:spPr>
          <a:xfrm>
            <a:off x="4489310" y="2285588"/>
            <a:ext cx="9766421" cy="1261884"/>
          </a:xfrm>
          <a:prstGeom prst="rect">
            <a:avLst/>
          </a:prstGeom>
          <a:noFill/>
        </p:spPr>
        <p:txBody>
          <a:bodyPr wrap="square">
            <a:spAutoFit/>
          </a:bodyPr>
          <a:lstStyle/>
          <a:p>
            <a:r>
              <a:rPr lang="en-US" sz="3600" b="0" i="0" dirty="0">
                <a:effectLst/>
                <a:latin typeface="+mj-lt"/>
              </a:rPr>
              <a:t>Price</a:t>
            </a:r>
            <a:r>
              <a:rPr lang="en-US" sz="2000" b="0" i="0" dirty="0">
                <a:effectLst/>
                <a:latin typeface="+mj-lt"/>
              </a:rPr>
              <a:t> is the dependent variable we aim to understand. It represents the monetary value assigned to a used car. Our analysis focuses on identifying factors that significantly impact the price of used cars.</a:t>
            </a:r>
            <a:endParaRPr lang="en-US" sz="2000" dirty="0">
              <a:latin typeface="+mj-lt"/>
            </a:endParaRPr>
          </a:p>
        </p:txBody>
      </p:sp>
      <p:sp>
        <p:nvSpPr>
          <p:cNvPr id="29" name="Isosceles Triangle 28">
            <a:extLst>
              <a:ext uri="{FF2B5EF4-FFF2-40B4-BE49-F238E27FC236}">
                <a16:creationId xmlns:a16="http://schemas.microsoft.com/office/drawing/2014/main" id="{4A90C730-14C9-C45B-5C56-7EFB0C732749}"/>
              </a:ext>
            </a:extLst>
          </p:cNvPr>
          <p:cNvSpPr/>
          <p:nvPr/>
        </p:nvSpPr>
        <p:spPr>
          <a:xfrm rot="10800000">
            <a:off x="1300066" y="1923593"/>
            <a:ext cx="2269475" cy="1652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0" name="Isosceles Triangle 29">
            <a:extLst>
              <a:ext uri="{FF2B5EF4-FFF2-40B4-BE49-F238E27FC236}">
                <a16:creationId xmlns:a16="http://schemas.microsoft.com/office/drawing/2014/main" id="{E74DC556-099D-20A6-E405-747048C5C4B9}"/>
              </a:ext>
            </a:extLst>
          </p:cNvPr>
          <p:cNvSpPr/>
          <p:nvPr/>
        </p:nvSpPr>
        <p:spPr>
          <a:xfrm rot="10800000">
            <a:off x="8014500" y="1898948"/>
            <a:ext cx="2269475" cy="1652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pic>
        <p:nvPicPr>
          <p:cNvPr id="31" name="Picture 30">
            <a:extLst>
              <a:ext uri="{FF2B5EF4-FFF2-40B4-BE49-F238E27FC236}">
                <a16:creationId xmlns:a16="http://schemas.microsoft.com/office/drawing/2014/main" id="{498D67B5-064B-68BA-D810-3C778455FC7E}"/>
              </a:ext>
            </a:extLst>
          </p:cNvPr>
          <p:cNvPicPr>
            <a:picLocks noChangeAspect="1"/>
          </p:cNvPicPr>
          <p:nvPr/>
        </p:nvPicPr>
        <p:blipFill>
          <a:blip r:embed="rId4"/>
          <a:stretch>
            <a:fillRect/>
          </a:stretch>
        </p:blipFill>
        <p:spPr>
          <a:xfrm>
            <a:off x="890586" y="5335083"/>
            <a:ext cx="3088435" cy="2445147"/>
          </a:xfrm>
          <a:prstGeom prst="rect">
            <a:avLst/>
          </a:prstGeom>
        </p:spPr>
      </p:pic>
      <p:sp>
        <p:nvSpPr>
          <p:cNvPr id="33" name="TextBox 32">
            <a:extLst>
              <a:ext uri="{FF2B5EF4-FFF2-40B4-BE49-F238E27FC236}">
                <a16:creationId xmlns:a16="http://schemas.microsoft.com/office/drawing/2014/main" id="{3AA59DDA-286E-0E12-21F2-5F29D37AE912}"/>
              </a:ext>
            </a:extLst>
          </p:cNvPr>
          <p:cNvSpPr txBox="1"/>
          <p:nvPr/>
        </p:nvSpPr>
        <p:spPr>
          <a:xfrm>
            <a:off x="4489310" y="5194368"/>
            <a:ext cx="9587430" cy="1261884"/>
          </a:xfrm>
          <a:prstGeom prst="rect">
            <a:avLst/>
          </a:prstGeom>
          <a:noFill/>
        </p:spPr>
        <p:txBody>
          <a:bodyPr wrap="square">
            <a:spAutoFit/>
          </a:bodyPr>
          <a:lstStyle>
            <a:lvl1pPr>
              <a:defRPr sz="3600" b="0" i="0">
                <a:solidFill>
                  <a:schemeClr val="bg1"/>
                </a:solidFill>
                <a:effectLst/>
                <a:latin typeface="+mj-lt"/>
              </a:defRPr>
            </a:lvl1pPr>
          </a:lstStyle>
          <a:p>
            <a:r>
              <a:rPr lang="en-US" dirty="0">
                <a:solidFill>
                  <a:schemeClr val="tx1"/>
                </a:solidFill>
              </a:rPr>
              <a:t>City MPG </a:t>
            </a:r>
            <a:r>
              <a:rPr lang="en-US" sz="2000" dirty="0">
                <a:solidFill>
                  <a:schemeClr val="tx1"/>
                </a:solidFill>
              </a:rPr>
              <a:t>(miles per gallon) is a measure of a car's fuel efficiency in urban conditions. Lower city MPG values may suggest higher fuel consumption, potentially affecting a car's operating cost and, consequently, its price.</a:t>
            </a:r>
          </a:p>
        </p:txBody>
      </p:sp>
      <p:sp>
        <p:nvSpPr>
          <p:cNvPr id="35" name="TextBox 34">
            <a:extLst>
              <a:ext uri="{FF2B5EF4-FFF2-40B4-BE49-F238E27FC236}">
                <a16:creationId xmlns:a16="http://schemas.microsoft.com/office/drawing/2014/main" id="{A8AAE517-0E84-8201-9AF7-766A7D9FEBB6}"/>
              </a:ext>
            </a:extLst>
          </p:cNvPr>
          <p:cNvSpPr txBox="1"/>
          <p:nvPr/>
        </p:nvSpPr>
        <p:spPr>
          <a:xfrm>
            <a:off x="4489310" y="6570994"/>
            <a:ext cx="9587430" cy="923330"/>
          </a:xfrm>
          <a:prstGeom prst="rect">
            <a:avLst/>
          </a:prstGeom>
          <a:noFill/>
        </p:spPr>
        <p:txBody>
          <a:bodyPr wrap="square">
            <a:spAutoFit/>
          </a:bodyPr>
          <a:lstStyle>
            <a:lvl1pPr>
              <a:defRPr sz="2000" b="0" i="0">
                <a:solidFill>
                  <a:schemeClr val="bg1"/>
                </a:solidFill>
                <a:effectLst/>
                <a:latin typeface="+mj-lt"/>
              </a:defRPr>
            </a:lvl1pPr>
          </a:lstStyle>
          <a:p>
            <a:r>
              <a:rPr lang="en-US" dirty="0">
                <a:solidFill>
                  <a:schemeClr val="tx1"/>
                </a:solidFill>
              </a:rPr>
              <a:t>Analyzing the histogram for City MPG, we observe a balanced distribution. Most cars have higher city MPG &gt;25, indicating good fuel efficiency. However, there are a few outliers with lower City MPG, potentially representing performance or specialized vehicles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BA6D8E18-FE6D-FE9A-13E2-700E0F8ABD5B}"/>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CE111A72-887A-25EF-5953-9D9A2A67017D}"/>
              </a:ext>
            </a:extLst>
          </p:cNvPr>
          <p:cNvSpPr/>
          <p:nvPr/>
        </p:nvSpPr>
        <p:spPr>
          <a:xfrm>
            <a:off x="2845572" y="58829"/>
            <a:ext cx="8641675"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Exploratory Data Analysis (EDA) –contd.</a:t>
            </a:r>
            <a:endParaRPr lang="en-US" sz="4374" dirty="0">
              <a:latin typeface="+mj-lt"/>
            </a:endParaRPr>
          </a:p>
        </p:txBody>
      </p:sp>
      <p:sp>
        <p:nvSpPr>
          <p:cNvPr id="8" name="Text 5">
            <a:extLst>
              <a:ext uri="{FF2B5EF4-FFF2-40B4-BE49-F238E27FC236}">
                <a16:creationId xmlns:a16="http://schemas.microsoft.com/office/drawing/2014/main" id="{79FF03CA-F600-A430-DB0E-A11F26A3665E}"/>
              </a:ext>
            </a:extLst>
          </p:cNvPr>
          <p:cNvSpPr/>
          <p:nvPr/>
        </p:nvSpPr>
        <p:spPr>
          <a:xfrm>
            <a:off x="1617700" y="1369788"/>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Visualizations</a:t>
            </a:r>
            <a:endParaRPr lang="en-US" sz="2187" dirty="0">
              <a:latin typeface="+mj-lt"/>
            </a:endParaRPr>
          </a:p>
        </p:txBody>
      </p:sp>
      <p:sp>
        <p:nvSpPr>
          <p:cNvPr id="13" name="Text 10">
            <a:extLst>
              <a:ext uri="{FF2B5EF4-FFF2-40B4-BE49-F238E27FC236}">
                <a16:creationId xmlns:a16="http://schemas.microsoft.com/office/drawing/2014/main" id="{F2D95D8B-8E50-EDC8-A3E0-FA465E9AEFB7}"/>
              </a:ext>
            </a:extLst>
          </p:cNvPr>
          <p:cNvSpPr/>
          <p:nvPr/>
        </p:nvSpPr>
        <p:spPr>
          <a:xfrm>
            <a:off x="7760493" y="1369788"/>
            <a:ext cx="2777490" cy="347186"/>
          </a:xfrm>
          <a:prstGeom prst="rect">
            <a:avLst/>
          </a:prstGeom>
          <a:noFill/>
          <a:ln/>
        </p:spPr>
        <p:txBody>
          <a:bodyPr wrap="none" rtlCol="0" anchor="t"/>
          <a:lstStyle/>
          <a:p>
            <a:pPr marL="0" indent="0" algn="ctr">
              <a:lnSpc>
                <a:spcPts val="2734"/>
              </a:lnSpc>
              <a:buNone/>
            </a:pPr>
            <a:r>
              <a:rPr lang="en-US" sz="2187" dirty="0">
                <a:latin typeface="+mj-lt"/>
                <a:ea typeface="Fraunces" pitchFamily="34" charset="-122"/>
                <a:cs typeface="Fraunces" pitchFamily="34" charset="-120"/>
              </a:rPr>
              <a:t>Insights</a:t>
            </a:r>
            <a:endParaRPr lang="en-US" sz="2187" dirty="0">
              <a:latin typeface="+mj-lt"/>
            </a:endParaRPr>
          </a:p>
        </p:txBody>
      </p:sp>
      <p:sp>
        <p:nvSpPr>
          <p:cNvPr id="29" name="Isosceles Triangle 28">
            <a:extLst>
              <a:ext uri="{FF2B5EF4-FFF2-40B4-BE49-F238E27FC236}">
                <a16:creationId xmlns:a16="http://schemas.microsoft.com/office/drawing/2014/main" id="{88C2A278-F995-9A0F-F2CF-0E7FA4EA21B9}"/>
              </a:ext>
            </a:extLst>
          </p:cNvPr>
          <p:cNvSpPr/>
          <p:nvPr/>
        </p:nvSpPr>
        <p:spPr>
          <a:xfrm rot="10800000">
            <a:off x="1300066" y="1923593"/>
            <a:ext cx="2269475" cy="1652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0" name="Isosceles Triangle 29">
            <a:extLst>
              <a:ext uri="{FF2B5EF4-FFF2-40B4-BE49-F238E27FC236}">
                <a16:creationId xmlns:a16="http://schemas.microsoft.com/office/drawing/2014/main" id="{07A517E7-A54F-69B4-961E-44D248B289B5}"/>
              </a:ext>
            </a:extLst>
          </p:cNvPr>
          <p:cNvSpPr/>
          <p:nvPr/>
        </p:nvSpPr>
        <p:spPr>
          <a:xfrm rot="10800000">
            <a:off x="8014500" y="1898948"/>
            <a:ext cx="2269475" cy="1652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3" name="TextBox 32">
            <a:extLst>
              <a:ext uri="{FF2B5EF4-FFF2-40B4-BE49-F238E27FC236}">
                <a16:creationId xmlns:a16="http://schemas.microsoft.com/office/drawing/2014/main" id="{43FF0FB4-DEBC-7433-1DA5-5ACC1A410D77}"/>
              </a:ext>
            </a:extLst>
          </p:cNvPr>
          <p:cNvSpPr txBox="1"/>
          <p:nvPr/>
        </p:nvSpPr>
        <p:spPr>
          <a:xfrm>
            <a:off x="4489310" y="2333560"/>
            <a:ext cx="9587430" cy="1261884"/>
          </a:xfrm>
          <a:prstGeom prst="rect">
            <a:avLst/>
          </a:prstGeom>
          <a:noFill/>
        </p:spPr>
        <p:txBody>
          <a:bodyPr wrap="square">
            <a:spAutoFit/>
          </a:bodyPr>
          <a:lstStyle>
            <a:lvl1pPr>
              <a:defRPr sz="3600" b="0" i="0">
                <a:solidFill>
                  <a:schemeClr val="bg1"/>
                </a:solidFill>
                <a:effectLst/>
                <a:latin typeface="+mj-lt"/>
              </a:defRPr>
            </a:lvl1pPr>
          </a:lstStyle>
          <a:p>
            <a:r>
              <a:rPr lang="en-US" dirty="0">
                <a:solidFill>
                  <a:schemeClr val="tx1"/>
                </a:solidFill>
              </a:rPr>
              <a:t>Highway MPG </a:t>
            </a:r>
            <a:r>
              <a:rPr lang="en-US" sz="2000" dirty="0">
                <a:solidFill>
                  <a:schemeClr val="tx1"/>
                </a:solidFill>
              </a:rPr>
              <a:t>indicates a car's fuel efficiency on highways. Cars with higher highway MPG values are often considered more fuel-efficient for long-distance travel, influencing their perceived value in the used car market..</a:t>
            </a:r>
          </a:p>
        </p:txBody>
      </p:sp>
      <p:sp>
        <p:nvSpPr>
          <p:cNvPr id="35" name="TextBox 34">
            <a:extLst>
              <a:ext uri="{FF2B5EF4-FFF2-40B4-BE49-F238E27FC236}">
                <a16:creationId xmlns:a16="http://schemas.microsoft.com/office/drawing/2014/main" id="{425D9A49-4F76-E67D-07FD-47B470C51AC4}"/>
              </a:ext>
            </a:extLst>
          </p:cNvPr>
          <p:cNvSpPr txBox="1"/>
          <p:nvPr/>
        </p:nvSpPr>
        <p:spPr>
          <a:xfrm>
            <a:off x="4489310" y="3864802"/>
            <a:ext cx="9587430" cy="1015663"/>
          </a:xfrm>
          <a:prstGeom prst="rect">
            <a:avLst/>
          </a:prstGeom>
          <a:noFill/>
        </p:spPr>
        <p:txBody>
          <a:bodyPr wrap="square">
            <a:spAutoFit/>
          </a:bodyPr>
          <a:lstStyle>
            <a:lvl1pPr>
              <a:defRPr sz="2000" b="0" i="0">
                <a:solidFill>
                  <a:schemeClr val="bg1"/>
                </a:solidFill>
                <a:effectLst/>
                <a:latin typeface="+mj-lt"/>
              </a:defRPr>
            </a:lvl1pPr>
          </a:lstStyle>
          <a:p>
            <a:r>
              <a:rPr lang="en-US" dirty="0">
                <a:solidFill>
                  <a:schemeClr val="tx1"/>
                </a:solidFill>
              </a:rPr>
              <a:t>Analyzing the histogram for Highway MPG, we observe a balanced distribution. Most cars have higher city MPG &gt;25, indicating good fuel efficiency. However, there are a few outliers with lower City MPG, potentially representing performance or specialized vehicles</a:t>
            </a:r>
          </a:p>
        </p:txBody>
      </p:sp>
      <p:pic>
        <p:nvPicPr>
          <p:cNvPr id="20" name="Picture 19">
            <a:extLst>
              <a:ext uri="{FF2B5EF4-FFF2-40B4-BE49-F238E27FC236}">
                <a16:creationId xmlns:a16="http://schemas.microsoft.com/office/drawing/2014/main" id="{2F6C77E5-9866-3BA4-4D4E-16996CB7FC24}"/>
              </a:ext>
            </a:extLst>
          </p:cNvPr>
          <p:cNvPicPr>
            <a:picLocks noChangeAspect="1"/>
          </p:cNvPicPr>
          <p:nvPr/>
        </p:nvPicPr>
        <p:blipFill>
          <a:blip r:embed="rId3"/>
          <a:stretch>
            <a:fillRect/>
          </a:stretch>
        </p:blipFill>
        <p:spPr>
          <a:xfrm>
            <a:off x="890585" y="2518063"/>
            <a:ext cx="3088435" cy="2445147"/>
          </a:xfrm>
          <a:prstGeom prst="rect">
            <a:avLst/>
          </a:prstGeom>
        </p:spPr>
      </p:pic>
      <p:pic>
        <p:nvPicPr>
          <p:cNvPr id="22" name="Picture 21">
            <a:extLst>
              <a:ext uri="{FF2B5EF4-FFF2-40B4-BE49-F238E27FC236}">
                <a16:creationId xmlns:a16="http://schemas.microsoft.com/office/drawing/2014/main" id="{38A4AF9E-795F-03EA-E704-BBACC2429106}"/>
              </a:ext>
            </a:extLst>
          </p:cNvPr>
          <p:cNvPicPr>
            <a:picLocks noChangeAspect="1"/>
          </p:cNvPicPr>
          <p:nvPr/>
        </p:nvPicPr>
        <p:blipFill>
          <a:blip r:embed="rId4"/>
          <a:stretch>
            <a:fillRect/>
          </a:stretch>
        </p:blipFill>
        <p:spPr>
          <a:xfrm>
            <a:off x="890584" y="5219352"/>
            <a:ext cx="3088435" cy="2437624"/>
          </a:xfrm>
          <a:prstGeom prst="rect">
            <a:avLst/>
          </a:prstGeom>
        </p:spPr>
      </p:pic>
      <p:sp>
        <p:nvSpPr>
          <p:cNvPr id="3" name="TextBox 2">
            <a:extLst>
              <a:ext uri="{FF2B5EF4-FFF2-40B4-BE49-F238E27FC236}">
                <a16:creationId xmlns:a16="http://schemas.microsoft.com/office/drawing/2014/main" id="{AF1945A9-1F7E-03F5-4822-0D315A837144}"/>
              </a:ext>
            </a:extLst>
          </p:cNvPr>
          <p:cNvSpPr txBox="1"/>
          <p:nvPr/>
        </p:nvSpPr>
        <p:spPr>
          <a:xfrm>
            <a:off x="4646364" y="5237835"/>
            <a:ext cx="9430376" cy="1261884"/>
          </a:xfrm>
          <a:prstGeom prst="rect">
            <a:avLst/>
          </a:prstGeom>
          <a:noFill/>
        </p:spPr>
        <p:txBody>
          <a:bodyPr wrap="square">
            <a:spAutoFit/>
          </a:bodyPr>
          <a:lstStyle>
            <a:lvl1pPr>
              <a:defRPr sz="2000" b="0" i="0">
                <a:solidFill>
                  <a:schemeClr val="bg1"/>
                </a:solidFill>
                <a:effectLst/>
                <a:latin typeface="+mj-lt"/>
              </a:defRPr>
            </a:lvl1pPr>
          </a:lstStyle>
          <a:p>
            <a:r>
              <a:rPr lang="en-US" sz="3600" dirty="0">
                <a:solidFill>
                  <a:schemeClr val="tx1"/>
                </a:solidFill>
              </a:rPr>
              <a:t>Symboling</a:t>
            </a:r>
            <a:r>
              <a:rPr lang="en-US" dirty="0">
                <a:solidFill>
                  <a:schemeClr val="tx1"/>
                </a:solidFill>
              </a:rPr>
              <a:t> is a measure of a car's risk or insurance risk rating. Positive values indicate a safer-than-average car, while negative values suggest a higher risk. Symboling may influence insurance premiums and, consequently, the total cost of ownership.</a:t>
            </a:r>
          </a:p>
        </p:txBody>
      </p:sp>
      <p:sp>
        <p:nvSpPr>
          <p:cNvPr id="6" name="TextBox 5">
            <a:extLst>
              <a:ext uri="{FF2B5EF4-FFF2-40B4-BE49-F238E27FC236}">
                <a16:creationId xmlns:a16="http://schemas.microsoft.com/office/drawing/2014/main" id="{1FE8FFA3-BECF-7B52-62D5-604E589A7035}"/>
              </a:ext>
            </a:extLst>
          </p:cNvPr>
          <p:cNvSpPr txBox="1"/>
          <p:nvPr/>
        </p:nvSpPr>
        <p:spPr>
          <a:xfrm>
            <a:off x="4646364" y="6499719"/>
            <a:ext cx="9430376" cy="1015663"/>
          </a:xfrm>
          <a:prstGeom prst="rect">
            <a:avLst/>
          </a:prstGeom>
          <a:noFill/>
        </p:spPr>
        <p:txBody>
          <a:bodyPr wrap="square">
            <a:spAutoFit/>
          </a:bodyPr>
          <a:lstStyle>
            <a:lvl1pPr>
              <a:defRPr sz="2000" b="0" i="0">
                <a:solidFill>
                  <a:schemeClr val="bg1"/>
                </a:solidFill>
                <a:effectLst/>
                <a:latin typeface="+mj-lt"/>
              </a:defRPr>
            </a:lvl1pPr>
          </a:lstStyle>
          <a:p>
            <a:r>
              <a:rPr lang="en-US" dirty="0">
                <a:solidFill>
                  <a:schemeClr val="tx1"/>
                </a:solidFill>
              </a:rPr>
              <a:t>Symboling histogram showcases a distribution centered around neutral values, suggesting an average risk rating for most cars. Outliers with extreme positive or negative values may represent exceptionally safe or high-risk vehicles, impacting insurance considerations.</a:t>
            </a:r>
          </a:p>
        </p:txBody>
      </p:sp>
    </p:spTree>
    <p:extLst>
      <p:ext uri="{BB962C8B-B14F-4D97-AF65-F5344CB8AC3E}">
        <p14:creationId xmlns:p14="http://schemas.microsoft.com/office/powerpoint/2010/main" val="217217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D0B0596-8F0A-43EF-FCC5-80A69DA2A7FB}"/>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466453F1-C036-FAD5-01A5-E0C43E943E33}"/>
              </a:ext>
            </a:extLst>
          </p:cNvPr>
          <p:cNvSpPr/>
          <p:nvPr/>
        </p:nvSpPr>
        <p:spPr>
          <a:xfrm>
            <a:off x="2846358" y="32207"/>
            <a:ext cx="8641675"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Exploratory Data Analysis (EDA) –contd.</a:t>
            </a:r>
            <a:endParaRPr lang="en-US" sz="4374" dirty="0">
              <a:latin typeface="+mj-lt"/>
            </a:endParaRPr>
          </a:p>
        </p:txBody>
      </p:sp>
      <p:sp>
        <p:nvSpPr>
          <p:cNvPr id="8" name="Text 5">
            <a:extLst>
              <a:ext uri="{FF2B5EF4-FFF2-40B4-BE49-F238E27FC236}">
                <a16:creationId xmlns:a16="http://schemas.microsoft.com/office/drawing/2014/main" id="{21AB51AE-1F96-1857-768D-4A80474D1C36}"/>
              </a:ext>
            </a:extLst>
          </p:cNvPr>
          <p:cNvSpPr/>
          <p:nvPr/>
        </p:nvSpPr>
        <p:spPr>
          <a:xfrm>
            <a:off x="1617700" y="1369788"/>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Visualizations</a:t>
            </a:r>
            <a:endParaRPr lang="en-US" sz="2187" dirty="0">
              <a:latin typeface="+mj-lt"/>
            </a:endParaRPr>
          </a:p>
        </p:txBody>
      </p:sp>
      <p:sp>
        <p:nvSpPr>
          <p:cNvPr id="13" name="Text 10">
            <a:extLst>
              <a:ext uri="{FF2B5EF4-FFF2-40B4-BE49-F238E27FC236}">
                <a16:creationId xmlns:a16="http://schemas.microsoft.com/office/drawing/2014/main" id="{2E6BB736-2EED-F3D5-B38D-6EE63E5F110F}"/>
              </a:ext>
            </a:extLst>
          </p:cNvPr>
          <p:cNvSpPr/>
          <p:nvPr/>
        </p:nvSpPr>
        <p:spPr>
          <a:xfrm>
            <a:off x="7760493" y="1369788"/>
            <a:ext cx="2777490" cy="347186"/>
          </a:xfrm>
          <a:prstGeom prst="rect">
            <a:avLst/>
          </a:prstGeom>
          <a:noFill/>
          <a:ln/>
        </p:spPr>
        <p:txBody>
          <a:bodyPr wrap="none" rtlCol="0" anchor="t"/>
          <a:lstStyle/>
          <a:p>
            <a:pPr marL="0" indent="0" algn="ctr">
              <a:lnSpc>
                <a:spcPts val="2734"/>
              </a:lnSpc>
              <a:buNone/>
            </a:pPr>
            <a:r>
              <a:rPr lang="en-US" sz="2187" dirty="0">
                <a:latin typeface="+mj-lt"/>
                <a:ea typeface="Fraunces" pitchFamily="34" charset="-122"/>
                <a:cs typeface="Fraunces" pitchFamily="34" charset="-120"/>
              </a:rPr>
              <a:t>Insights</a:t>
            </a:r>
            <a:endParaRPr lang="en-US" sz="2187" dirty="0">
              <a:latin typeface="+mj-lt"/>
            </a:endParaRPr>
          </a:p>
        </p:txBody>
      </p:sp>
      <p:sp>
        <p:nvSpPr>
          <p:cNvPr id="29" name="Isosceles Triangle 28">
            <a:extLst>
              <a:ext uri="{FF2B5EF4-FFF2-40B4-BE49-F238E27FC236}">
                <a16:creationId xmlns:a16="http://schemas.microsoft.com/office/drawing/2014/main" id="{B9290FDA-821E-A398-B64C-5F9BAF738481}"/>
              </a:ext>
            </a:extLst>
          </p:cNvPr>
          <p:cNvSpPr/>
          <p:nvPr/>
        </p:nvSpPr>
        <p:spPr>
          <a:xfrm rot="10800000">
            <a:off x="1300066" y="1923593"/>
            <a:ext cx="2269475" cy="1652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0" name="Isosceles Triangle 29">
            <a:extLst>
              <a:ext uri="{FF2B5EF4-FFF2-40B4-BE49-F238E27FC236}">
                <a16:creationId xmlns:a16="http://schemas.microsoft.com/office/drawing/2014/main" id="{7A121C60-9842-DEC5-5832-798FCDFEB693}"/>
              </a:ext>
            </a:extLst>
          </p:cNvPr>
          <p:cNvSpPr/>
          <p:nvPr/>
        </p:nvSpPr>
        <p:spPr>
          <a:xfrm rot="10800000">
            <a:off x="8014500" y="1898948"/>
            <a:ext cx="2269475" cy="1652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5" name="TextBox 34">
            <a:extLst>
              <a:ext uri="{FF2B5EF4-FFF2-40B4-BE49-F238E27FC236}">
                <a16:creationId xmlns:a16="http://schemas.microsoft.com/office/drawing/2014/main" id="{5C9FF69A-4D63-3810-041F-495130E5FB2E}"/>
              </a:ext>
            </a:extLst>
          </p:cNvPr>
          <p:cNvSpPr txBox="1"/>
          <p:nvPr/>
        </p:nvSpPr>
        <p:spPr>
          <a:xfrm>
            <a:off x="4406207" y="3965907"/>
            <a:ext cx="9587430" cy="1015663"/>
          </a:xfrm>
          <a:prstGeom prst="rect">
            <a:avLst/>
          </a:prstGeom>
          <a:noFill/>
        </p:spPr>
        <p:txBody>
          <a:bodyPr wrap="square">
            <a:spAutoFit/>
          </a:bodyPr>
          <a:lstStyle>
            <a:lvl1pPr>
              <a:defRPr sz="2000" b="0" i="0">
                <a:solidFill>
                  <a:schemeClr val="bg1"/>
                </a:solidFill>
                <a:effectLst/>
                <a:latin typeface="+mj-lt"/>
              </a:defRPr>
            </a:lvl1pPr>
          </a:lstStyle>
          <a:p>
            <a:r>
              <a:rPr lang="en-US" dirty="0">
                <a:solidFill>
                  <a:schemeClr val="tx1"/>
                </a:solidFill>
              </a:rPr>
              <a:t>Examining the histogram for Engines Size, we notice a right-skewed distribution. The majority of cars have moderate engine size, but there are outliers with larger engines, indicating high-performance or luxury vehicles that may significantly influence pricing.</a:t>
            </a:r>
          </a:p>
        </p:txBody>
      </p:sp>
      <p:pic>
        <p:nvPicPr>
          <p:cNvPr id="20" name="Picture 19">
            <a:extLst>
              <a:ext uri="{FF2B5EF4-FFF2-40B4-BE49-F238E27FC236}">
                <a16:creationId xmlns:a16="http://schemas.microsoft.com/office/drawing/2014/main" id="{615CA25B-3BDE-57FC-0AA6-B61E748EDFA4}"/>
              </a:ext>
            </a:extLst>
          </p:cNvPr>
          <p:cNvPicPr>
            <a:picLocks noChangeAspect="1"/>
          </p:cNvPicPr>
          <p:nvPr/>
        </p:nvPicPr>
        <p:blipFill>
          <a:blip r:embed="rId3"/>
          <a:stretch>
            <a:fillRect/>
          </a:stretch>
        </p:blipFill>
        <p:spPr>
          <a:xfrm>
            <a:off x="890585" y="2518063"/>
            <a:ext cx="3088435" cy="2445147"/>
          </a:xfrm>
          <a:prstGeom prst="rect">
            <a:avLst/>
          </a:prstGeom>
        </p:spPr>
      </p:pic>
      <p:sp>
        <p:nvSpPr>
          <p:cNvPr id="15" name="TextBox 14">
            <a:extLst>
              <a:ext uri="{FF2B5EF4-FFF2-40B4-BE49-F238E27FC236}">
                <a16:creationId xmlns:a16="http://schemas.microsoft.com/office/drawing/2014/main" id="{5180C2C7-0F11-C8C3-6C5C-F2E3119A2EB1}"/>
              </a:ext>
            </a:extLst>
          </p:cNvPr>
          <p:cNvSpPr txBox="1"/>
          <p:nvPr/>
        </p:nvSpPr>
        <p:spPr>
          <a:xfrm>
            <a:off x="4395189" y="2493978"/>
            <a:ext cx="9587429" cy="1261884"/>
          </a:xfrm>
          <a:prstGeom prst="rect">
            <a:avLst/>
          </a:prstGeom>
          <a:noFill/>
        </p:spPr>
        <p:txBody>
          <a:bodyPr wrap="square">
            <a:spAutoFit/>
          </a:bodyPr>
          <a:lstStyle>
            <a:lvl1pPr>
              <a:defRPr sz="2000" b="0" i="0">
                <a:solidFill>
                  <a:schemeClr val="bg1"/>
                </a:solidFill>
                <a:effectLst/>
                <a:latin typeface="+mj-lt"/>
              </a:defRPr>
            </a:lvl1pPr>
          </a:lstStyle>
          <a:p>
            <a:r>
              <a:rPr lang="en-US" sz="3600" dirty="0">
                <a:solidFill>
                  <a:schemeClr val="tx1"/>
                </a:solidFill>
              </a:rPr>
              <a:t>Engine size </a:t>
            </a:r>
            <a:r>
              <a:rPr lang="en-US" dirty="0">
                <a:solidFill>
                  <a:schemeClr val="tx1"/>
                </a:solidFill>
              </a:rPr>
              <a:t>is a crucial variable as it represents the size of the car's engine. A larger engine size may suggest higher performance and potentially influence the price of a used car</a:t>
            </a:r>
          </a:p>
        </p:txBody>
      </p:sp>
      <p:sp>
        <p:nvSpPr>
          <p:cNvPr id="10" name="TextBox 9">
            <a:extLst>
              <a:ext uri="{FF2B5EF4-FFF2-40B4-BE49-F238E27FC236}">
                <a16:creationId xmlns:a16="http://schemas.microsoft.com/office/drawing/2014/main" id="{F6FD63C5-A8FF-45F3-EA10-27F8B61CA50A}"/>
              </a:ext>
            </a:extLst>
          </p:cNvPr>
          <p:cNvSpPr txBox="1"/>
          <p:nvPr/>
        </p:nvSpPr>
        <p:spPr>
          <a:xfrm>
            <a:off x="2901572" y="6356682"/>
            <a:ext cx="3088435" cy="1015663"/>
          </a:xfrm>
          <a:prstGeom prst="rect">
            <a:avLst/>
          </a:prstGeom>
          <a:noFill/>
        </p:spPr>
        <p:txBody>
          <a:bodyPr wrap="square">
            <a:spAutoFit/>
          </a:bodyPr>
          <a:lstStyle/>
          <a:p>
            <a:endParaRPr lang="en-US" sz="1200" dirty="0">
              <a:latin typeface="+mj-lt"/>
            </a:endParaRPr>
          </a:p>
          <a:p>
            <a:r>
              <a:rPr lang="en-US" sz="1200" dirty="0" err="1">
                <a:latin typeface="+mj-lt"/>
              </a:rPr>
              <a:t>Citympg</a:t>
            </a:r>
            <a:r>
              <a:rPr lang="en-US" sz="1200" dirty="0">
                <a:latin typeface="+mj-lt"/>
              </a:rPr>
              <a:t>:</a:t>
            </a:r>
          </a:p>
          <a:p>
            <a:r>
              <a:rPr lang="en-US" sz="1200" dirty="0">
                <a:latin typeface="+mj-lt"/>
              </a:rPr>
              <a:t>Mean: 25.21951219512195</a:t>
            </a:r>
          </a:p>
          <a:p>
            <a:r>
              <a:rPr lang="en-US" sz="1200" dirty="0">
                <a:latin typeface="+mj-lt"/>
              </a:rPr>
              <a:t>Mode: 31</a:t>
            </a:r>
          </a:p>
          <a:p>
            <a:r>
              <a:rPr lang="en-US" sz="1200" dirty="0">
                <a:latin typeface="+mj-lt"/>
              </a:rPr>
              <a:t>Spread: 6.54214165300162</a:t>
            </a:r>
          </a:p>
        </p:txBody>
      </p:sp>
      <p:sp>
        <p:nvSpPr>
          <p:cNvPr id="12" name="TextBox 11">
            <a:extLst>
              <a:ext uri="{FF2B5EF4-FFF2-40B4-BE49-F238E27FC236}">
                <a16:creationId xmlns:a16="http://schemas.microsoft.com/office/drawing/2014/main" id="{4ADBD0AD-12EF-BDCD-2AB9-E2C2C21CE6D7}"/>
              </a:ext>
            </a:extLst>
          </p:cNvPr>
          <p:cNvSpPr txBox="1"/>
          <p:nvPr/>
        </p:nvSpPr>
        <p:spPr>
          <a:xfrm>
            <a:off x="5624259" y="6541782"/>
            <a:ext cx="2859148" cy="830997"/>
          </a:xfrm>
          <a:prstGeom prst="rect">
            <a:avLst/>
          </a:prstGeom>
          <a:noFill/>
        </p:spPr>
        <p:txBody>
          <a:bodyPr wrap="square">
            <a:spAutoFit/>
          </a:bodyPr>
          <a:lstStyle/>
          <a:p>
            <a:r>
              <a:rPr lang="en-US" sz="1200" dirty="0" err="1">
                <a:latin typeface="+mj-lt"/>
              </a:rPr>
              <a:t>Highwaympg</a:t>
            </a:r>
            <a:r>
              <a:rPr lang="en-US" sz="1200" dirty="0">
                <a:latin typeface="+mj-lt"/>
              </a:rPr>
              <a:t>:</a:t>
            </a:r>
          </a:p>
          <a:p>
            <a:r>
              <a:rPr lang="en-US" sz="1200" dirty="0">
                <a:latin typeface="+mj-lt"/>
              </a:rPr>
              <a:t>Mean: 30.75121951219512</a:t>
            </a:r>
          </a:p>
          <a:p>
            <a:r>
              <a:rPr lang="en-US" sz="1200" dirty="0">
                <a:latin typeface="+mj-lt"/>
              </a:rPr>
              <a:t>Mode: 25</a:t>
            </a:r>
          </a:p>
          <a:p>
            <a:r>
              <a:rPr lang="en-US" sz="1200" dirty="0">
                <a:latin typeface="+mj-lt"/>
              </a:rPr>
              <a:t>Spread: 6.88644313094182</a:t>
            </a:r>
          </a:p>
        </p:txBody>
      </p:sp>
      <p:sp>
        <p:nvSpPr>
          <p:cNvPr id="16" name="TextBox 15">
            <a:extLst>
              <a:ext uri="{FF2B5EF4-FFF2-40B4-BE49-F238E27FC236}">
                <a16:creationId xmlns:a16="http://schemas.microsoft.com/office/drawing/2014/main" id="{7867BF97-E125-061B-D190-2C8EB0284D8B}"/>
              </a:ext>
            </a:extLst>
          </p:cNvPr>
          <p:cNvSpPr txBox="1"/>
          <p:nvPr/>
        </p:nvSpPr>
        <p:spPr>
          <a:xfrm>
            <a:off x="8507980" y="6581243"/>
            <a:ext cx="3206644" cy="830997"/>
          </a:xfrm>
          <a:prstGeom prst="rect">
            <a:avLst/>
          </a:prstGeom>
          <a:noFill/>
        </p:spPr>
        <p:txBody>
          <a:bodyPr wrap="square">
            <a:spAutoFit/>
          </a:bodyPr>
          <a:lstStyle/>
          <a:p>
            <a:r>
              <a:rPr lang="en-US" sz="1200" dirty="0">
                <a:latin typeface="+mj-lt"/>
              </a:rPr>
              <a:t>Symboling:</a:t>
            </a:r>
          </a:p>
          <a:p>
            <a:r>
              <a:rPr lang="en-US" sz="1200" dirty="0">
                <a:latin typeface="+mj-lt"/>
              </a:rPr>
              <a:t>Mean: 0.8341463414634146</a:t>
            </a:r>
          </a:p>
          <a:p>
            <a:r>
              <a:rPr lang="en-US" sz="1200" dirty="0">
                <a:latin typeface="+mj-lt"/>
              </a:rPr>
              <a:t>Mode: 0</a:t>
            </a:r>
          </a:p>
          <a:p>
            <a:r>
              <a:rPr lang="en-US" sz="1200" dirty="0">
                <a:latin typeface="+mj-lt"/>
              </a:rPr>
              <a:t>Spread: 1.24530682810553</a:t>
            </a:r>
          </a:p>
        </p:txBody>
      </p:sp>
      <p:sp>
        <p:nvSpPr>
          <p:cNvPr id="18" name="TextBox 17">
            <a:extLst>
              <a:ext uri="{FF2B5EF4-FFF2-40B4-BE49-F238E27FC236}">
                <a16:creationId xmlns:a16="http://schemas.microsoft.com/office/drawing/2014/main" id="{74A6A168-A697-904A-5230-B286CC953750}"/>
              </a:ext>
            </a:extLst>
          </p:cNvPr>
          <p:cNvSpPr txBox="1"/>
          <p:nvPr/>
        </p:nvSpPr>
        <p:spPr>
          <a:xfrm>
            <a:off x="11416275" y="6596090"/>
            <a:ext cx="3303130" cy="830997"/>
          </a:xfrm>
          <a:prstGeom prst="rect">
            <a:avLst/>
          </a:prstGeom>
          <a:noFill/>
        </p:spPr>
        <p:txBody>
          <a:bodyPr wrap="square">
            <a:spAutoFit/>
          </a:bodyPr>
          <a:lstStyle/>
          <a:p>
            <a:r>
              <a:rPr lang="en-US" sz="1200" dirty="0" err="1">
                <a:latin typeface="+mj-lt"/>
              </a:rPr>
              <a:t>Enginesize</a:t>
            </a:r>
            <a:r>
              <a:rPr lang="en-US" sz="1200" dirty="0">
                <a:latin typeface="+mj-lt"/>
              </a:rPr>
              <a:t>:</a:t>
            </a:r>
          </a:p>
          <a:p>
            <a:r>
              <a:rPr lang="en-US" sz="1200" dirty="0">
                <a:latin typeface="+mj-lt"/>
              </a:rPr>
              <a:t>Mean: 126.90731707317073</a:t>
            </a:r>
          </a:p>
          <a:p>
            <a:r>
              <a:rPr lang="en-US" sz="1200" dirty="0">
                <a:latin typeface="+mj-lt"/>
              </a:rPr>
              <a:t>Mode: 92</a:t>
            </a:r>
          </a:p>
          <a:p>
            <a:r>
              <a:rPr lang="en-US" sz="1200" dirty="0">
                <a:latin typeface="+mj-lt"/>
              </a:rPr>
              <a:t>Spread: 41.642693438179826</a:t>
            </a:r>
          </a:p>
        </p:txBody>
      </p:sp>
      <p:sp>
        <p:nvSpPr>
          <p:cNvPr id="19" name="TextBox 18">
            <a:extLst>
              <a:ext uri="{FF2B5EF4-FFF2-40B4-BE49-F238E27FC236}">
                <a16:creationId xmlns:a16="http://schemas.microsoft.com/office/drawing/2014/main" id="{41DB8668-805D-F2F5-8739-724B79C3D57E}"/>
              </a:ext>
            </a:extLst>
          </p:cNvPr>
          <p:cNvSpPr txBox="1"/>
          <p:nvPr/>
        </p:nvSpPr>
        <p:spPr>
          <a:xfrm>
            <a:off x="383599" y="6531254"/>
            <a:ext cx="2859148" cy="830997"/>
          </a:xfrm>
          <a:prstGeom prst="rect">
            <a:avLst/>
          </a:prstGeom>
          <a:noFill/>
        </p:spPr>
        <p:txBody>
          <a:bodyPr wrap="square">
            <a:spAutoFit/>
          </a:bodyPr>
          <a:lstStyle/>
          <a:p>
            <a:r>
              <a:rPr lang="en-US" sz="1200" dirty="0">
                <a:latin typeface="+mj-lt"/>
              </a:rPr>
              <a:t>Price:</a:t>
            </a:r>
          </a:p>
          <a:p>
            <a:r>
              <a:rPr lang="en-US" sz="1200" dirty="0">
                <a:latin typeface="+mj-lt"/>
              </a:rPr>
              <a:t>Mean: 13258.536585365853</a:t>
            </a:r>
          </a:p>
          <a:p>
            <a:r>
              <a:rPr lang="en-US" sz="1200" dirty="0">
                <a:latin typeface="+mj-lt"/>
              </a:rPr>
              <a:t>Mode: 8000.0</a:t>
            </a:r>
          </a:p>
          <a:p>
            <a:r>
              <a:rPr lang="en-US" sz="1200" dirty="0">
                <a:latin typeface="+mj-lt"/>
              </a:rPr>
              <a:t>Spread: 8005.910059895457</a:t>
            </a:r>
          </a:p>
        </p:txBody>
      </p:sp>
      <p:sp>
        <p:nvSpPr>
          <p:cNvPr id="21" name="Rectangle: Rounded Corners 20">
            <a:extLst>
              <a:ext uri="{FF2B5EF4-FFF2-40B4-BE49-F238E27FC236}">
                <a16:creationId xmlns:a16="http://schemas.microsoft.com/office/drawing/2014/main" id="{DAD1C653-FE50-8F9D-F59A-BBD11D1ED1AB}"/>
              </a:ext>
            </a:extLst>
          </p:cNvPr>
          <p:cNvSpPr/>
          <p:nvPr/>
        </p:nvSpPr>
        <p:spPr>
          <a:xfrm>
            <a:off x="2901572" y="5681609"/>
            <a:ext cx="8153421" cy="3471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latin typeface="+mj-lt"/>
              </a:rPr>
              <a:t>Descriptive Characteristics</a:t>
            </a:r>
            <a:endParaRPr lang="en-US">
              <a:solidFill>
                <a:schemeClr val="tx1"/>
              </a:solidFill>
              <a:latin typeface="+mj-lt"/>
            </a:endParaRPr>
          </a:p>
        </p:txBody>
      </p:sp>
    </p:spTree>
    <p:extLst>
      <p:ext uri="{BB962C8B-B14F-4D97-AF65-F5344CB8AC3E}">
        <p14:creationId xmlns:p14="http://schemas.microsoft.com/office/powerpoint/2010/main" val="123845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ext 2"/>
          <p:cNvSpPr/>
          <p:nvPr/>
        </p:nvSpPr>
        <p:spPr>
          <a:xfrm>
            <a:off x="1512570" y="63607"/>
            <a:ext cx="8669774"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Probability Mass Function (PMF)</a:t>
            </a:r>
            <a:endParaRPr lang="en-US" sz="4374" dirty="0">
              <a:latin typeface="+mj-lt"/>
            </a:endParaRPr>
          </a:p>
        </p:txBody>
      </p:sp>
      <p:sp>
        <p:nvSpPr>
          <p:cNvPr id="12" name="Text 9"/>
          <p:cNvSpPr/>
          <p:nvPr/>
        </p:nvSpPr>
        <p:spPr>
          <a:xfrm>
            <a:off x="5746433" y="3701296"/>
            <a:ext cx="202049" cy="416481"/>
          </a:xfrm>
          <a:prstGeom prst="rect">
            <a:avLst/>
          </a:prstGeom>
          <a:noFill/>
          <a:ln/>
        </p:spPr>
        <p:txBody>
          <a:bodyPr wrap="none" rtlCol="0" anchor="t"/>
          <a:lstStyle/>
          <a:p>
            <a:pPr marL="0" indent="0" algn="ctr">
              <a:lnSpc>
                <a:spcPts val="3281"/>
              </a:lnSpc>
              <a:buNone/>
            </a:pPr>
            <a:endParaRPr lang="en-US" sz="2624" dirty="0">
              <a:latin typeface="+mj-lt"/>
            </a:endParaRPr>
          </a:p>
        </p:txBody>
      </p:sp>
      <p:sp>
        <p:nvSpPr>
          <p:cNvPr id="13" name="Text 10"/>
          <p:cNvSpPr/>
          <p:nvPr/>
        </p:nvSpPr>
        <p:spPr>
          <a:xfrm>
            <a:off x="1188563" y="5499700"/>
            <a:ext cx="2777490" cy="347186"/>
          </a:xfrm>
          <a:prstGeom prst="rect">
            <a:avLst/>
          </a:prstGeom>
          <a:noFill/>
          <a:ln>
            <a:solidFill>
              <a:srgbClr val="00B0F0"/>
            </a:solid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Interpretation</a:t>
            </a:r>
            <a:endParaRPr lang="en-US" sz="2187" dirty="0">
              <a:latin typeface="+mj-lt"/>
            </a:endParaRPr>
          </a:p>
        </p:txBody>
      </p:sp>
      <p:pic>
        <p:nvPicPr>
          <p:cNvPr id="18" name="Picture 17">
            <a:extLst>
              <a:ext uri="{FF2B5EF4-FFF2-40B4-BE49-F238E27FC236}">
                <a16:creationId xmlns:a16="http://schemas.microsoft.com/office/drawing/2014/main" id="{15E6B67A-01F4-CE4C-E5BB-42298616AF20}"/>
              </a:ext>
            </a:extLst>
          </p:cNvPr>
          <p:cNvPicPr>
            <a:picLocks noChangeAspect="1"/>
          </p:cNvPicPr>
          <p:nvPr/>
        </p:nvPicPr>
        <p:blipFill>
          <a:blip r:embed="rId3"/>
          <a:stretch>
            <a:fillRect/>
          </a:stretch>
        </p:blipFill>
        <p:spPr>
          <a:xfrm>
            <a:off x="8783782" y="1063544"/>
            <a:ext cx="5591955" cy="4248743"/>
          </a:xfrm>
          <a:prstGeom prst="rect">
            <a:avLst/>
          </a:prstGeom>
        </p:spPr>
      </p:pic>
      <p:sp>
        <p:nvSpPr>
          <p:cNvPr id="20" name="TextBox 19">
            <a:extLst>
              <a:ext uri="{FF2B5EF4-FFF2-40B4-BE49-F238E27FC236}">
                <a16:creationId xmlns:a16="http://schemas.microsoft.com/office/drawing/2014/main" id="{D0E97AD9-8441-BD63-4E62-351470DDAFC6}"/>
              </a:ext>
            </a:extLst>
          </p:cNvPr>
          <p:cNvSpPr txBox="1"/>
          <p:nvPr/>
        </p:nvSpPr>
        <p:spPr>
          <a:xfrm>
            <a:off x="1188563" y="1278622"/>
            <a:ext cx="7492729" cy="3074576"/>
          </a:xfrm>
          <a:prstGeom prst="rect">
            <a:avLst/>
          </a:prstGeom>
          <a:noFill/>
          <a:ln/>
        </p:spPr>
        <p:txBody>
          <a:bodyPr wrap="square" rtlCol="0" anchor="t"/>
          <a:lstStyle>
            <a:lvl1pPr indent="0">
              <a:lnSpc>
                <a:spcPts val="2799"/>
              </a:lnSpc>
              <a:buNone/>
              <a:defRPr sz="1750">
                <a:solidFill>
                  <a:srgbClr val="EBECEF"/>
                </a:solidFill>
                <a:latin typeface="Epilogue" pitchFamily="34" charset="0"/>
                <a:ea typeface="Epilogue" pitchFamily="34" charset="-122"/>
                <a:cs typeface="Epilogue" pitchFamily="34" charset="-120"/>
              </a:defRPr>
            </a:lvl1pPr>
          </a:lstStyle>
          <a:p>
            <a:r>
              <a:rPr lang="en-US" dirty="0">
                <a:solidFill>
                  <a:schemeClr val="tx1"/>
                </a:solidFill>
                <a:latin typeface="+mj-lt"/>
              </a:rPr>
              <a:t>In exploring engine size as a key variable, we've constructed a Probability Mass Function (PMF) to compare two scenarios within the dataset.</a:t>
            </a:r>
          </a:p>
          <a:p>
            <a:endParaRPr lang="en-US" dirty="0">
              <a:solidFill>
                <a:schemeClr val="tx1"/>
              </a:solidFill>
              <a:latin typeface="+mj-lt"/>
            </a:endParaRPr>
          </a:p>
          <a:p>
            <a:r>
              <a:rPr lang="en-US" dirty="0">
                <a:solidFill>
                  <a:schemeClr val="tx1"/>
                </a:solidFill>
                <a:latin typeface="+mj-lt"/>
              </a:rPr>
              <a:t>Scenario 1: Cars with Engine Size ≤ Median</a:t>
            </a:r>
          </a:p>
          <a:p>
            <a:r>
              <a:rPr lang="en-US" dirty="0">
                <a:solidFill>
                  <a:schemeClr val="tx1"/>
                </a:solidFill>
                <a:latin typeface="+mj-lt"/>
              </a:rPr>
              <a:t>The second scenario focuses on cars with engine sizes equal to or below the median. This allows us to observe how smaller engines correlate with pricing dynamics.</a:t>
            </a:r>
          </a:p>
          <a:p>
            <a:r>
              <a:rPr lang="en-US" dirty="0">
                <a:solidFill>
                  <a:schemeClr val="tx1"/>
                </a:solidFill>
                <a:latin typeface="+mj-lt"/>
              </a:rPr>
              <a:t>Scenario 2: Cars with Engine Size &gt; Median</a:t>
            </a:r>
          </a:p>
          <a:p>
            <a:r>
              <a:rPr lang="en-US" dirty="0">
                <a:solidFill>
                  <a:schemeClr val="tx1"/>
                </a:solidFill>
                <a:latin typeface="+mj-lt"/>
              </a:rPr>
              <a:t>PMF depicts the distribution of prices for cars with engine sizes above the median. This scenario helps identify pricing patterns for larger engines.</a:t>
            </a:r>
          </a:p>
          <a:p>
            <a:endParaRPr lang="en-US" dirty="0">
              <a:solidFill>
                <a:schemeClr val="tx1"/>
              </a:solidFill>
              <a:latin typeface="+mj-lt"/>
            </a:endParaRPr>
          </a:p>
        </p:txBody>
      </p:sp>
      <p:sp>
        <p:nvSpPr>
          <p:cNvPr id="22" name="Text 10">
            <a:extLst>
              <a:ext uri="{FF2B5EF4-FFF2-40B4-BE49-F238E27FC236}">
                <a16:creationId xmlns:a16="http://schemas.microsoft.com/office/drawing/2014/main" id="{38B8E58F-CB0C-7A2F-A968-FE20D6B9AB28}"/>
              </a:ext>
            </a:extLst>
          </p:cNvPr>
          <p:cNvSpPr/>
          <p:nvPr/>
        </p:nvSpPr>
        <p:spPr>
          <a:xfrm>
            <a:off x="1188563" y="889951"/>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Context</a:t>
            </a:r>
            <a:endParaRPr lang="en-US" sz="2187" dirty="0">
              <a:latin typeface="+mj-lt"/>
            </a:endParaRPr>
          </a:p>
        </p:txBody>
      </p:sp>
      <p:sp>
        <p:nvSpPr>
          <p:cNvPr id="24" name="Text 10">
            <a:extLst>
              <a:ext uri="{FF2B5EF4-FFF2-40B4-BE49-F238E27FC236}">
                <a16:creationId xmlns:a16="http://schemas.microsoft.com/office/drawing/2014/main" id="{2B15EDF6-D390-2D3C-7673-9918EAE67F95}"/>
              </a:ext>
            </a:extLst>
          </p:cNvPr>
          <p:cNvSpPr/>
          <p:nvPr/>
        </p:nvSpPr>
        <p:spPr>
          <a:xfrm>
            <a:off x="9957070" y="607099"/>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Engine Size Median =120</a:t>
            </a:r>
            <a:endParaRPr lang="en-US" sz="2187" dirty="0">
              <a:latin typeface="+mj-lt"/>
            </a:endParaRPr>
          </a:p>
        </p:txBody>
      </p:sp>
      <p:sp>
        <p:nvSpPr>
          <p:cNvPr id="34" name="TextBox 33">
            <a:extLst>
              <a:ext uri="{FF2B5EF4-FFF2-40B4-BE49-F238E27FC236}">
                <a16:creationId xmlns:a16="http://schemas.microsoft.com/office/drawing/2014/main" id="{C51363A4-9C44-A17A-1C83-DC6DF60A85AF}"/>
              </a:ext>
            </a:extLst>
          </p:cNvPr>
          <p:cNvSpPr txBox="1"/>
          <p:nvPr/>
        </p:nvSpPr>
        <p:spPr>
          <a:xfrm>
            <a:off x="1120357" y="6175707"/>
            <a:ext cx="13510043" cy="646331"/>
          </a:xfrm>
          <a:prstGeom prst="rect">
            <a:avLst/>
          </a:prstGeom>
          <a:noFill/>
        </p:spPr>
        <p:txBody>
          <a:bodyPr wrap="square">
            <a:spAutoFit/>
          </a:bodyPr>
          <a:lstStyle/>
          <a:p>
            <a:pPr algn="l">
              <a:buFont typeface="Arial" panose="020B0604020202020204" pitchFamily="34" charset="0"/>
              <a:buChar char="•"/>
            </a:pPr>
            <a:r>
              <a:rPr lang="en-US" b="0" i="0" dirty="0">
                <a:effectLst/>
                <a:latin typeface="+mj-lt"/>
              </a:rPr>
              <a:t>Scenario 1 reveals highlight pricing patterns for cars with smaller engines, offering insights into affordability and market preferences.</a:t>
            </a:r>
          </a:p>
          <a:p>
            <a:pPr algn="l">
              <a:buFont typeface="Arial" panose="020B0604020202020204" pitchFamily="34" charset="0"/>
              <a:buChar char="•"/>
            </a:pPr>
            <a:r>
              <a:rPr lang="en-US" dirty="0">
                <a:latin typeface="+mj-lt"/>
              </a:rPr>
              <a:t>Scenario 2 </a:t>
            </a:r>
            <a:r>
              <a:rPr lang="en-US" b="0" i="0" dirty="0">
                <a:effectLst/>
                <a:latin typeface="+mj-lt"/>
              </a:rPr>
              <a:t>reveals a concentration of higher-priced cars, emphasizing the impact of larger engines on pricing.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FAB860A1-C3B9-63AB-AFA0-A76E8FD0DC50}"/>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06EAD801-D881-F9E8-2302-196F51992F20}"/>
              </a:ext>
            </a:extLst>
          </p:cNvPr>
          <p:cNvSpPr/>
          <p:nvPr/>
        </p:nvSpPr>
        <p:spPr>
          <a:xfrm>
            <a:off x="1411546" y="9201"/>
            <a:ext cx="8669774"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Cumulative Distribution Function (CDF)</a:t>
            </a:r>
            <a:endParaRPr lang="en-US" sz="4374" dirty="0">
              <a:latin typeface="+mj-lt"/>
            </a:endParaRPr>
          </a:p>
        </p:txBody>
      </p:sp>
      <p:sp>
        <p:nvSpPr>
          <p:cNvPr id="12" name="Text 9">
            <a:extLst>
              <a:ext uri="{FF2B5EF4-FFF2-40B4-BE49-F238E27FC236}">
                <a16:creationId xmlns:a16="http://schemas.microsoft.com/office/drawing/2014/main" id="{EC6E4F06-94DA-D086-9AFE-3E47B9C95A02}"/>
              </a:ext>
            </a:extLst>
          </p:cNvPr>
          <p:cNvSpPr/>
          <p:nvPr/>
        </p:nvSpPr>
        <p:spPr>
          <a:xfrm>
            <a:off x="5746433" y="3701296"/>
            <a:ext cx="202049" cy="416481"/>
          </a:xfrm>
          <a:prstGeom prst="rect">
            <a:avLst/>
          </a:prstGeom>
          <a:noFill/>
          <a:ln/>
        </p:spPr>
        <p:txBody>
          <a:bodyPr wrap="none" rtlCol="0" anchor="t"/>
          <a:lstStyle/>
          <a:p>
            <a:pPr marL="0" indent="0" algn="ctr">
              <a:lnSpc>
                <a:spcPts val="3281"/>
              </a:lnSpc>
              <a:buNone/>
            </a:pPr>
            <a:endParaRPr lang="en-US" sz="2624" dirty="0">
              <a:latin typeface="+mj-lt"/>
            </a:endParaRPr>
          </a:p>
        </p:txBody>
      </p:sp>
      <p:sp>
        <p:nvSpPr>
          <p:cNvPr id="13" name="Text 10">
            <a:extLst>
              <a:ext uri="{FF2B5EF4-FFF2-40B4-BE49-F238E27FC236}">
                <a16:creationId xmlns:a16="http://schemas.microsoft.com/office/drawing/2014/main" id="{A4041E09-1466-2188-C266-14DDA390C1DE}"/>
              </a:ext>
            </a:extLst>
          </p:cNvPr>
          <p:cNvSpPr/>
          <p:nvPr/>
        </p:nvSpPr>
        <p:spPr>
          <a:xfrm>
            <a:off x="1411546" y="5499700"/>
            <a:ext cx="2777490" cy="347186"/>
          </a:xfrm>
          <a:prstGeom prst="rect">
            <a:avLst/>
          </a:prstGeom>
          <a:noFill/>
          <a:ln>
            <a:solidFill>
              <a:srgbClr val="00B0F0"/>
            </a:solid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Interpretation</a:t>
            </a:r>
            <a:endParaRPr lang="en-US" sz="2187" dirty="0">
              <a:latin typeface="+mj-lt"/>
            </a:endParaRPr>
          </a:p>
        </p:txBody>
      </p:sp>
      <p:sp>
        <p:nvSpPr>
          <p:cNvPr id="20" name="TextBox 19">
            <a:extLst>
              <a:ext uri="{FF2B5EF4-FFF2-40B4-BE49-F238E27FC236}">
                <a16:creationId xmlns:a16="http://schemas.microsoft.com/office/drawing/2014/main" id="{05CEC1DE-AFD0-F9AA-9D6B-255E02A20BD9}"/>
              </a:ext>
            </a:extLst>
          </p:cNvPr>
          <p:cNvSpPr txBox="1"/>
          <p:nvPr/>
        </p:nvSpPr>
        <p:spPr>
          <a:xfrm>
            <a:off x="1331781" y="1392869"/>
            <a:ext cx="7327477" cy="3074576"/>
          </a:xfrm>
          <a:prstGeom prst="rect">
            <a:avLst/>
          </a:prstGeom>
          <a:noFill/>
          <a:ln/>
        </p:spPr>
        <p:txBody>
          <a:bodyPr wrap="square" rtlCol="0" anchor="t"/>
          <a:lstStyle>
            <a:lvl1pPr indent="0">
              <a:lnSpc>
                <a:spcPts val="2799"/>
              </a:lnSpc>
              <a:buNone/>
              <a:defRPr sz="1750">
                <a:solidFill>
                  <a:srgbClr val="EBECEF"/>
                </a:solidFill>
                <a:latin typeface="Epilogue" pitchFamily="34" charset="0"/>
                <a:ea typeface="Epilogue" pitchFamily="34" charset="-122"/>
                <a:cs typeface="Epilogue" pitchFamily="34" charset="-120"/>
              </a:defRPr>
            </a:lvl1pPr>
          </a:lstStyle>
          <a:p>
            <a:r>
              <a:rPr lang="en-US" dirty="0">
                <a:solidFill>
                  <a:schemeClr val="tx1"/>
                </a:solidFill>
                <a:latin typeface="+mj-lt"/>
              </a:rPr>
              <a:t>Through the application of a Cumulative Distribution Function (CDF), we delve into the distribution of Highway MPG across our dataset</a:t>
            </a:r>
          </a:p>
          <a:p>
            <a:endParaRPr lang="en-US" dirty="0">
              <a:solidFill>
                <a:schemeClr val="tx1"/>
              </a:solidFill>
              <a:latin typeface="+mj-lt"/>
            </a:endParaRPr>
          </a:p>
          <a:p>
            <a:r>
              <a:rPr lang="en-US" dirty="0">
                <a:solidFill>
                  <a:schemeClr val="tx1"/>
                </a:solidFill>
                <a:latin typeface="+mj-lt"/>
              </a:rPr>
              <a:t>The CDF curve visually illustrates the cumulative probability of encountering cars with varying levels of Highway MPG</a:t>
            </a:r>
          </a:p>
          <a:p>
            <a:endParaRPr lang="en-US" dirty="0">
              <a:solidFill>
                <a:schemeClr val="tx1"/>
              </a:solidFill>
              <a:latin typeface="+mj-lt"/>
            </a:endParaRPr>
          </a:p>
          <a:p>
            <a:r>
              <a:rPr lang="en-US" dirty="0">
                <a:solidFill>
                  <a:schemeClr val="tx1"/>
                </a:solidFill>
                <a:latin typeface="+mj-lt"/>
              </a:rPr>
              <a:t>Steep inclines or plateaus in the curve highlight concentrations of cars with specific Highway MPG values, offering insights into common efficiency ranges.</a:t>
            </a:r>
          </a:p>
          <a:p>
            <a:endParaRPr lang="en-US" dirty="0">
              <a:solidFill>
                <a:schemeClr val="tx1"/>
              </a:solidFill>
              <a:latin typeface="+mj-lt"/>
            </a:endParaRPr>
          </a:p>
        </p:txBody>
      </p:sp>
      <p:sp>
        <p:nvSpPr>
          <p:cNvPr id="22" name="Text 10">
            <a:extLst>
              <a:ext uri="{FF2B5EF4-FFF2-40B4-BE49-F238E27FC236}">
                <a16:creationId xmlns:a16="http://schemas.microsoft.com/office/drawing/2014/main" id="{BD6D3083-FC7F-6F74-2EDF-62CB7C592C84}"/>
              </a:ext>
            </a:extLst>
          </p:cNvPr>
          <p:cNvSpPr/>
          <p:nvPr/>
        </p:nvSpPr>
        <p:spPr>
          <a:xfrm>
            <a:off x="1411546" y="1018963"/>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Context</a:t>
            </a:r>
            <a:endParaRPr lang="en-US" sz="2187" dirty="0">
              <a:latin typeface="+mj-lt"/>
            </a:endParaRPr>
          </a:p>
        </p:txBody>
      </p:sp>
      <p:sp>
        <p:nvSpPr>
          <p:cNvPr id="34" name="TextBox 33">
            <a:extLst>
              <a:ext uri="{FF2B5EF4-FFF2-40B4-BE49-F238E27FC236}">
                <a16:creationId xmlns:a16="http://schemas.microsoft.com/office/drawing/2014/main" id="{5C10F981-469A-3204-8AB6-5138631F211B}"/>
              </a:ext>
            </a:extLst>
          </p:cNvPr>
          <p:cNvSpPr txBox="1"/>
          <p:nvPr/>
        </p:nvSpPr>
        <p:spPr>
          <a:xfrm>
            <a:off x="1331782" y="6170951"/>
            <a:ext cx="12009646" cy="1200329"/>
          </a:xfrm>
          <a:prstGeom prst="rect">
            <a:avLst/>
          </a:prstGeom>
          <a:noFill/>
        </p:spPr>
        <p:txBody>
          <a:bodyPr wrap="square">
            <a:spAutoFit/>
          </a:bodyPr>
          <a:lstStyle/>
          <a:p>
            <a:pPr algn="l">
              <a:buFont typeface="Arial" panose="020B0604020202020204" pitchFamily="34" charset="0"/>
              <a:buChar char="•"/>
            </a:pPr>
            <a:r>
              <a:rPr lang="en-US" b="0" i="0" dirty="0">
                <a:effectLst/>
                <a:latin typeface="+mj-lt"/>
              </a:rPr>
              <a:t>This analysis aids in identifying predominant trends in the distribution of Highway MPG, allowing us to recognize fuel efficiency patterns within the dataset..</a:t>
            </a:r>
          </a:p>
          <a:p>
            <a:pPr algn="l">
              <a:buFont typeface="Arial" panose="020B0604020202020204" pitchFamily="34" charset="0"/>
              <a:buChar char="•"/>
            </a:pPr>
            <a:r>
              <a:rPr lang="en-US" dirty="0">
                <a:latin typeface="+mj-lt"/>
              </a:rPr>
              <a:t>As we explore the spread of Highway MPG values, we gain valuable perspectives on market preferences and potential correlations with pricing dynamics</a:t>
            </a:r>
            <a:r>
              <a:rPr lang="en-US" b="0" i="0" dirty="0">
                <a:effectLst/>
                <a:latin typeface="+mj-lt"/>
              </a:rPr>
              <a:t>.</a:t>
            </a:r>
          </a:p>
        </p:txBody>
      </p:sp>
      <p:pic>
        <p:nvPicPr>
          <p:cNvPr id="3" name="Picture 2">
            <a:extLst>
              <a:ext uri="{FF2B5EF4-FFF2-40B4-BE49-F238E27FC236}">
                <a16:creationId xmlns:a16="http://schemas.microsoft.com/office/drawing/2014/main" id="{12642C04-4815-C5A1-090D-C7A983D632C0}"/>
              </a:ext>
            </a:extLst>
          </p:cNvPr>
          <p:cNvPicPr>
            <a:picLocks noChangeAspect="1"/>
          </p:cNvPicPr>
          <p:nvPr/>
        </p:nvPicPr>
        <p:blipFill>
          <a:blip r:embed="rId3"/>
          <a:stretch>
            <a:fillRect/>
          </a:stretch>
        </p:blipFill>
        <p:spPr>
          <a:xfrm>
            <a:off x="8942149" y="1063544"/>
            <a:ext cx="5458587" cy="4296375"/>
          </a:xfrm>
          <a:prstGeom prst="rect">
            <a:avLst/>
          </a:prstGeom>
        </p:spPr>
      </p:pic>
    </p:spTree>
    <p:extLst>
      <p:ext uri="{BB962C8B-B14F-4D97-AF65-F5344CB8AC3E}">
        <p14:creationId xmlns:p14="http://schemas.microsoft.com/office/powerpoint/2010/main" val="21881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E8BA9A6-ED3E-5FB1-AF33-2454AE8A3689}"/>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F362B482-FA9D-359B-2DC1-FE982D017D77}"/>
              </a:ext>
            </a:extLst>
          </p:cNvPr>
          <p:cNvSpPr/>
          <p:nvPr/>
        </p:nvSpPr>
        <p:spPr>
          <a:xfrm>
            <a:off x="1480099" y="63607"/>
            <a:ext cx="9256023"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Analytical Distribution</a:t>
            </a:r>
            <a:endParaRPr lang="en-US" sz="4374" dirty="0">
              <a:latin typeface="+mj-lt"/>
            </a:endParaRPr>
          </a:p>
        </p:txBody>
      </p:sp>
      <p:sp>
        <p:nvSpPr>
          <p:cNvPr id="12" name="Text 9">
            <a:extLst>
              <a:ext uri="{FF2B5EF4-FFF2-40B4-BE49-F238E27FC236}">
                <a16:creationId xmlns:a16="http://schemas.microsoft.com/office/drawing/2014/main" id="{1E51E613-0BEB-468F-3860-E02FF129A3E2}"/>
              </a:ext>
            </a:extLst>
          </p:cNvPr>
          <p:cNvSpPr/>
          <p:nvPr/>
        </p:nvSpPr>
        <p:spPr>
          <a:xfrm>
            <a:off x="5746433" y="3701296"/>
            <a:ext cx="202049" cy="416481"/>
          </a:xfrm>
          <a:prstGeom prst="rect">
            <a:avLst/>
          </a:prstGeom>
          <a:noFill/>
          <a:ln/>
        </p:spPr>
        <p:txBody>
          <a:bodyPr wrap="none" rtlCol="0" anchor="t"/>
          <a:lstStyle/>
          <a:p>
            <a:pPr marL="0" indent="0" algn="ctr">
              <a:lnSpc>
                <a:spcPts val="3281"/>
              </a:lnSpc>
              <a:buNone/>
            </a:pPr>
            <a:endParaRPr lang="en-US" sz="2624" dirty="0">
              <a:latin typeface="+mj-lt"/>
            </a:endParaRPr>
          </a:p>
        </p:txBody>
      </p:sp>
      <p:sp>
        <p:nvSpPr>
          <p:cNvPr id="13" name="Text 10">
            <a:extLst>
              <a:ext uri="{FF2B5EF4-FFF2-40B4-BE49-F238E27FC236}">
                <a16:creationId xmlns:a16="http://schemas.microsoft.com/office/drawing/2014/main" id="{92F5576E-0630-DE30-697F-4DA5F92DB2EC}"/>
              </a:ext>
            </a:extLst>
          </p:cNvPr>
          <p:cNvSpPr/>
          <p:nvPr/>
        </p:nvSpPr>
        <p:spPr>
          <a:xfrm>
            <a:off x="1480100" y="5306506"/>
            <a:ext cx="2777490" cy="347186"/>
          </a:xfrm>
          <a:prstGeom prst="rect">
            <a:avLst/>
          </a:prstGeom>
          <a:noFill/>
          <a:ln>
            <a:solidFill>
              <a:srgbClr val="00B0F0"/>
            </a:solid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Interpretation</a:t>
            </a:r>
            <a:endParaRPr lang="en-US" sz="2187" dirty="0">
              <a:latin typeface="+mj-lt"/>
            </a:endParaRPr>
          </a:p>
        </p:txBody>
      </p:sp>
      <p:sp>
        <p:nvSpPr>
          <p:cNvPr id="20" name="TextBox 19">
            <a:extLst>
              <a:ext uri="{FF2B5EF4-FFF2-40B4-BE49-F238E27FC236}">
                <a16:creationId xmlns:a16="http://schemas.microsoft.com/office/drawing/2014/main" id="{29591122-D81D-3FF9-7F5C-FF54C3A2DE89}"/>
              </a:ext>
            </a:extLst>
          </p:cNvPr>
          <p:cNvSpPr txBox="1"/>
          <p:nvPr/>
        </p:nvSpPr>
        <p:spPr>
          <a:xfrm>
            <a:off x="1480100" y="1330544"/>
            <a:ext cx="7168142" cy="3074576"/>
          </a:xfrm>
          <a:prstGeom prst="rect">
            <a:avLst/>
          </a:prstGeom>
          <a:noFill/>
          <a:ln/>
        </p:spPr>
        <p:txBody>
          <a:bodyPr wrap="square" rtlCol="0" anchor="t"/>
          <a:lstStyle>
            <a:lvl1pPr indent="0">
              <a:lnSpc>
                <a:spcPts val="2799"/>
              </a:lnSpc>
              <a:buNone/>
              <a:defRPr sz="1750">
                <a:solidFill>
                  <a:srgbClr val="EBECEF"/>
                </a:solidFill>
                <a:latin typeface="Epilogue" pitchFamily="34" charset="0"/>
                <a:ea typeface="Epilogue" pitchFamily="34" charset="-122"/>
                <a:cs typeface="Epilogue" pitchFamily="34" charset="-120"/>
              </a:defRPr>
            </a:lvl1pPr>
          </a:lstStyle>
          <a:p>
            <a:r>
              <a:rPr lang="en-US" dirty="0">
                <a:solidFill>
                  <a:schemeClr val="tx1"/>
                </a:solidFill>
                <a:latin typeface="+mj-lt"/>
              </a:rPr>
              <a:t>Our exploration extends to an analytical distribution plot, focusing on City MPG as a critical variable influencing used car pricing</a:t>
            </a:r>
          </a:p>
          <a:p>
            <a:endParaRPr lang="en-US" dirty="0">
              <a:solidFill>
                <a:schemeClr val="tx1"/>
              </a:solidFill>
              <a:latin typeface="+mj-lt"/>
            </a:endParaRPr>
          </a:p>
          <a:p>
            <a:r>
              <a:rPr lang="en-US" dirty="0">
                <a:solidFill>
                  <a:schemeClr val="tx1"/>
                </a:solidFill>
                <a:latin typeface="+mj-lt"/>
              </a:rPr>
              <a:t>The analytical distribution provides a fitted probability density function (PDF) that models the theoretical distribution of City MPG in our dataset</a:t>
            </a:r>
          </a:p>
          <a:p>
            <a:endParaRPr lang="en-US" dirty="0">
              <a:solidFill>
                <a:schemeClr val="tx1"/>
              </a:solidFill>
              <a:latin typeface="+mj-lt"/>
            </a:endParaRPr>
          </a:p>
          <a:p>
            <a:r>
              <a:rPr lang="en-US" dirty="0">
                <a:solidFill>
                  <a:schemeClr val="tx1"/>
                </a:solidFill>
                <a:latin typeface="+mj-lt"/>
              </a:rPr>
              <a:t>Comparing the analytical distribution to the actual data distribution allows us to assess how well the chosen theoretical model aligns with real-world observations..</a:t>
            </a:r>
          </a:p>
          <a:p>
            <a:endParaRPr lang="en-US" dirty="0">
              <a:solidFill>
                <a:schemeClr val="tx1"/>
              </a:solidFill>
              <a:latin typeface="+mj-lt"/>
            </a:endParaRPr>
          </a:p>
        </p:txBody>
      </p:sp>
      <p:sp>
        <p:nvSpPr>
          <p:cNvPr id="22" name="Text 10">
            <a:extLst>
              <a:ext uri="{FF2B5EF4-FFF2-40B4-BE49-F238E27FC236}">
                <a16:creationId xmlns:a16="http://schemas.microsoft.com/office/drawing/2014/main" id="{2B8076CD-E7EB-D850-B533-A0154E9DA178}"/>
              </a:ext>
            </a:extLst>
          </p:cNvPr>
          <p:cNvSpPr/>
          <p:nvPr/>
        </p:nvSpPr>
        <p:spPr>
          <a:xfrm>
            <a:off x="1480099" y="932809"/>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Context</a:t>
            </a:r>
            <a:endParaRPr lang="en-US" sz="2187" dirty="0">
              <a:latin typeface="+mj-lt"/>
            </a:endParaRPr>
          </a:p>
        </p:txBody>
      </p:sp>
      <p:sp>
        <p:nvSpPr>
          <p:cNvPr id="34" name="TextBox 33">
            <a:extLst>
              <a:ext uri="{FF2B5EF4-FFF2-40B4-BE49-F238E27FC236}">
                <a16:creationId xmlns:a16="http://schemas.microsoft.com/office/drawing/2014/main" id="{E401DAB1-1E85-1AA1-4B01-A25747008E3B}"/>
              </a:ext>
            </a:extLst>
          </p:cNvPr>
          <p:cNvSpPr txBox="1"/>
          <p:nvPr/>
        </p:nvSpPr>
        <p:spPr>
          <a:xfrm>
            <a:off x="1381666" y="5801133"/>
            <a:ext cx="12036879" cy="1200329"/>
          </a:xfrm>
          <a:prstGeom prst="rect">
            <a:avLst/>
          </a:prstGeom>
          <a:noFill/>
        </p:spPr>
        <p:txBody>
          <a:bodyPr wrap="square">
            <a:spAutoFit/>
          </a:bodyPr>
          <a:lstStyle/>
          <a:p>
            <a:pPr algn="l">
              <a:buFont typeface="Arial" panose="020B0604020202020204" pitchFamily="34" charset="0"/>
              <a:buChar char="•"/>
            </a:pPr>
            <a:r>
              <a:rPr lang="en-US" b="0" i="0" dirty="0">
                <a:effectLst/>
                <a:latin typeface="+mj-lt"/>
              </a:rPr>
              <a:t>A close alignment between the analytical distribution and the empirical data suggests that the chosen model accurately represents the distribution of City MPG in the dataset.</a:t>
            </a:r>
          </a:p>
          <a:p>
            <a:pPr algn="l">
              <a:buFont typeface="Arial" panose="020B0604020202020204" pitchFamily="34" charset="0"/>
              <a:buChar char="•"/>
            </a:pPr>
            <a:r>
              <a:rPr lang="en-US" dirty="0">
                <a:latin typeface="+mj-lt"/>
              </a:rPr>
              <a:t>This analysis contributes to our understanding of how well theoretical distributions can explain the observed patterns in City MPG, providing valuable insights into the variable's potential impact on used car pricing</a:t>
            </a:r>
            <a:endParaRPr lang="en-US" b="0" i="0" dirty="0">
              <a:effectLst/>
              <a:latin typeface="+mj-lt"/>
            </a:endParaRPr>
          </a:p>
        </p:txBody>
      </p:sp>
      <p:pic>
        <p:nvPicPr>
          <p:cNvPr id="4" name="Picture 3">
            <a:extLst>
              <a:ext uri="{FF2B5EF4-FFF2-40B4-BE49-F238E27FC236}">
                <a16:creationId xmlns:a16="http://schemas.microsoft.com/office/drawing/2014/main" id="{E04EA05A-1D50-D2DF-19C3-BA2CD3FB6098}"/>
              </a:ext>
            </a:extLst>
          </p:cNvPr>
          <p:cNvPicPr>
            <a:picLocks noChangeAspect="1"/>
          </p:cNvPicPr>
          <p:nvPr/>
        </p:nvPicPr>
        <p:blipFill>
          <a:blip r:embed="rId3"/>
          <a:stretch>
            <a:fillRect/>
          </a:stretch>
        </p:blipFill>
        <p:spPr>
          <a:xfrm>
            <a:off x="8725973" y="780692"/>
            <a:ext cx="5609012" cy="4305901"/>
          </a:xfrm>
          <a:prstGeom prst="rect">
            <a:avLst/>
          </a:prstGeom>
        </p:spPr>
      </p:pic>
    </p:spTree>
    <p:extLst>
      <p:ext uri="{BB962C8B-B14F-4D97-AF65-F5344CB8AC3E}">
        <p14:creationId xmlns:p14="http://schemas.microsoft.com/office/powerpoint/2010/main" val="252763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C868E072-8BAE-71FC-24DB-90F25D786F0C}"/>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AEC6B84B-2699-CB78-0EFE-FA6A72052CD4}"/>
              </a:ext>
            </a:extLst>
          </p:cNvPr>
          <p:cNvSpPr/>
          <p:nvPr/>
        </p:nvSpPr>
        <p:spPr>
          <a:xfrm>
            <a:off x="1494313" y="-1816"/>
            <a:ext cx="9256023" cy="694373"/>
          </a:xfrm>
          <a:prstGeom prst="rect">
            <a:avLst/>
          </a:prstGeom>
          <a:noFill/>
          <a:ln/>
        </p:spPr>
        <p:txBody>
          <a:bodyPr wrap="none" rtlCol="0" anchor="t"/>
          <a:lstStyle/>
          <a:p>
            <a:pPr marL="0" indent="0">
              <a:lnSpc>
                <a:spcPts val="5468"/>
              </a:lnSpc>
              <a:buNone/>
            </a:pPr>
            <a:r>
              <a:rPr lang="en-US" sz="4374" dirty="0">
                <a:latin typeface="+mj-lt"/>
                <a:ea typeface="Fraunces" pitchFamily="34" charset="-122"/>
                <a:cs typeface="Fraunces" pitchFamily="34" charset="-120"/>
              </a:rPr>
              <a:t>Scatter Plots and Correlation Analysis</a:t>
            </a:r>
            <a:endParaRPr lang="en-US" sz="4374" dirty="0">
              <a:latin typeface="+mj-lt"/>
            </a:endParaRPr>
          </a:p>
        </p:txBody>
      </p:sp>
      <p:sp>
        <p:nvSpPr>
          <p:cNvPr id="12" name="Text 9">
            <a:extLst>
              <a:ext uri="{FF2B5EF4-FFF2-40B4-BE49-F238E27FC236}">
                <a16:creationId xmlns:a16="http://schemas.microsoft.com/office/drawing/2014/main" id="{FDB0A274-496A-1BC5-30BE-AAE399E77064}"/>
              </a:ext>
            </a:extLst>
          </p:cNvPr>
          <p:cNvSpPr/>
          <p:nvPr/>
        </p:nvSpPr>
        <p:spPr>
          <a:xfrm>
            <a:off x="5746433" y="3701296"/>
            <a:ext cx="202049" cy="416481"/>
          </a:xfrm>
          <a:prstGeom prst="rect">
            <a:avLst/>
          </a:prstGeom>
          <a:noFill/>
          <a:ln/>
        </p:spPr>
        <p:txBody>
          <a:bodyPr wrap="none" rtlCol="0" anchor="t"/>
          <a:lstStyle/>
          <a:p>
            <a:pPr marL="0" indent="0" algn="ctr">
              <a:lnSpc>
                <a:spcPts val="3281"/>
              </a:lnSpc>
              <a:buNone/>
            </a:pPr>
            <a:endParaRPr lang="en-US" sz="2624" dirty="0">
              <a:latin typeface="+mj-lt"/>
            </a:endParaRPr>
          </a:p>
        </p:txBody>
      </p:sp>
      <p:sp>
        <p:nvSpPr>
          <p:cNvPr id="20" name="TextBox 19">
            <a:extLst>
              <a:ext uri="{FF2B5EF4-FFF2-40B4-BE49-F238E27FC236}">
                <a16:creationId xmlns:a16="http://schemas.microsoft.com/office/drawing/2014/main" id="{444CD607-7726-D2EB-AC11-0CD0AD57714D}"/>
              </a:ext>
            </a:extLst>
          </p:cNvPr>
          <p:cNvSpPr txBox="1"/>
          <p:nvPr/>
        </p:nvSpPr>
        <p:spPr>
          <a:xfrm>
            <a:off x="1607204" y="1031601"/>
            <a:ext cx="14136767" cy="1567229"/>
          </a:xfrm>
          <a:prstGeom prst="rect">
            <a:avLst/>
          </a:prstGeom>
          <a:noFill/>
          <a:ln/>
        </p:spPr>
        <p:txBody>
          <a:bodyPr wrap="square" rtlCol="0" anchor="t"/>
          <a:lstStyle>
            <a:lvl1pPr indent="0">
              <a:lnSpc>
                <a:spcPts val="2799"/>
              </a:lnSpc>
              <a:buNone/>
              <a:defRPr sz="1750">
                <a:solidFill>
                  <a:srgbClr val="EBECEF"/>
                </a:solidFill>
                <a:latin typeface="Epilogue" pitchFamily="34" charset="0"/>
                <a:ea typeface="Epilogue" pitchFamily="34" charset="-122"/>
                <a:cs typeface="Epilogue" pitchFamily="34" charset="-120"/>
              </a:defRPr>
            </a:lvl1pPr>
          </a:lstStyle>
          <a:p>
            <a:r>
              <a:rPr lang="en-US" dirty="0">
                <a:solidFill>
                  <a:schemeClr val="tx1"/>
                </a:solidFill>
                <a:latin typeface="+mj-lt"/>
              </a:rPr>
              <a:t>In examining the relationship between key variables and car prices, we present scatter plots for Symboling and Engine Size against Price.</a:t>
            </a:r>
          </a:p>
        </p:txBody>
      </p:sp>
      <p:sp>
        <p:nvSpPr>
          <p:cNvPr id="22" name="Text 10">
            <a:extLst>
              <a:ext uri="{FF2B5EF4-FFF2-40B4-BE49-F238E27FC236}">
                <a16:creationId xmlns:a16="http://schemas.microsoft.com/office/drawing/2014/main" id="{BC9B1CB3-E34E-EC14-46EC-D2032937AA4D}"/>
              </a:ext>
            </a:extLst>
          </p:cNvPr>
          <p:cNvSpPr/>
          <p:nvPr/>
        </p:nvSpPr>
        <p:spPr>
          <a:xfrm>
            <a:off x="1607204" y="716358"/>
            <a:ext cx="2777490" cy="347186"/>
          </a:xfrm>
          <a:prstGeom prst="rect">
            <a:avLst/>
          </a:prstGeom>
          <a:noFill/>
          <a:ln/>
        </p:spPr>
        <p:txBody>
          <a:bodyPr wrap="none" rtlCol="0" anchor="t"/>
          <a:lstStyle/>
          <a:p>
            <a:pPr marL="0" indent="0">
              <a:lnSpc>
                <a:spcPts val="2734"/>
              </a:lnSpc>
              <a:buNone/>
            </a:pPr>
            <a:r>
              <a:rPr lang="en-US" sz="2187" dirty="0">
                <a:latin typeface="+mj-lt"/>
                <a:ea typeface="Fraunces" pitchFamily="34" charset="-122"/>
                <a:cs typeface="Fraunces" pitchFamily="34" charset="-120"/>
              </a:rPr>
              <a:t>Context</a:t>
            </a:r>
            <a:endParaRPr lang="en-US" sz="2187" dirty="0">
              <a:latin typeface="+mj-lt"/>
            </a:endParaRPr>
          </a:p>
        </p:txBody>
      </p:sp>
      <p:pic>
        <p:nvPicPr>
          <p:cNvPr id="3" name="Picture 2">
            <a:extLst>
              <a:ext uri="{FF2B5EF4-FFF2-40B4-BE49-F238E27FC236}">
                <a16:creationId xmlns:a16="http://schemas.microsoft.com/office/drawing/2014/main" id="{9940DD60-8EB1-0CAA-4DF8-A80356C3B731}"/>
              </a:ext>
            </a:extLst>
          </p:cNvPr>
          <p:cNvPicPr>
            <a:picLocks noChangeAspect="1"/>
          </p:cNvPicPr>
          <p:nvPr/>
        </p:nvPicPr>
        <p:blipFill>
          <a:blip r:embed="rId3"/>
          <a:stretch>
            <a:fillRect/>
          </a:stretch>
        </p:blipFill>
        <p:spPr>
          <a:xfrm>
            <a:off x="349540" y="2560112"/>
            <a:ext cx="5967199" cy="4209869"/>
          </a:xfrm>
          <a:prstGeom prst="rect">
            <a:avLst/>
          </a:prstGeom>
        </p:spPr>
      </p:pic>
      <p:pic>
        <p:nvPicPr>
          <p:cNvPr id="7" name="Picture 6">
            <a:extLst>
              <a:ext uri="{FF2B5EF4-FFF2-40B4-BE49-F238E27FC236}">
                <a16:creationId xmlns:a16="http://schemas.microsoft.com/office/drawing/2014/main" id="{DB723C1E-5E81-270A-268B-BFCC8D3C5707}"/>
              </a:ext>
            </a:extLst>
          </p:cNvPr>
          <p:cNvPicPr>
            <a:picLocks noChangeAspect="1"/>
          </p:cNvPicPr>
          <p:nvPr/>
        </p:nvPicPr>
        <p:blipFill>
          <a:blip r:embed="rId4"/>
          <a:stretch>
            <a:fillRect/>
          </a:stretch>
        </p:blipFill>
        <p:spPr>
          <a:xfrm>
            <a:off x="7614742" y="2560113"/>
            <a:ext cx="5709249" cy="4237406"/>
          </a:xfrm>
          <a:prstGeom prst="rect">
            <a:avLst/>
          </a:prstGeom>
        </p:spPr>
      </p:pic>
      <p:sp>
        <p:nvSpPr>
          <p:cNvPr id="9" name="TextBox 8">
            <a:extLst>
              <a:ext uri="{FF2B5EF4-FFF2-40B4-BE49-F238E27FC236}">
                <a16:creationId xmlns:a16="http://schemas.microsoft.com/office/drawing/2014/main" id="{7BAEC421-BA5D-3697-F892-17C0D8590A3F}"/>
              </a:ext>
            </a:extLst>
          </p:cNvPr>
          <p:cNvSpPr txBox="1"/>
          <p:nvPr/>
        </p:nvSpPr>
        <p:spPr>
          <a:xfrm>
            <a:off x="329248" y="1727838"/>
            <a:ext cx="5967200" cy="704848"/>
          </a:xfrm>
          <a:prstGeom prst="rect">
            <a:avLst/>
          </a:prstGeom>
          <a:solidFill>
            <a:schemeClr val="tx1"/>
          </a:solidFill>
          <a:ln/>
        </p:spPr>
        <p:txBody>
          <a:bodyPr wrap="square" rtlCol="0" anchor="t"/>
          <a:lstStyle>
            <a:lvl1pPr indent="0">
              <a:lnSpc>
                <a:spcPts val="2799"/>
              </a:lnSpc>
              <a:buNone/>
              <a:defRPr sz="1750">
                <a:solidFill>
                  <a:srgbClr val="EBECEF"/>
                </a:solidFill>
                <a:latin typeface="+mj-lt"/>
                <a:ea typeface="Epilogue" pitchFamily="34" charset="-122"/>
                <a:cs typeface="Epilogue" pitchFamily="34" charset="-120"/>
              </a:defRPr>
            </a:lvl1pPr>
          </a:lstStyle>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This plot illustrates the dispersion of car prices based on their Symboling values, providing insights into how safety ratings may correlate with pricing</a:t>
            </a:r>
          </a:p>
        </p:txBody>
      </p:sp>
      <p:cxnSp>
        <p:nvCxnSpPr>
          <p:cNvPr id="11" name="Straight Connector 10">
            <a:extLst>
              <a:ext uri="{FF2B5EF4-FFF2-40B4-BE49-F238E27FC236}">
                <a16:creationId xmlns:a16="http://schemas.microsoft.com/office/drawing/2014/main" id="{60DD5608-478C-C002-13B7-37B27D8D353E}"/>
              </a:ext>
            </a:extLst>
          </p:cNvPr>
          <p:cNvCxnSpPr>
            <a:cxnSpLocks/>
          </p:cNvCxnSpPr>
          <p:nvPr/>
        </p:nvCxnSpPr>
        <p:spPr>
          <a:xfrm>
            <a:off x="6976153" y="1860484"/>
            <a:ext cx="0" cy="6002602"/>
          </a:xfrm>
          <a:prstGeom prst="line">
            <a:avLst/>
          </a:prstGeom>
          <a:ln w="571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64EC615-FC9C-63CA-903C-ACF196CFB842}"/>
              </a:ext>
            </a:extLst>
          </p:cNvPr>
          <p:cNvSpPr txBox="1"/>
          <p:nvPr/>
        </p:nvSpPr>
        <p:spPr>
          <a:xfrm>
            <a:off x="7583775" y="1760171"/>
            <a:ext cx="5740216" cy="704848"/>
          </a:xfrm>
          <a:prstGeom prst="rect">
            <a:avLst/>
          </a:prstGeom>
          <a:solidFill>
            <a:schemeClr val="tx1"/>
          </a:solidFill>
          <a:ln/>
        </p:spPr>
        <p:txBody>
          <a:bodyPr wrap="square" rtlCol="0" anchor="t"/>
          <a:lstStyle>
            <a:defPPr>
              <a:defRPr lang="en-US"/>
            </a:defPPr>
            <a:lvl1pPr indent="0">
              <a:lnSpc>
                <a:spcPts val="2799"/>
              </a:lnSpc>
              <a:buNone/>
              <a:defRPr sz="140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Here, we observe how the engine size of cars corresponds to their prices, aiming to uncover potential patterns in the dataset.</a:t>
            </a:r>
          </a:p>
        </p:txBody>
      </p:sp>
      <p:sp>
        <p:nvSpPr>
          <p:cNvPr id="21" name="TextBox 20">
            <a:extLst>
              <a:ext uri="{FF2B5EF4-FFF2-40B4-BE49-F238E27FC236}">
                <a16:creationId xmlns:a16="http://schemas.microsoft.com/office/drawing/2014/main" id="{7F68A661-A10E-41B2-4B4A-4B10F75008B3}"/>
              </a:ext>
            </a:extLst>
          </p:cNvPr>
          <p:cNvSpPr txBox="1"/>
          <p:nvPr/>
        </p:nvSpPr>
        <p:spPr>
          <a:xfrm>
            <a:off x="329247" y="6897407"/>
            <a:ext cx="6008318" cy="1200329"/>
          </a:xfrm>
          <a:prstGeom prst="rect">
            <a:avLst/>
          </a:prstGeom>
          <a:solidFill>
            <a:schemeClr val="bg1">
              <a:lumMod val="65000"/>
              <a:lumOff val="35000"/>
            </a:schemeClr>
          </a:solidFill>
        </p:spPr>
        <p:txBody>
          <a:bodyPr wrap="square">
            <a:spAutoFit/>
          </a:bodyPr>
          <a:lstStyle>
            <a:lvl3pPr lvl="2">
              <a:buFont typeface="Arial" panose="020B0604020202020204" pitchFamily="34" charset="0"/>
              <a:buChar char="•"/>
              <a:defRPr b="0" i="0">
                <a:solidFill>
                  <a:schemeClr val="bg1"/>
                </a:solidFill>
                <a:effectLst/>
                <a:latin typeface="+mj-lt"/>
              </a:defRPr>
            </a:lvl3pPr>
          </a:lstStyle>
          <a:p>
            <a:r>
              <a:rPr lang="en-US" dirty="0">
                <a:latin typeface="+mj-lt"/>
              </a:rPr>
              <a:t>A noticeable trend in the scatter plot suggest a correlation between Symboling and Price. Positive Symboling values may not correspond to higher prices, but more demand.</a:t>
            </a:r>
          </a:p>
          <a:p>
            <a:endParaRPr lang="en-US" dirty="0">
              <a:latin typeface="+mj-lt"/>
            </a:endParaRPr>
          </a:p>
        </p:txBody>
      </p:sp>
      <p:sp>
        <p:nvSpPr>
          <p:cNvPr id="26" name="TextBox 25">
            <a:extLst>
              <a:ext uri="{FF2B5EF4-FFF2-40B4-BE49-F238E27FC236}">
                <a16:creationId xmlns:a16="http://schemas.microsoft.com/office/drawing/2014/main" id="{F03F1BCE-A453-46D2-6485-10C49CDF803F}"/>
              </a:ext>
            </a:extLst>
          </p:cNvPr>
          <p:cNvSpPr txBox="1"/>
          <p:nvPr/>
        </p:nvSpPr>
        <p:spPr>
          <a:xfrm>
            <a:off x="7583775" y="6892613"/>
            <a:ext cx="5740216" cy="1200329"/>
          </a:xfrm>
          <a:prstGeom prst="rect">
            <a:avLst/>
          </a:prstGeom>
          <a:solidFill>
            <a:schemeClr val="bg1">
              <a:lumMod val="65000"/>
              <a:lumOff val="35000"/>
            </a:schemeClr>
          </a:solidFill>
        </p:spPr>
        <p:txBody>
          <a:bodyPr wrap="square">
            <a:spAutoFit/>
          </a:bodyPr>
          <a:lstStyle>
            <a:lvl3pPr lvl="2">
              <a:buFont typeface="Arial" panose="020B0604020202020204" pitchFamily="34" charset="0"/>
              <a:buChar char="•"/>
              <a:defRPr b="0" i="0">
                <a:solidFill>
                  <a:schemeClr val="bg1"/>
                </a:solidFill>
                <a:effectLst/>
                <a:latin typeface="+mj-lt"/>
              </a:defRPr>
            </a:lvl3pPr>
          </a:lstStyle>
          <a:p>
            <a:r>
              <a:rPr lang="en-US" dirty="0">
                <a:latin typeface="+mj-lt"/>
              </a:rPr>
              <a:t>A positive correlation in this scatter plot imply that larger engine sizes are associated with higher prices. This could signify a market preference for cars with more powerful engines, impacting pricing dynamics.</a:t>
            </a:r>
          </a:p>
        </p:txBody>
      </p:sp>
    </p:spTree>
    <p:extLst>
      <p:ext uri="{BB962C8B-B14F-4D97-AF65-F5344CB8AC3E}">
        <p14:creationId xmlns:p14="http://schemas.microsoft.com/office/powerpoint/2010/main" val="275469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1602</TotalTime>
  <Words>1391</Words>
  <Application>Microsoft Office PowerPoint</Application>
  <PresentationFormat>Custom</PresentationFormat>
  <Paragraphs>140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Fraunces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Deeksha Chawla</cp:lastModifiedBy>
  <cp:revision>7</cp:revision>
  <dcterms:created xsi:type="dcterms:W3CDTF">2024-02-29T03:59:25Z</dcterms:created>
  <dcterms:modified xsi:type="dcterms:W3CDTF">2024-03-02T05:21:45Z</dcterms:modified>
</cp:coreProperties>
</file>