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sldIdLst>
    <p:sldId id="262" r:id="rId2"/>
    <p:sldId id="266" r:id="rId3"/>
    <p:sldId id="269" r:id="rId4"/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6314C-0978-495D-840C-AB63D6380A9F}" v="881" dt="2023-07-27T16:18:59.408"/>
    <p1510:client id="{D8FBF2DF-405F-4BCE-9A4B-4B693BBF140F}" v="326" dt="2023-07-27T19:54:3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99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13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4437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20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1496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70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264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45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94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15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96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33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86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680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76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69003"/>
          </a:xfrm>
        </p:spPr>
        <p:txBody>
          <a:bodyPr>
            <a:normAutofit/>
          </a:bodyPr>
          <a:lstStyle/>
          <a:p>
            <a:r>
              <a:rPr lang="ru-RU" b="1" dirty="0"/>
              <a:t>Карточки статей на </a:t>
            </a:r>
            <a:r>
              <a:rPr lang="ru-RU" b="1" dirty="0" err="1"/>
              <a:t>Дзене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0561" y="492159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*по данным на 24 сентября 2019 года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441682-3DCB-6E3D-5441-C75BED79192E}"/>
              </a:ext>
            </a:extLst>
          </p:cNvPr>
          <p:cNvSpPr txBox="1">
            <a:spLocks/>
          </p:cNvSpPr>
          <p:nvPr/>
        </p:nvSpPr>
        <p:spPr>
          <a:xfrm>
            <a:off x="4911544" y="5994749"/>
            <a:ext cx="8519584" cy="978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Calibri"/>
              </a:rPr>
              <a:t>Автор исследования: Колмыков Д.Е.</a:t>
            </a:r>
          </a:p>
          <a:p>
            <a:r>
              <a:rPr lang="ru-RU" dirty="0">
                <a:cs typeface="Calibri"/>
              </a:rPr>
              <a:t>t.me: @</a:t>
            </a:r>
            <a:r>
              <a:rPr lang="ru-RU" dirty="0">
                <a:ea typeface="+mn-lt"/>
                <a:cs typeface="+mn-lt"/>
              </a:rPr>
              <a:t>deekey90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447"/>
            <a:ext cx="9144000" cy="5109003"/>
          </a:xfrm>
        </p:spPr>
        <p:txBody>
          <a:bodyPr>
            <a:normAutofit/>
          </a:bodyPr>
          <a:lstStyle/>
          <a:p>
            <a:endParaRPr lang="ru-RU" b="1" dirty="0"/>
          </a:p>
          <a:p>
            <a:endParaRPr lang="ru-RU" dirty="0">
              <a:cs typeface="Calibri Light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AD2915D-A6E1-FB6E-76E4-FB316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1A29390C-1DFF-310D-3FE3-F0D611AE9E62}"/>
              </a:ext>
            </a:extLst>
          </p:cNvPr>
          <p:cNvSpPr txBox="1">
            <a:spLocks/>
          </p:cNvSpPr>
          <p:nvPr/>
        </p:nvSpPr>
        <p:spPr>
          <a:xfrm>
            <a:off x="1259843" y="358999"/>
            <a:ext cx="9888715" cy="6398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Century Gothic"/>
              </a:rPr>
              <a:t>Источник данных: подготовленная </a:t>
            </a:r>
            <a:r>
              <a:rPr lang="ru-RU" sz="2000" dirty="0">
                <a:latin typeface="Century Gothic"/>
                <a:ea typeface="+mn-lt"/>
                <a:cs typeface="+mn-lt"/>
              </a:rPr>
              <a:t>дата-инженерами, агрегирующая таблица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dash_visits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со следующей структурой: 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record_id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первичный ключ,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item_topic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тема карточки,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source_topic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тема источника,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age_segment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возрастной сегмент,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dt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дата и время,</a:t>
            </a:r>
            <a:endParaRPr lang="ru-RU" sz="2000">
              <a:latin typeface="Century Gothic"/>
            </a:endParaRPr>
          </a:p>
          <a:p>
            <a:r>
              <a:rPr lang="ru-RU" sz="2000" err="1">
                <a:latin typeface="Century Gothic"/>
              </a:rPr>
              <a:t>visits</a:t>
            </a:r>
            <a:r>
              <a:rPr lang="ru-RU" sz="2000" dirty="0">
                <a:latin typeface="Century Gothic"/>
                <a:ea typeface="+mn-lt"/>
                <a:cs typeface="+mn-lt"/>
              </a:rPr>
              <a:t> — количество событий.</a:t>
            </a:r>
            <a:endParaRPr lang="ru-RU" sz="2000">
              <a:latin typeface="Century Gothic"/>
            </a:endParaRPr>
          </a:p>
          <a:p>
            <a:pPr marL="0" indent="0">
              <a:buNone/>
            </a:pPr>
            <a:r>
              <a:rPr lang="ru-RU" sz="2000" dirty="0">
                <a:latin typeface="Century Gothic"/>
                <a:ea typeface="+mn-lt"/>
                <a:cs typeface="+mn-lt"/>
              </a:rPr>
              <a:t>Таблица хранится в специально подготовленной базе данных </a:t>
            </a:r>
            <a:r>
              <a:rPr lang="ru-RU" sz="2000" err="1">
                <a:latin typeface="Century Gothic"/>
              </a:rPr>
              <a:t>zen</a:t>
            </a:r>
            <a:r>
              <a:rPr lang="ru-RU" sz="2000" dirty="0">
                <a:latin typeface="Century Gothic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Частота обновления данных: один раз в сутки, в полночь по UTC;</a:t>
            </a:r>
            <a:endParaRPr lang="ru-RU" sz="2000" dirty="0"/>
          </a:p>
          <a:p>
            <a:pPr marL="0" indent="0">
              <a:buNone/>
            </a:pPr>
            <a:endParaRPr lang="ru-RU" sz="2000" dirty="0">
              <a:latin typeface="Century Gothic"/>
            </a:endParaRPr>
          </a:p>
          <a:p>
            <a:pPr marL="0" indent="0">
              <a:buNone/>
            </a:pPr>
            <a:r>
              <a:rPr lang="ru-RU" sz="2000" dirty="0">
                <a:latin typeface="Century Gothic"/>
              </a:rPr>
              <a:t>Ссылка на </a:t>
            </a:r>
            <a:r>
              <a:rPr lang="ru-RU" sz="2000" dirty="0" err="1">
                <a:latin typeface="Century Gothic"/>
              </a:rPr>
              <a:t>дашборд</a:t>
            </a:r>
            <a:r>
              <a:rPr lang="ru-RU" sz="2000" dirty="0">
                <a:latin typeface="Century Gothic"/>
              </a:rPr>
              <a:t>: </a:t>
            </a: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https://public.tableau.com/views/Kolmykov_dash_Yandex/Dashboard12?:language=en-US&amp;publish=yes&amp;:display_count=n&amp;:origin=viz_share_link</a:t>
            </a:r>
            <a:endParaRPr lang="ru-RU" dirty="0"/>
          </a:p>
          <a:p>
            <a:pPr marL="0" indent="0">
              <a:buNone/>
            </a:pPr>
            <a:endParaRPr lang="ru-RU" sz="2000" dirty="0">
              <a:latin typeface="Century Gothic"/>
            </a:endParaRPr>
          </a:p>
          <a:p>
            <a:pPr>
              <a:spcBef>
                <a:spcPct val="0"/>
              </a:spcBef>
            </a:pPr>
            <a:endParaRPr lang="ru-RU" sz="20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849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447"/>
            <a:ext cx="9144000" cy="5109003"/>
          </a:xfrm>
        </p:spPr>
        <p:txBody>
          <a:bodyPr>
            <a:normAutofit/>
          </a:bodyPr>
          <a:lstStyle/>
          <a:p>
            <a:endParaRPr lang="ru-RU" b="1" dirty="0"/>
          </a:p>
          <a:p>
            <a:endParaRPr lang="ru-RU" dirty="0">
              <a:cs typeface="Calibri Light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AD2915D-A6E1-FB6E-76E4-FB316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3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1A29390C-1DFF-310D-3FE3-F0D611AE9E62}"/>
              </a:ext>
            </a:extLst>
          </p:cNvPr>
          <p:cNvSpPr txBox="1">
            <a:spLocks/>
          </p:cNvSpPr>
          <p:nvPr/>
        </p:nvSpPr>
        <p:spPr>
          <a:xfrm>
            <a:off x="1517421" y="90689"/>
            <a:ext cx="9888715" cy="6398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ru-RU" sz="1700" dirty="0">
              <a:latin typeface="Century Gothic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Выводы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В системе с разбивкой по темам карточек более 60000 событий. </a:t>
            </a:r>
            <a:r>
              <a:rPr lang="ru-RU" sz="2000" dirty="0">
                <a:latin typeface="Century Gothic"/>
              </a:rPr>
              <a:t>В топе по количеству событий оказались темы: 'Наука' , 'Отношения' </a:t>
            </a:r>
            <a:r>
              <a:rPr lang="ru-RU" sz="2000" dirty="0">
                <a:latin typeface="Century Gothic"/>
                <a:ea typeface="+mn-lt"/>
                <a:cs typeface="+mn-lt"/>
              </a:rPr>
              <a:t>, Интересные факты' и 'Общество'. </a:t>
            </a:r>
            <a:r>
              <a:rPr lang="ru-RU" sz="2000" dirty="0">
                <a:latin typeface="Century Gothic"/>
              </a:rPr>
              <a:t>Темы 'Знаменитости', 'Шоу', 'Женская психология' и 'Психология' в аутсайдерах.  </a:t>
            </a:r>
            <a:endParaRPr lang="en-US" sz="2000" dirty="0">
              <a:solidFill>
                <a:srgbClr val="404040"/>
              </a:solidFill>
              <a:latin typeface="Century Gothic"/>
            </a:endParaRPr>
          </a:p>
          <a:p>
            <a:pPr marL="0" indent="0">
              <a:spcBef>
                <a:spcPct val="0"/>
              </a:spcBef>
              <a:buNone/>
            </a:pPr>
            <a:endParaRPr lang="ru-RU" sz="2000" dirty="0">
              <a:solidFill>
                <a:srgbClr val="404040"/>
              </a:solidFill>
              <a:latin typeface="Century Gothic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Источники с разными темами генерируют свыше</a:t>
            </a:r>
            <a:r>
              <a:rPr lang="ru-RU" sz="2000" dirty="0">
                <a:latin typeface="Century Gothic"/>
                <a:ea typeface="+mn-lt"/>
                <a:cs typeface="+mn-lt"/>
              </a:rPr>
              <a:t> 310000 событий. Лидируют карточки по семейным отношениям, они единственные превысили 10% от общего числа. Порог в 5 % преодолели темы 'Россия', 'Полезные советы', 'Путешествия', 'Знаменитости' и  'Кино'.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ru-RU" sz="2000" dirty="0">
              <a:latin typeface="Century Gothic"/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  <a:ea typeface="+mn-lt"/>
                <a:cs typeface="+mn-lt"/>
              </a:rPr>
              <a:t>Максимальное количество соответствий по системе 'Тема источников' - 'Тема карточки' у пары 'Путешествия' - 'Рассказы'(4587). Больше 3000 соответствий смогли набрать 'Общество' - 'Россия' и 'Наука' - 'Кино'.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>
              <a:latin typeface="Century Gothic"/>
            </a:endParaRPr>
          </a:p>
          <a:p>
            <a:pPr>
              <a:spcBef>
                <a:spcPct val="0"/>
              </a:spcBef>
            </a:pPr>
            <a:endParaRPr lang="ru-RU" sz="20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777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6">
            <a:extLst>
              <a:ext uri="{FF2B5EF4-FFF2-40B4-BE49-F238E27FC236}">
                <a16:creationId xmlns:a16="http://schemas.microsoft.com/office/drawing/2014/main" id="{D9E60EAC-34C9-486D-A09F-3D0FBF42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5" y="737180"/>
            <a:ext cx="11000704" cy="472896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31" y="167426"/>
            <a:ext cx="10629250" cy="61282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 sz="1900" dirty="0">
              <a:latin typeface="Corbel"/>
            </a:endParaRPr>
          </a:p>
          <a:p>
            <a:r>
              <a:rPr lang="ru-RU" sz="2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alibri Light"/>
              </a:rPr>
              <a:t>Cколько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alibri Light"/>
              </a:rPr>
              <a:t> взаимодействий пользователей с карточками происходит в системе с разбивкой по темам карточек?</a:t>
            </a:r>
            <a:endParaRPr lang="ru-RU"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alibri Ligh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5676" y="5502499"/>
            <a:ext cx="9888715" cy="135386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Более 60000 событий в пике. </a:t>
            </a:r>
            <a:endParaRPr lang="ru-RU" sz="2000">
              <a:latin typeface="Century Gothic"/>
              <a:cs typeface="Calibri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Больше всего событий связано с наукой, что не может не радовать. </a:t>
            </a:r>
            <a:endParaRPr lang="ru-RU" sz="2000">
              <a:latin typeface="Century Gothic"/>
              <a:cs typeface="Calibri" panose="020F0502020204030204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В топе по количеству событий также оказались темы: 'Отношения' , 'Интересные факты' и 'Общество'. </a:t>
            </a:r>
            <a:endParaRPr lang="ru-RU" sz="2000" dirty="0">
              <a:latin typeface="Century Gothic"/>
              <a:cs typeface="Calibri" panose="020F0502020204030204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Темы 'Знаменитости', 'Шоу', 'Женская психология' и 'Психология' в аутсайдерах.  </a:t>
            </a:r>
            <a:endParaRPr lang="ru-RU" sz="2000">
              <a:latin typeface="Century Gothic" panose="020B0502020202020204"/>
              <a:cs typeface="Calibri"/>
            </a:endParaRP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Деление темы по психологии на общую и женскую крайне любопытно)</a:t>
            </a:r>
            <a:endParaRPr lang="ru-RU" sz="2000">
              <a:latin typeface="Century Gothic"/>
              <a:cs typeface="Calibri"/>
            </a:endParaRPr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013DAA-71F2-FEEF-5564-155793CF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58" y="-154545"/>
            <a:ext cx="10629250" cy="934791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 sz="1900" dirty="0">
              <a:latin typeface="Corbel"/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ea typeface="+mj-lt"/>
                <a:cs typeface="+mj-lt"/>
              </a:rPr>
              <a:t>Как много карточек генерируют источники с разными темами?</a:t>
            </a: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orbel"/>
              <a:cs typeface="Calibri Ligh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5676" y="5910329"/>
            <a:ext cx="9888715" cy="946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ru-RU" sz="2000" dirty="0">
              <a:latin typeface="Corbel"/>
              <a:cs typeface="Calibri"/>
            </a:endParaRPr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pic>
        <p:nvPicPr>
          <p:cNvPr id="4" name="Рисунок 5" descr="Sheet 3 (2)">
            <a:extLst>
              <a:ext uri="{FF2B5EF4-FFF2-40B4-BE49-F238E27FC236}">
                <a16:creationId xmlns:a16="http://schemas.microsoft.com/office/drawing/2014/main" id="{F837750F-E1A2-FAFD-1878-91ACC221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7" y="433369"/>
            <a:ext cx="8817734" cy="5358054"/>
          </a:xfrm>
          <a:prstGeom prst="rect">
            <a:avLst/>
          </a:prstGeom>
        </p:spPr>
      </p:pic>
      <p:sp>
        <p:nvSpPr>
          <p:cNvPr id="7" name="Текст 4">
            <a:extLst>
              <a:ext uri="{FF2B5EF4-FFF2-40B4-BE49-F238E27FC236}">
                <a16:creationId xmlns:a16="http://schemas.microsoft.com/office/drawing/2014/main" id="{20A495F2-3280-3B55-4113-2F6EE4B4770D}"/>
              </a:ext>
            </a:extLst>
          </p:cNvPr>
          <p:cNvSpPr txBox="1">
            <a:spLocks/>
          </p:cNvSpPr>
          <p:nvPr/>
        </p:nvSpPr>
        <p:spPr>
          <a:xfrm>
            <a:off x="1365676" y="5803007"/>
            <a:ext cx="9888715" cy="105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  <a:cs typeface="Calibri"/>
              </a:rPr>
              <a:t>Общее количество событий превышает 310000. </a:t>
            </a:r>
          </a:p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  <a:cs typeface="Calibri"/>
              </a:rPr>
              <a:t>Лидируют карточки по семейным отношениям, они единственные превысили 10% от общего числа. Порог в 5 % преодолели темы 'Россия', 'Полезные советы', 'Путешествия', 'Знаменитости' и  'Кино'.</a:t>
            </a:r>
          </a:p>
          <a:p>
            <a:pPr>
              <a:spcBef>
                <a:spcPct val="0"/>
              </a:spcBef>
            </a:pPr>
            <a:endParaRPr lang="ru-RU" sz="2000" dirty="0">
              <a:latin typeface="Corbel"/>
              <a:cs typeface="Calibri"/>
            </a:endParaRPr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D1A743-038F-BF81-DE09-56307E5C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36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31" y="167426"/>
            <a:ext cx="10629250" cy="61282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 sz="1900" dirty="0">
              <a:latin typeface="Century Gothic"/>
            </a:endParaRPr>
          </a:p>
          <a:p>
            <a:r>
              <a:rPr lang="ru-RU" sz="240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alibri Light"/>
              </a:rPr>
              <a:t>Cколько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  <a:cs typeface="Calibri Light"/>
              </a:rPr>
              <a:t> взаимодействий пользователей с карточками происходит в системе с разбивкой по темам карточек?</a:t>
            </a:r>
            <a:endParaRPr lang="ru-RU" sz="2400">
              <a:solidFill>
                <a:schemeClr val="tx1">
                  <a:lumMod val="95000"/>
                  <a:lumOff val="5000"/>
                </a:schemeClr>
              </a:solidFill>
              <a:latin typeface="Century Gothic"/>
              <a:cs typeface="Calibri Ligh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2411" y="5922955"/>
            <a:ext cx="9888715" cy="8797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000" dirty="0">
                <a:latin typeface="Century Gothic"/>
              </a:rPr>
              <a:t>Максимальное количество соответствий по системе 'Тема источников' - 'Тема карточки' у пары 'Путешествия' - 'Рассказы'(4587). Больше 3000 соответствий смогли набрать 'Общество' - 'Россия' и 'Наука' - 'Кино'.</a:t>
            </a:r>
            <a:endParaRPr lang="ru-RU">
              <a:latin typeface="Century Gothic"/>
            </a:endParaRPr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pic>
        <p:nvPicPr>
          <p:cNvPr id="6" name="slide5" descr="Sheet 5 (2)">
            <a:extLst>
              <a:ext uri="{FF2B5EF4-FFF2-40B4-BE49-F238E27FC236}">
                <a16:creationId xmlns:a16="http://schemas.microsoft.com/office/drawing/2014/main" id="{80FBB984-5A16-7774-6641-67C47134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4" y="788484"/>
            <a:ext cx="12009077" cy="507159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68BB0A-DCF3-5F51-465C-160E3F64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6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37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Wisp</vt:lpstr>
      <vt:lpstr>Карточки статей на Дзене </vt:lpstr>
      <vt:lpstr> </vt:lpstr>
      <vt:lpstr> </vt:lpstr>
      <vt:lpstr> Cколько взаимодействий пользователей с карточками происходит в системе с разбивкой по темам карточек?</vt:lpstr>
      <vt:lpstr> Как много карточек генерируют источники с разными темами? </vt:lpstr>
      <vt:lpstr> Cколько взаимодействий пользователей с карточками происходит в системе с разбивкой по темам карточек?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Kolmykov_dash_Yandex</dc:title>
  <dc:creator/>
  <cp:lastModifiedBy/>
  <cp:revision>380</cp:revision>
  <dcterms:created xsi:type="dcterms:W3CDTF">2023-07-27T14:40:12Z</dcterms:created>
  <dcterms:modified xsi:type="dcterms:W3CDTF">2023-07-27T19:55:08Z</dcterms:modified>
</cp:coreProperties>
</file>