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sldIdLst>
    <p:sldId id="262" r:id="rId2"/>
    <p:sldId id="266" r:id="rId3"/>
    <p:sldId id="269" r:id="rId4"/>
    <p:sldId id="257" r:id="rId5"/>
    <p:sldId id="263" r:id="rId6"/>
    <p:sldId id="264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06314C-0978-495D-840C-AB63D6380A9F}" v="881" dt="2023-07-27T16:18:59.408"/>
    <p1510:client id="{D8FBF2DF-405F-4BCE-9A4B-4B693BBF140F}" v="326" dt="2023-07-27T19:54:37.480"/>
    <p1510:client id="{D9AAD068-2D68-4784-A6C2-21FB60670EC7}" v="540" dt="2023-08-17T12:12:50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799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413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4437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320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1496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702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2649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645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494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615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496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1336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18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886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680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876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9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56900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Анализ эффективности каналов привлечения в</a:t>
            </a:r>
            <a:r>
              <a:rPr lang="ru-RU" b="1" dirty="0">
                <a:cs typeface="Calibri Light"/>
              </a:rPr>
              <a:t> онлайн-игру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9294" y="5984106"/>
            <a:ext cx="5452057" cy="8722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solidFill>
                  <a:schemeClr val="tx1"/>
                </a:solidFill>
                <a:cs typeface="Calibri"/>
              </a:rPr>
              <a:t>Заказчик: 'Космические братья'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B441682-3DCB-6E3D-5441-C75BED79192E}"/>
              </a:ext>
            </a:extLst>
          </p:cNvPr>
          <p:cNvSpPr txBox="1">
            <a:spLocks/>
          </p:cNvSpPr>
          <p:nvPr/>
        </p:nvSpPr>
        <p:spPr>
          <a:xfrm>
            <a:off x="4911544" y="5994749"/>
            <a:ext cx="8519584" cy="978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cs typeface="Calibri"/>
              </a:rPr>
              <a:t>Автор исследования: Колмыков Д.Е.</a:t>
            </a:r>
          </a:p>
          <a:p>
            <a:r>
              <a:rPr lang="ru-RU" dirty="0">
                <a:cs typeface="Calibri"/>
              </a:rPr>
              <a:t>t.me: @</a:t>
            </a:r>
            <a:r>
              <a:rPr lang="ru-RU" dirty="0">
                <a:ea typeface="+mn-lt"/>
                <a:cs typeface="+mn-lt"/>
              </a:rPr>
              <a:t>deekey90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551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34447"/>
            <a:ext cx="9144000" cy="5109003"/>
          </a:xfrm>
        </p:spPr>
        <p:txBody>
          <a:bodyPr>
            <a:normAutofit/>
          </a:bodyPr>
          <a:lstStyle/>
          <a:p>
            <a:endParaRPr lang="ru-RU" b="1" dirty="0"/>
          </a:p>
          <a:p>
            <a:endParaRPr lang="ru-RU" dirty="0">
              <a:cs typeface="Calibri Light"/>
            </a:endParaRPr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8AD2915D-A6E1-FB6E-76E4-FB31693B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724" y="649588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chemeClr val="tx1"/>
                </a:solidFill>
              </a:rPr>
              <a:pPr/>
              <a:t>2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1A29390C-1DFF-310D-3FE3-F0D611AE9E62}"/>
              </a:ext>
            </a:extLst>
          </p:cNvPr>
          <p:cNvSpPr txBox="1">
            <a:spLocks/>
          </p:cNvSpPr>
          <p:nvPr/>
        </p:nvSpPr>
        <p:spPr>
          <a:xfrm>
            <a:off x="1259843" y="358999"/>
            <a:ext cx="9888715" cy="63980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latin typeface="Century Gothic"/>
              </a:rPr>
              <a:t>Источник данных: </a:t>
            </a:r>
            <a:r>
              <a:rPr lang="ru-RU" sz="2000" dirty="0" err="1">
                <a:latin typeface="Century Gothic"/>
              </a:rPr>
              <a:t>датасеты</a:t>
            </a:r>
            <a:r>
              <a:rPr lang="ru-RU" sz="2000" dirty="0">
                <a:latin typeface="Century Gothic"/>
                <a:ea typeface="+mn-lt"/>
                <a:cs typeface="+mn-lt"/>
              </a:rPr>
              <a:t> '</a:t>
            </a:r>
            <a:r>
              <a:rPr lang="ru-RU" sz="2000" dirty="0" err="1">
                <a:ea typeface="+mn-lt"/>
                <a:cs typeface="+mn-lt"/>
              </a:rPr>
              <a:t>user_source</a:t>
            </a:r>
            <a:r>
              <a:rPr lang="ru-RU" sz="2000" dirty="0">
                <a:latin typeface="Century Gothic"/>
                <a:ea typeface="+mn-lt"/>
                <a:cs typeface="+mn-lt"/>
              </a:rPr>
              <a:t>', '</a:t>
            </a:r>
            <a:r>
              <a:rPr lang="ru-RU" sz="2000" dirty="0" err="1">
                <a:ea typeface="+mn-lt"/>
                <a:cs typeface="+mn-lt"/>
              </a:rPr>
              <a:t>ad_costs</a:t>
            </a:r>
            <a:r>
              <a:rPr lang="ru-RU" sz="2000" dirty="0">
                <a:latin typeface="Century Gothic"/>
                <a:ea typeface="+mn-lt"/>
                <a:cs typeface="+mn-lt"/>
              </a:rPr>
              <a:t>', '</a:t>
            </a:r>
            <a:r>
              <a:rPr lang="ru-RU" sz="2000" dirty="0" err="1">
                <a:ea typeface="+mn-lt"/>
                <a:cs typeface="+mn-lt"/>
              </a:rPr>
              <a:t>game_actions</a:t>
            </a:r>
            <a:r>
              <a:rPr lang="ru-RU" sz="2000" dirty="0">
                <a:latin typeface="Century Gothic"/>
                <a:ea typeface="+mn-lt"/>
                <a:cs typeface="+mn-lt"/>
              </a:rPr>
              <a:t>': </a:t>
            </a:r>
            <a:endParaRPr lang="ru-RU" sz="2000" dirty="0">
              <a:latin typeface="Century Gothic"/>
            </a:endParaRPr>
          </a:p>
          <a:p>
            <a:r>
              <a:rPr lang="ru-RU" sz="2000" dirty="0" err="1">
                <a:ea typeface="+mn-lt"/>
                <a:cs typeface="+mn-lt"/>
              </a:rPr>
              <a:t>user_id</a:t>
            </a:r>
            <a:r>
              <a:rPr lang="ru-RU" sz="2000" dirty="0">
                <a:ea typeface="+mn-lt"/>
                <a:cs typeface="+mn-lt"/>
              </a:rPr>
              <a:t> </a:t>
            </a:r>
            <a:r>
              <a:rPr lang="ru-RU" sz="2000" dirty="0">
                <a:latin typeface="Century Gothic"/>
                <a:ea typeface="+mn-lt"/>
                <a:cs typeface="+mn-lt"/>
              </a:rPr>
              <a:t>— идентификатор пользователя,</a:t>
            </a:r>
            <a:endParaRPr lang="ru-RU" sz="2000" dirty="0">
              <a:latin typeface="Century Gothic"/>
            </a:endParaRPr>
          </a:p>
          <a:p>
            <a:r>
              <a:rPr lang="ru-RU" sz="2000" dirty="0" err="1">
                <a:ea typeface="+mn-lt"/>
                <a:cs typeface="+mn-lt"/>
              </a:rPr>
              <a:t>source</a:t>
            </a:r>
            <a:r>
              <a:rPr lang="ru-RU" sz="2000" dirty="0">
                <a:latin typeface="Century Gothic"/>
                <a:ea typeface="+mn-lt"/>
                <a:cs typeface="+mn-lt"/>
              </a:rPr>
              <a:t> — канал привлечения,</a:t>
            </a:r>
            <a:endParaRPr lang="ru-RU" sz="2000" dirty="0">
              <a:latin typeface="Century Gothic"/>
            </a:endParaRPr>
          </a:p>
          <a:p>
            <a:r>
              <a:rPr lang="ru-RU" sz="2000" dirty="0" err="1">
                <a:ea typeface="+mn-lt"/>
                <a:cs typeface="+mn-lt"/>
              </a:rPr>
              <a:t>event_datetime</a:t>
            </a:r>
            <a:r>
              <a:rPr lang="ru-RU" sz="2000" dirty="0">
                <a:latin typeface="Century Gothic"/>
                <a:ea typeface="+mn-lt"/>
                <a:cs typeface="+mn-lt"/>
              </a:rPr>
              <a:t> — дата и время события,</a:t>
            </a:r>
            <a:endParaRPr lang="ru-RU" sz="2000" dirty="0">
              <a:latin typeface="Century Gothic"/>
            </a:endParaRPr>
          </a:p>
          <a:p>
            <a:r>
              <a:rPr lang="ru-RU" sz="2000" dirty="0" err="1">
                <a:ea typeface="+mn-lt"/>
                <a:cs typeface="+mn-lt"/>
              </a:rPr>
              <a:t>event</a:t>
            </a:r>
            <a:r>
              <a:rPr lang="ru-RU" sz="2000" dirty="0">
                <a:ea typeface="+mn-lt"/>
                <a:cs typeface="+mn-lt"/>
              </a:rPr>
              <a:t> — тип события, </a:t>
            </a:r>
            <a:endParaRPr lang="ru-RU" sz="2000" dirty="0">
              <a:latin typeface="Century Gothic"/>
            </a:endParaRPr>
          </a:p>
          <a:p>
            <a:r>
              <a:rPr lang="ru-RU" sz="2000" dirty="0" err="1">
                <a:ea typeface="+mn-lt"/>
                <a:cs typeface="+mn-lt"/>
              </a:rPr>
              <a:t>building_type</a:t>
            </a:r>
            <a:r>
              <a:rPr lang="ru-RU" sz="2000" dirty="0">
                <a:latin typeface="Century Gothic"/>
                <a:ea typeface="+mn-lt"/>
                <a:cs typeface="+mn-lt"/>
              </a:rPr>
              <a:t> — тип здания,</a:t>
            </a:r>
            <a:endParaRPr lang="ru-RU" sz="2000" dirty="0">
              <a:latin typeface="Century Gothic"/>
            </a:endParaRPr>
          </a:p>
          <a:p>
            <a:r>
              <a:rPr lang="ru-RU" sz="2000" dirty="0" err="1">
                <a:ea typeface="+mn-lt"/>
                <a:cs typeface="+mn-lt"/>
              </a:rPr>
              <a:t>project_type</a:t>
            </a:r>
            <a:r>
              <a:rPr lang="ru-RU" sz="2000" dirty="0">
                <a:ea typeface="+mn-lt"/>
                <a:cs typeface="+mn-lt"/>
              </a:rPr>
              <a:t> — вид проекта.</a:t>
            </a:r>
          </a:p>
          <a:p>
            <a:r>
              <a:rPr lang="ru-RU" sz="2000" dirty="0" err="1">
                <a:ea typeface="+mn-lt"/>
                <a:cs typeface="+mn-lt"/>
              </a:rPr>
              <a:t>day</a:t>
            </a:r>
            <a:r>
              <a:rPr lang="ru-RU" sz="2000" dirty="0">
                <a:ea typeface="+mn-lt"/>
                <a:cs typeface="+mn-lt"/>
              </a:rPr>
              <a:t> </a:t>
            </a:r>
            <a:r>
              <a:rPr lang="ru-RU" sz="2000" dirty="0">
                <a:latin typeface="Century Gothic"/>
                <a:ea typeface="+mn-lt"/>
                <a:cs typeface="+mn-lt"/>
              </a:rPr>
              <a:t> — дата проведения рекламной кампании,</a:t>
            </a:r>
            <a:endParaRPr lang="ru-RU" sz="2000" dirty="0">
              <a:latin typeface="Century Gothic"/>
            </a:endParaRPr>
          </a:p>
          <a:p>
            <a:r>
              <a:rPr lang="ru-RU" sz="2000" dirty="0" err="1">
                <a:ea typeface="+mn-lt"/>
                <a:cs typeface="+mn-lt"/>
              </a:rPr>
              <a:t>cost</a:t>
            </a:r>
            <a:r>
              <a:rPr lang="ru-RU" sz="2000" dirty="0">
                <a:ea typeface="+mn-lt"/>
                <a:cs typeface="+mn-lt"/>
              </a:rPr>
              <a:t> </a:t>
            </a:r>
            <a:r>
              <a:rPr lang="ru-RU" sz="2000" dirty="0">
                <a:latin typeface="Century Gothic"/>
                <a:ea typeface="+mn-lt"/>
                <a:cs typeface="+mn-lt"/>
              </a:rPr>
              <a:t>— стоимость рекламы.</a:t>
            </a:r>
            <a:endParaRPr lang="ru-RU" sz="2000" dirty="0">
              <a:latin typeface="Century Gothic"/>
            </a:endParaRPr>
          </a:p>
          <a:p>
            <a:pPr marL="0" indent="0">
              <a:buNone/>
            </a:pPr>
            <a:endParaRPr lang="ru-RU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      </a:t>
            </a:r>
          </a:p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    Рекламная кампания проводилась с 2020-05-03 по 2020-05-09, исследование поведения привлеченных пользователей - с 2020-05-04 по 2020-06-05.</a:t>
            </a:r>
            <a:endParaRPr lang="ru-RU" sz="2000">
              <a:latin typeface="Century Gothic"/>
            </a:endParaRPr>
          </a:p>
          <a:p>
            <a:pPr marL="0" indent="0">
              <a:buNone/>
            </a:pPr>
            <a:r>
              <a:rPr lang="ru-RU" sz="2000" dirty="0">
                <a:latin typeface="Century Gothic"/>
              </a:rPr>
              <a:t>Ссылка на </a:t>
            </a:r>
            <a:r>
              <a:rPr lang="ru-RU" sz="2000" dirty="0" err="1">
                <a:latin typeface="Century Gothic"/>
              </a:rPr>
              <a:t>дашборд</a:t>
            </a:r>
            <a:r>
              <a:rPr lang="ru-RU" sz="2000" dirty="0">
                <a:latin typeface="Century Gothic"/>
              </a:rPr>
              <a:t>: </a:t>
            </a:r>
          </a:p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https://public.tableau.com/views/Final_Yandex_Kolmykov/Dashboard1?:language=en-US&amp;publish=yes&amp;:display_count=n&amp;:origin=viz_share_link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499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34447"/>
            <a:ext cx="9144000" cy="5109003"/>
          </a:xfrm>
        </p:spPr>
        <p:txBody>
          <a:bodyPr>
            <a:normAutofit/>
          </a:bodyPr>
          <a:lstStyle/>
          <a:p>
            <a:endParaRPr lang="ru-RU" b="1" dirty="0"/>
          </a:p>
          <a:p>
            <a:endParaRPr lang="ru-RU" dirty="0">
              <a:cs typeface="Calibri Light"/>
            </a:endParaRPr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8AD2915D-A6E1-FB6E-76E4-FB31693B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724" y="649588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chemeClr val="tx1"/>
                </a:solidFill>
              </a:rPr>
              <a:pPr/>
              <a:t>3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1A29390C-1DFF-310D-3FE3-F0D611AE9E62}"/>
              </a:ext>
            </a:extLst>
          </p:cNvPr>
          <p:cNvSpPr txBox="1">
            <a:spLocks/>
          </p:cNvSpPr>
          <p:nvPr/>
        </p:nvSpPr>
        <p:spPr>
          <a:xfrm>
            <a:off x="1517421" y="906350"/>
            <a:ext cx="9888715" cy="5582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endParaRPr lang="ru-RU" sz="1700" dirty="0">
              <a:latin typeface="Century Gothic"/>
            </a:endParaRPr>
          </a:p>
          <a:p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Исходя из проведенного исследования можно сказать, что поведение пользователей в игре не сильно зависит от канала привлечения, т.е. нет качественного различия пользователей. Соотвественно мы можем судить об эффективности проведенной рекламной кампании, опираясь на количественные показатели стоимости и результативности рекламы.</a:t>
            </a:r>
            <a:endParaRPr lang="ru-RU" sz="2000" dirty="0"/>
          </a:p>
          <a:p>
            <a:r>
              <a:rPr lang="ru-RU" sz="2000" dirty="0">
                <a:ea typeface="+mn-lt"/>
                <a:cs typeface="+mn-lt"/>
              </a:rPr>
              <a:t>Больше всего пользователей пришло с рекламы Яндекса, на втором месте Инстаграм. </a:t>
            </a:r>
            <a:r>
              <a:rPr lang="ru-RU" sz="2000" err="1">
                <a:ea typeface="+mn-lt"/>
                <a:cs typeface="+mn-lt"/>
              </a:rPr>
              <a:t>Фэйсбук</a:t>
            </a:r>
            <a:r>
              <a:rPr lang="ru-RU" sz="2000" dirty="0">
                <a:ea typeface="+mn-lt"/>
                <a:cs typeface="+mn-lt"/>
              </a:rPr>
              <a:t> и </a:t>
            </a:r>
            <a:r>
              <a:rPr lang="ru-RU" sz="2000" err="1">
                <a:ea typeface="+mn-lt"/>
                <a:cs typeface="+mn-lt"/>
              </a:rPr>
              <a:t>Ютуб</a:t>
            </a:r>
            <a:r>
              <a:rPr lang="ru-RU" sz="2000" dirty="0">
                <a:ea typeface="+mn-lt"/>
                <a:cs typeface="+mn-lt"/>
              </a:rPr>
              <a:t> привлекли почти одинаковое количество пользователей ~20%.</a:t>
            </a:r>
            <a:endParaRPr lang="ru-RU" sz="2000" dirty="0">
              <a:solidFill>
                <a:srgbClr val="404040"/>
              </a:solidFill>
              <a:ea typeface="+mn-lt"/>
              <a:cs typeface="+mn-lt"/>
            </a:endParaRPr>
          </a:p>
          <a:p>
            <a:r>
              <a:rPr lang="ru-RU" sz="2000" dirty="0">
                <a:ea typeface="+mn-lt"/>
                <a:cs typeface="+mn-lt"/>
              </a:rPr>
              <a:t>Основная часть рекламного бюджета была распределена между Яндексом, Инстаграмом и </a:t>
            </a:r>
            <a:r>
              <a:rPr lang="ru-RU" sz="2000" err="1">
                <a:ea typeface="+mn-lt"/>
                <a:cs typeface="+mn-lt"/>
              </a:rPr>
              <a:t>Фэйсбуком</a:t>
            </a:r>
            <a:r>
              <a:rPr lang="ru-RU" sz="2000" dirty="0">
                <a:ea typeface="+mn-lt"/>
                <a:cs typeface="+mn-lt"/>
              </a:rPr>
              <a:t> (по ~28-30%), на </a:t>
            </a:r>
            <a:r>
              <a:rPr lang="ru-RU" sz="2000" err="1">
                <a:ea typeface="+mn-lt"/>
                <a:cs typeface="+mn-lt"/>
              </a:rPr>
              <a:t>Ютуб</a:t>
            </a:r>
            <a:r>
              <a:rPr lang="ru-RU" sz="2000" dirty="0">
                <a:ea typeface="+mn-lt"/>
                <a:cs typeface="+mn-lt"/>
              </a:rPr>
              <a:t> выделили в 2 раза меньше (14%).</a:t>
            </a:r>
            <a:endParaRPr lang="ru-RU" sz="2000">
              <a:solidFill>
                <a:srgbClr val="404040"/>
              </a:solidFill>
              <a:ea typeface="+mn-lt"/>
              <a:cs typeface="+mn-lt"/>
            </a:endParaRPr>
          </a:p>
          <a:p>
            <a:r>
              <a:rPr lang="ru-RU" sz="2000" dirty="0">
                <a:solidFill>
                  <a:srgbClr val="000000"/>
                </a:solidFill>
                <a:ea typeface="+mn-lt"/>
                <a:cs typeface="+mn-lt"/>
              </a:rPr>
              <a:t>По стоимости привлечения одного пользователя эффективнее всего оказались Ютуб (0,4 у.е.) и Яндекс (0,46 у.е.). </a:t>
            </a:r>
            <a:r>
              <a:rPr lang="ru-RU" sz="2000" dirty="0">
                <a:ea typeface="+mn-lt"/>
                <a:cs typeface="+mn-lt"/>
              </a:rPr>
              <a:t>Любители Инстаграма и </a:t>
            </a:r>
            <a:r>
              <a:rPr lang="ru-RU" sz="2000" err="1">
                <a:ea typeface="+mn-lt"/>
                <a:cs typeface="+mn-lt"/>
              </a:rPr>
              <a:t>Фэйсбука</a:t>
            </a:r>
            <a:r>
              <a:rPr lang="ru-RU" sz="2000" dirty="0">
                <a:ea typeface="+mn-lt"/>
                <a:cs typeface="+mn-lt"/>
              </a:rPr>
              <a:t> обошлись в 1.5 - 2 раза дороже (0,65 у.е. и 0,79 у.е.).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>
              <a:spcBef>
                <a:spcPct val="0"/>
              </a:spcBef>
            </a:pPr>
            <a:endParaRPr lang="ru-RU" sz="2000" dirty="0">
              <a:latin typeface="Corbel"/>
            </a:endParaRP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DBD9BEE1-24B5-127D-4904-1519943390A7}"/>
              </a:ext>
            </a:extLst>
          </p:cNvPr>
          <p:cNvSpPr txBox="1">
            <a:spLocks/>
          </p:cNvSpPr>
          <p:nvPr/>
        </p:nvSpPr>
        <p:spPr>
          <a:xfrm>
            <a:off x="1118831" y="167426"/>
            <a:ext cx="10629250" cy="612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1900" dirty="0">
              <a:latin typeface="Corbel"/>
            </a:endParaRPr>
          </a:p>
          <a:p>
            <a:pPr algn="ctr"/>
            <a:r>
              <a:rPr lang="ru-RU" sz="2400" dirty="0">
                <a:ea typeface="+mj-lt"/>
                <a:cs typeface="+mj-lt"/>
              </a:rPr>
              <a:t>Выводы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7772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AB4DE82-2A17-9573-3F59-80F6989A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831" y="167426"/>
            <a:ext cx="10629250" cy="612820"/>
          </a:xfrm>
        </p:spPr>
        <p:txBody>
          <a:bodyPr vert="horz" lIns="91440" tIns="45720" rIns="91440" bIns="45720" rtlCol="0" anchor="b">
            <a:noAutofit/>
          </a:bodyPr>
          <a:lstStyle/>
          <a:p>
            <a:endParaRPr lang="ru-RU" sz="1900" dirty="0">
              <a:latin typeface="Corbel"/>
            </a:endParaRPr>
          </a:p>
          <a:p>
            <a:pPr algn="ctr"/>
            <a:r>
              <a:rPr lang="ru-RU" dirty="0">
                <a:ea typeface="+mj-lt"/>
                <a:cs typeface="+mj-lt"/>
              </a:rPr>
              <a:t>Распределение привлеченных </a:t>
            </a:r>
            <a:r>
              <a:rPr lang="ru-RU" sz="2400" dirty="0">
                <a:ea typeface="+mj-lt"/>
                <a:cs typeface="+mj-lt"/>
              </a:rPr>
              <a:t>пользователей </a:t>
            </a:r>
            <a:r>
              <a:rPr lang="ru-RU" dirty="0">
                <a:ea typeface="+mj-lt"/>
                <a:cs typeface="+mj-lt"/>
              </a:rPr>
              <a:t>по рекламным каналам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8C26F2-CA53-DE36-A4FB-C2C8FD913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733" y="5652753"/>
            <a:ext cx="9920912" cy="1042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2000" dirty="0">
                <a:ea typeface="+mn-lt"/>
                <a:cs typeface="+mn-lt"/>
              </a:rPr>
              <a:t>Реклама в Яндексе с серьезным отрывом от конкурентов привлекла большее количество пользователей, на втором месте Инстаграм. </a:t>
            </a:r>
            <a:r>
              <a:rPr lang="ru-RU" sz="2000" dirty="0" err="1">
                <a:ea typeface="+mn-lt"/>
                <a:cs typeface="+mn-lt"/>
              </a:rPr>
              <a:t>Фэйсбук</a:t>
            </a:r>
            <a:r>
              <a:rPr lang="ru-RU" sz="2000" dirty="0">
                <a:ea typeface="+mn-lt"/>
                <a:cs typeface="+mn-lt"/>
              </a:rPr>
              <a:t> и </a:t>
            </a:r>
            <a:r>
              <a:rPr lang="ru-RU" sz="2000" dirty="0" err="1">
                <a:ea typeface="+mn-lt"/>
                <a:cs typeface="+mn-lt"/>
              </a:rPr>
              <a:t>Ютуб</a:t>
            </a:r>
            <a:r>
              <a:rPr lang="ru-RU" sz="2000" dirty="0">
                <a:ea typeface="+mn-lt"/>
                <a:cs typeface="+mn-lt"/>
              </a:rPr>
              <a:t> привлекли почти одинаковое количество пользователей.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013DAA-71F2-FEEF-5564-155793CF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724" y="649588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chemeClr val="tx1"/>
                </a:solidFill>
              </a:rPr>
              <a:pPr/>
              <a:t>4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6" name="Рисунок 5" descr="Изображение выглядит как текст, снимок экрана, диаграмма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FE4AD82F-B4A2-DBCF-217B-61435F64A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640" y="782385"/>
            <a:ext cx="8828465" cy="478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AB4DE82-2A17-9573-3F59-80F6989A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958" y="-154545"/>
            <a:ext cx="10629250" cy="8060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ru-RU" dirty="0">
                <a:ea typeface="+mj-lt"/>
                <a:cs typeface="+mj-lt"/>
              </a:rPr>
              <a:t>Стоимость рекламы по каналам привлечения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8C26F2-CA53-DE36-A4FB-C2C8FD913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5676" y="5910329"/>
            <a:ext cx="9888715" cy="946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ru-RU" sz="2000" dirty="0">
              <a:latin typeface="Corbel"/>
              <a:cs typeface="Calibri"/>
            </a:endParaRPr>
          </a:p>
          <a:p>
            <a:pPr>
              <a:spcBef>
                <a:spcPct val="0"/>
              </a:spcBef>
            </a:pPr>
            <a:endParaRPr lang="ru-RU" sz="1700" dirty="0">
              <a:latin typeface="Corbel"/>
            </a:endParaRP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20A495F2-3280-3B55-4113-2F6EE4B4770D}"/>
              </a:ext>
            </a:extLst>
          </p:cNvPr>
          <p:cNvSpPr txBox="1">
            <a:spLocks/>
          </p:cNvSpPr>
          <p:nvPr/>
        </p:nvSpPr>
        <p:spPr>
          <a:xfrm>
            <a:off x="1365676" y="5749345"/>
            <a:ext cx="9888715" cy="1053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ru-RU" sz="2000" dirty="0">
                <a:ea typeface="+mn-lt"/>
                <a:cs typeface="+mn-lt"/>
              </a:rPr>
              <a:t>Основная часть рекламного бюджета была распределена между Яндексом, Инстаграмом и </a:t>
            </a:r>
            <a:r>
              <a:rPr lang="ru-RU" sz="2000" err="1">
                <a:ea typeface="+mn-lt"/>
                <a:cs typeface="+mn-lt"/>
              </a:rPr>
              <a:t>Фэйсбуком</a:t>
            </a:r>
            <a:r>
              <a:rPr lang="ru-RU" sz="2000" dirty="0">
                <a:ea typeface="+mn-lt"/>
                <a:cs typeface="+mn-lt"/>
              </a:rPr>
              <a:t> (по ~28-30%), </a:t>
            </a:r>
            <a:endParaRPr lang="ru-RU" dirty="0">
              <a:ea typeface="+mn-lt"/>
              <a:cs typeface="+mn-lt"/>
            </a:endParaRPr>
          </a:p>
          <a:p>
            <a:pPr algn="ctr">
              <a:spcBef>
                <a:spcPct val="0"/>
              </a:spcBef>
            </a:pPr>
            <a:r>
              <a:rPr lang="ru-RU" sz="2000" dirty="0">
                <a:ea typeface="+mn-lt"/>
                <a:cs typeface="+mn-lt"/>
              </a:rPr>
              <a:t>на </a:t>
            </a:r>
            <a:r>
              <a:rPr lang="ru-RU" sz="2000" dirty="0" err="1">
                <a:ea typeface="+mn-lt"/>
                <a:cs typeface="+mn-lt"/>
              </a:rPr>
              <a:t>Ютуб</a:t>
            </a:r>
            <a:r>
              <a:rPr lang="ru-RU" sz="2000" dirty="0">
                <a:ea typeface="+mn-lt"/>
                <a:cs typeface="+mn-lt"/>
              </a:rPr>
              <a:t> выделили в 2 раза меньше.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D1A743-038F-BF81-DE09-56307E5C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136" y="649588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chemeClr val="tx1"/>
                </a:solidFill>
              </a:rPr>
              <a:pPr/>
              <a:t>5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6" name="Рисунок 5" descr="Изображение выглядит как текст, диаграмма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2B02DAC-5992-0763-AFDD-7DC07483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28" y="782385"/>
            <a:ext cx="8742608" cy="47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2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AB4DE82-2A17-9573-3F59-80F6989A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831" y="167426"/>
            <a:ext cx="10629250" cy="6128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ru-RU" sz="1900" dirty="0">
                <a:ea typeface="+mj-lt"/>
                <a:cs typeface="+mj-lt"/>
              </a:rPr>
              <a:t>Средняя стоимость одного пользователя в разных рекламных каналах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8C26F2-CA53-DE36-A4FB-C2C8FD913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2411" y="5869293"/>
            <a:ext cx="9888715" cy="9978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ru-RU" sz="2000" dirty="0">
                <a:ea typeface="+mn-lt"/>
                <a:cs typeface="+mn-lt"/>
              </a:rPr>
              <a:t>Пользователи, пришедшие с </a:t>
            </a:r>
            <a:r>
              <a:rPr lang="ru-RU" sz="2000" dirty="0" err="1">
                <a:ea typeface="+mn-lt"/>
                <a:cs typeface="+mn-lt"/>
              </a:rPr>
              <a:t>Ютуба</a:t>
            </a:r>
            <a:r>
              <a:rPr lang="ru-RU" sz="2000" dirty="0">
                <a:ea typeface="+mn-lt"/>
                <a:cs typeface="+mn-lt"/>
              </a:rPr>
              <a:t> оказались самыми "дешевыми", близко к ним по стоимости привлечения одного пользователя оказался Яндекс. Самые затратные пользователи - с </a:t>
            </a:r>
            <a:r>
              <a:rPr lang="ru-RU" sz="2000" dirty="0" err="1">
                <a:ea typeface="+mn-lt"/>
                <a:cs typeface="+mn-lt"/>
              </a:rPr>
              <a:t>Фэйсбука</a:t>
            </a:r>
            <a:r>
              <a:rPr lang="ru-RU" sz="2000" dirty="0">
                <a:ea typeface="+mn-lt"/>
                <a:cs typeface="+mn-lt"/>
              </a:rPr>
              <a:t> и Инстаграма.</a:t>
            </a:r>
            <a:endParaRPr lang="ru-RU" sz="2000"/>
          </a:p>
          <a:p>
            <a:pPr>
              <a:spcBef>
                <a:spcPct val="0"/>
              </a:spcBef>
            </a:pPr>
            <a:endParaRPr lang="ru-RU" sz="1700" dirty="0">
              <a:latin typeface="Corbel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F68BB0A-DCF3-5F51-465C-160E3F64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724" y="649588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chemeClr val="tx1"/>
                </a:solidFill>
              </a:rPr>
              <a:pPr/>
              <a:t>6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Красочность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49CB759-8F04-AF1D-9458-88E2940E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38" y="782385"/>
            <a:ext cx="9128974" cy="496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3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34447"/>
            <a:ext cx="9144000" cy="5109003"/>
          </a:xfrm>
        </p:spPr>
        <p:txBody>
          <a:bodyPr>
            <a:normAutofit/>
          </a:bodyPr>
          <a:lstStyle/>
          <a:p>
            <a:endParaRPr lang="ru-RU" b="1" dirty="0"/>
          </a:p>
          <a:p>
            <a:endParaRPr lang="ru-RU" dirty="0">
              <a:cs typeface="Calibri Light"/>
            </a:endParaRPr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8AD2915D-A6E1-FB6E-76E4-FB31693B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724" y="6495881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schemeClr val="tx1"/>
                </a:solidFill>
              </a:rPr>
              <a:pPr/>
              <a:t>7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1A29390C-1DFF-310D-3FE3-F0D611AE9E62}"/>
              </a:ext>
            </a:extLst>
          </p:cNvPr>
          <p:cNvSpPr txBox="1">
            <a:spLocks/>
          </p:cNvSpPr>
          <p:nvPr/>
        </p:nvSpPr>
        <p:spPr>
          <a:xfrm>
            <a:off x="8321759" y="90689"/>
            <a:ext cx="3685391" cy="63980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endParaRPr lang="ru-RU" sz="1700" dirty="0">
              <a:latin typeface="Century Gothic"/>
            </a:endParaRPr>
          </a:p>
          <a:p>
            <a:pPr marL="0" indent="0">
              <a:buNone/>
            </a:pPr>
            <a:r>
              <a:rPr lang="ru-RU" sz="1600" dirty="0">
                <a:ea typeface="+mn-lt"/>
                <a:cs typeface="+mn-lt"/>
              </a:rPr>
              <a:t>Рекомендованное ранжирование:</a:t>
            </a:r>
            <a:endParaRPr lang="ru-RU" dirty="0">
              <a:solidFill>
                <a:srgbClr val="404040"/>
              </a:solidFill>
              <a:ea typeface="+mn-lt"/>
              <a:cs typeface="+mn-lt"/>
            </a:endParaRPr>
          </a:p>
          <a:p>
            <a:r>
              <a:rPr lang="ru-RU" sz="1600" dirty="0" err="1">
                <a:ea typeface="+mn-lt"/>
                <a:cs typeface="+mn-lt"/>
              </a:rPr>
              <a:t>Ютуб</a:t>
            </a:r>
            <a:r>
              <a:rPr lang="ru-RU" sz="1600" dirty="0">
                <a:ea typeface="+mn-lt"/>
                <a:cs typeface="+mn-lt"/>
              </a:rPr>
              <a:t> - 33%: самая низкая цена привлечения, аудитория аккумулирует в себе части аудиторий других каналов и имеет собственную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Яндекс - 32%: хорошая цена привлечения, аудитория отлична от остальных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Инстаграм - 21%: цена привлечения хуже, аудитория наиболее близка к </a:t>
            </a:r>
            <a:r>
              <a:rPr lang="ru-RU" sz="1600" dirty="0" err="1">
                <a:ea typeface="+mn-lt"/>
                <a:cs typeface="+mn-lt"/>
              </a:rPr>
              <a:t>Фэйсбуку</a:t>
            </a:r>
            <a:endParaRPr lang="ru-RU" dirty="0" err="1"/>
          </a:p>
          <a:p>
            <a:r>
              <a:rPr lang="ru-RU" sz="1600" dirty="0" err="1">
                <a:ea typeface="+mn-lt"/>
                <a:cs typeface="+mn-lt"/>
              </a:rPr>
              <a:t>Фэйсбук</a:t>
            </a:r>
            <a:r>
              <a:rPr lang="ru-RU" sz="1600" dirty="0">
                <a:ea typeface="+mn-lt"/>
                <a:cs typeface="+mn-lt"/>
              </a:rPr>
              <a:t> - 14%: самая высокая цена привлечения, аудитория наиболее близка к Инстаграму, вместе их доля составит порядка 35%, что сохранит диверсификацию и примерное соотношение распределения рекламы между аудиториями</a:t>
            </a:r>
            <a:endParaRPr lang="ru-RU" dirty="0"/>
          </a:p>
          <a:p>
            <a:pPr>
              <a:spcBef>
                <a:spcPct val="0"/>
              </a:spcBef>
            </a:pP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>
              <a:latin typeface="Century Gothic"/>
            </a:endParaRPr>
          </a:p>
          <a:p>
            <a:pPr>
              <a:spcBef>
                <a:spcPct val="0"/>
              </a:spcBef>
            </a:pPr>
            <a:endParaRPr lang="ru-RU" sz="2000" dirty="0">
              <a:latin typeface="Corbel"/>
            </a:endParaRPr>
          </a:p>
        </p:txBody>
      </p:sp>
      <p:pic>
        <p:nvPicPr>
          <p:cNvPr id="3" name="Рисунок 2" descr="Изображение выглядит как текст, снимок экрана, Красочность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FE72A30-EB75-531E-052C-07131BF70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88" r="23753" b="4823"/>
          <a:stretch/>
        </p:blipFill>
        <p:spPr>
          <a:xfrm>
            <a:off x="184596" y="1050694"/>
            <a:ext cx="7954096" cy="5809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C1DDBB-277F-BC98-B313-59D824C907D6}"/>
              </a:ext>
            </a:extLst>
          </p:cNvPr>
          <p:cNvSpPr txBox="1"/>
          <p:nvPr/>
        </p:nvSpPr>
        <p:spPr>
          <a:xfrm>
            <a:off x="724436" y="254894"/>
            <a:ext cx="630528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dirty="0">
                <a:solidFill>
                  <a:srgbClr val="178DBB"/>
                </a:solidFill>
              </a:rPr>
              <a:t>Рекомендации</a:t>
            </a:r>
            <a:endParaRPr lang="ru-RU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1859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Wisp</vt:lpstr>
      <vt:lpstr>Анализ эффективности каналов привлечения в онлайн-игру</vt:lpstr>
      <vt:lpstr> </vt:lpstr>
      <vt:lpstr> </vt:lpstr>
      <vt:lpstr> Распределение привлеченных пользователей по рекламным каналам</vt:lpstr>
      <vt:lpstr>Стоимость рекламы по каналам привлечения</vt:lpstr>
      <vt:lpstr>Средняя стоимость одного пользователя в разных рекламных каналах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Kolmykov_dash_Yandex</dc:title>
  <dc:creator/>
  <cp:lastModifiedBy/>
  <cp:revision>568</cp:revision>
  <dcterms:created xsi:type="dcterms:W3CDTF">2023-07-27T14:40:12Z</dcterms:created>
  <dcterms:modified xsi:type="dcterms:W3CDTF">2023-08-17T12:13:23Z</dcterms:modified>
</cp:coreProperties>
</file>