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83D7-27E5-40CD-A70F-6B5476ABF9EE}" type="datetimeFigureOut">
              <a:rPr lang="en-ZW" smtClean="0"/>
              <a:t>31/12/2019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46B-EE84-4567-A9A6-1DA38116455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09489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83D7-27E5-40CD-A70F-6B5476ABF9EE}" type="datetimeFigureOut">
              <a:rPr lang="en-ZW" smtClean="0"/>
              <a:t>31/12/2019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46B-EE84-4567-A9A6-1DA38116455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00090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83D7-27E5-40CD-A70F-6B5476ABF9EE}" type="datetimeFigureOut">
              <a:rPr lang="en-ZW" smtClean="0"/>
              <a:t>31/12/2019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46B-EE84-4567-A9A6-1DA38116455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833885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83D7-27E5-40CD-A70F-6B5476ABF9EE}" type="datetimeFigureOut">
              <a:rPr lang="en-ZW" smtClean="0"/>
              <a:t>31/12/2019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46B-EE84-4567-A9A6-1DA38116455A}" type="slidenum">
              <a:rPr lang="en-ZW" smtClean="0"/>
              <a:t>‹#›</a:t>
            </a:fld>
            <a:endParaRPr lang="en-ZW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66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83D7-27E5-40CD-A70F-6B5476ABF9EE}" type="datetimeFigureOut">
              <a:rPr lang="en-ZW" smtClean="0"/>
              <a:t>31/12/2019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46B-EE84-4567-A9A6-1DA38116455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234574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83D7-27E5-40CD-A70F-6B5476ABF9EE}" type="datetimeFigureOut">
              <a:rPr lang="en-ZW" smtClean="0"/>
              <a:t>31/12/2019</a:t>
            </a:fld>
            <a:endParaRPr lang="en-Z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46B-EE84-4567-A9A6-1DA38116455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83072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83D7-27E5-40CD-A70F-6B5476ABF9EE}" type="datetimeFigureOut">
              <a:rPr lang="en-ZW" smtClean="0"/>
              <a:t>31/12/2019</a:t>
            </a:fld>
            <a:endParaRPr lang="en-Z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46B-EE84-4567-A9A6-1DA38116455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54051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83D7-27E5-40CD-A70F-6B5476ABF9EE}" type="datetimeFigureOut">
              <a:rPr lang="en-ZW" smtClean="0"/>
              <a:t>31/12/2019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46B-EE84-4567-A9A6-1DA38116455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54661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83D7-27E5-40CD-A70F-6B5476ABF9EE}" type="datetimeFigureOut">
              <a:rPr lang="en-ZW" smtClean="0"/>
              <a:t>31/12/2019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46B-EE84-4567-A9A6-1DA38116455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0745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83D7-27E5-40CD-A70F-6B5476ABF9EE}" type="datetimeFigureOut">
              <a:rPr lang="en-ZW" smtClean="0"/>
              <a:t>31/12/2019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46B-EE84-4567-A9A6-1DA38116455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96068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83D7-27E5-40CD-A70F-6B5476ABF9EE}" type="datetimeFigureOut">
              <a:rPr lang="en-ZW" smtClean="0"/>
              <a:t>31/12/2019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46B-EE84-4567-A9A6-1DA38116455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6371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83D7-27E5-40CD-A70F-6B5476ABF9EE}" type="datetimeFigureOut">
              <a:rPr lang="en-ZW" smtClean="0"/>
              <a:t>31/12/2019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46B-EE84-4567-A9A6-1DA38116455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0056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83D7-27E5-40CD-A70F-6B5476ABF9EE}" type="datetimeFigureOut">
              <a:rPr lang="en-ZW" smtClean="0"/>
              <a:t>31/12/2019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46B-EE84-4567-A9A6-1DA38116455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6261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83D7-27E5-40CD-A70F-6B5476ABF9EE}" type="datetimeFigureOut">
              <a:rPr lang="en-ZW" smtClean="0"/>
              <a:t>31/12/2019</a:t>
            </a:fld>
            <a:endParaRPr lang="en-ZW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46B-EE84-4567-A9A6-1DA38116455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4141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83D7-27E5-40CD-A70F-6B5476ABF9EE}" type="datetimeFigureOut">
              <a:rPr lang="en-ZW" smtClean="0"/>
              <a:t>31/12/2019</a:t>
            </a:fld>
            <a:endParaRPr lang="en-Z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46B-EE84-4567-A9A6-1DA38116455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0770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83D7-27E5-40CD-A70F-6B5476ABF9EE}" type="datetimeFigureOut">
              <a:rPr lang="en-ZW" smtClean="0"/>
              <a:t>31/12/2019</a:t>
            </a:fld>
            <a:endParaRPr lang="en-ZW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46B-EE84-4567-A9A6-1DA38116455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1345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83D7-27E5-40CD-A70F-6B5476ABF9EE}" type="datetimeFigureOut">
              <a:rPr lang="en-ZW" smtClean="0"/>
              <a:t>31/12/2019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46B-EE84-4567-A9A6-1DA38116455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49060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E483D7-27E5-40CD-A70F-6B5476ABF9EE}" type="datetimeFigureOut">
              <a:rPr lang="en-ZW" smtClean="0"/>
              <a:t>31/12/2019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A046B-EE84-4567-A9A6-1DA38116455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234581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 Yes or NO?</a:t>
            </a:r>
            <a:endParaRPr lang="en-Z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W" dirty="0" smtClean="0"/>
              <a:t>Travel Bookings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7236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an Customer feels to buy, Purchases doesn't happen.</a:t>
            </a:r>
          </a:p>
          <a:p>
            <a:r>
              <a:rPr lang="en-US" dirty="0" smtClean="0"/>
              <a:t>Very Less Firm initiated purchase are recorded with respect to the dataset.</a:t>
            </a:r>
          </a:p>
          <a:p>
            <a:r>
              <a:rPr lang="en-US" dirty="0" smtClean="0"/>
              <a:t>CIC’s are more compared to all the FIC’s.</a:t>
            </a:r>
            <a:endParaRPr lang="en-ZW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073" y="0"/>
            <a:ext cx="1979927" cy="1596788"/>
          </a:xfrm>
          <a:prstGeom prst="rect">
            <a:avLst/>
          </a:prstGeom>
          <a:effectLst>
            <a:outerShdw blurRad="965200" sx="200000" sy="2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27996" y="5322626"/>
            <a:ext cx="8697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HAIL HYDRA</a:t>
            </a:r>
            <a:endParaRPr lang="en-ZW" sz="3200" dirty="0"/>
          </a:p>
        </p:txBody>
      </p:sp>
    </p:spTree>
    <p:extLst>
      <p:ext uri="{BB962C8B-B14F-4D97-AF65-F5344CB8AC3E}">
        <p14:creationId xmlns:p14="http://schemas.microsoft.com/office/powerpoint/2010/main" val="37702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6" y="58036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TEAM HYDRA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14" y="2617196"/>
            <a:ext cx="10515600" cy="2555306"/>
          </a:xfrm>
        </p:spPr>
        <p:txBody>
          <a:bodyPr>
            <a:normAutofit/>
          </a:bodyPr>
          <a:lstStyle/>
          <a:p>
            <a:r>
              <a:rPr lang="en-US" dirty="0" smtClean="0"/>
              <a:t>Swati Gupta</a:t>
            </a:r>
          </a:p>
          <a:p>
            <a:r>
              <a:rPr lang="en-US" dirty="0" err="1" smtClean="0"/>
              <a:t>Sharanu</a:t>
            </a:r>
            <a:r>
              <a:rPr lang="en-US" dirty="0" smtClean="0"/>
              <a:t> </a:t>
            </a:r>
            <a:r>
              <a:rPr lang="en-US" dirty="0" err="1" smtClean="0"/>
              <a:t>Ullagaddi</a:t>
            </a:r>
            <a:endParaRPr lang="en-US" dirty="0" smtClean="0"/>
          </a:p>
          <a:p>
            <a:r>
              <a:rPr lang="en-US" dirty="0" err="1" smtClean="0"/>
              <a:t>Alok</a:t>
            </a:r>
            <a:r>
              <a:rPr lang="en-US" dirty="0" smtClean="0"/>
              <a:t> </a:t>
            </a:r>
            <a:r>
              <a:rPr lang="en-US" dirty="0" err="1" smtClean="0"/>
              <a:t>Senapati</a:t>
            </a:r>
            <a:endParaRPr lang="en-US" dirty="0" smtClean="0"/>
          </a:p>
          <a:p>
            <a:r>
              <a:rPr lang="en-US" dirty="0" err="1" smtClean="0"/>
              <a:t>Prashanth</a:t>
            </a:r>
            <a:r>
              <a:rPr lang="en-US" dirty="0" smtClean="0"/>
              <a:t> Kumar SB</a:t>
            </a:r>
          </a:p>
          <a:p>
            <a:r>
              <a:rPr lang="en-US" dirty="0" smtClean="0"/>
              <a:t>Deepak Kumar Kota</a:t>
            </a:r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4202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How do different consumer segments behave when they come across various </a:t>
            </a:r>
            <a:r>
              <a:rPr lang="en-US" sz="3200" i="1" dirty="0" smtClean="0"/>
              <a:t>touchpoints? </a:t>
            </a:r>
            <a:endParaRPr lang="en-ZW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456597"/>
            <a:ext cx="9801249" cy="37918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order to shed light to the main question, the following sub-questions are to be answered:</a:t>
            </a:r>
          </a:p>
          <a:p>
            <a:r>
              <a:rPr lang="en-US" dirty="0"/>
              <a:t>What is the effect of CICs on booking conversions?</a:t>
            </a:r>
          </a:p>
          <a:p>
            <a:r>
              <a:rPr lang="en-US" dirty="0"/>
              <a:t>Which are the consumer segments who engage in CICs and convert?</a:t>
            </a:r>
          </a:p>
          <a:p>
            <a:r>
              <a:rPr lang="en-US" dirty="0"/>
              <a:t>Can a firm-initiated contact make customers who have engaged in customer-initiated contacts with competitors, make them shift consideration?</a:t>
            </a:r>
          </a:p>
          <a:p>
            <a:r>
              <a:rPr lang="en-US" dirty="0"/>
              <a:t>Which segments are more likely to do so?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2769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Understanding:</a:t>
            </a:r>
            <a:endParaRPr lang="en-ZW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CIC’c</a:t>
            </a:r>
            <a:r>
              <a:rPr lang="en-US" dirty="0" smtClean="0"/>
              <a:t> : Customer Initiated Contact’s.</a:t>
            </a:r>
          </a:p>
          <a:p>
            <a:r>
              <a:rPr lang="en-US" dirty="0" smtClean="0"/>
              <a:t>FIC’s : Firm Initiated Contact’s.</a:t>
            </a:r>
          </a:p>
          <a:p>
            <a:r>
              <a:rPr lang="en-US" dirty="0" smtClean="0"/>
              <a:t>Conversion: Leading to purchase.</a:t>
            </a:r>
          </a:p>
          <a:p>
            <a:r>
              <a:rPr lang="en-US" dirty="0" smtClean="0"/>
              <a:t>Time spent on site: Zero for FIC’s and Non Zero for CIC’s</a:t>
            </a:r>
          </a:p>
          <a:p>
            <a:r>
              <a:rPr lang="en-US" dirty="0" smtClean="0"/>
              <a:t>Customer Segment: Various segment of customer like rich or poor.</a:t>
            </a:r>
          </a:p>
          <a:p>
            <a:r>
              <a:rPr lang="en-US" dirty="0" smtClean="0"/>
              <a:t>Focus Audience: Group of customer leading to conversion </a:t>
            </a:r>
            <a:r>
              <a:rPr lang="en-US" dirty="0" err="1" smtClean="0"/>
              <a:t>i.e</a:t>
            </a:r>
            <a:r>
              <a:rPr lang="en-US" dirty="0" smtClean="0"/>
              <a:t> is leading to purchase of product(Travel Tickets)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8239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the effect of CICs on booking </a:t>
            </a:r>
            <a:r>
              <a:rPr lang="en-US" sz="2800" dirty="0" smtClean="0"/>
              <a:t>conversion?</a:t>
            </a:r>
            <a:endParaRPr lang="en-ZW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8280" y="1626541"/>
            <a:ext cx="4108414" cy="26641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96" y="2101755"/>
            <a:ext cx="64780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describe an effect of CIC’s on Conversion we should compare it with FIC’s.</a:t>
            </a:r>
          </a:p>
          <a:p>
            <a:endParaRPr lang="en-US" dirty="0"/>
          </a:p>
          <a:p>
            <a:r>
              <a:rPr lang="en-US" dirty="0" smtClean="0"/>
              <a:t>Graph:</a:t>
            </a:r>
          </a:p>
          <a:p>
            <a:endParaRPr lang="en-US" dirty="0"/>
          </a:p>
          <a:p>
            <a:r>
              <a:rPr lang="en-US" dirty="0" smtClean="0"/>
              <a:t>X-Axis: Group of Initiated contact, CIC’s and FIC’s.</a:t>
            </a:r>
          </a:p>
          <a:p>
            <a:endParaRPr lang="en-US" dirty="0" smtClean="0"/>
          </a:p>
          <a:p>
            <a:r>
              <a:rPr lang="en-US" dirty="0" smtClean="0"/>
              <a:t>Y-Axis: Count of customer who are converting the browsing into purchase.</a:t>
            </a:r>
          </a:p>
          <a:p>
            <a:endParaRPr lang="en-US" dirty="0"/>
          </a:p>
          <a:p>
            <a:r>
              <a:rPr lang="en-US" dirty="0" smtClean="0"/>
              <a:t>Inference: CIC’s if more compared to FIC’s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155" y="4290702"/>
            <a:ext cx="4421875" cy="256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472"/>
            <a:ext cx="9404723" cy="1400530"/>
          </a:xfrm>
        </p:spPr>
        <p:txBody>
          <a:bodyPr/>
          <a:lstStyle/>
          <a:p>
            <a:r>
              <a:rPr lang="en-US" sz="3200" dirty="0" smtClean="0"/>
              <a:t>Which </a:t>
            </a:r>
            <a:r>
              <a:rPr lang="en-US" sz="3200" dirty="0"/>
              <a:t>are the consumer segments who engage in CICs and convert?</a:t>
            </a:r>
            <a:endParaRPr lang="en-ZW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111840"/>
              </p:ext>
            </p:extLst>
          </p:nvPr>
        </p:nvGraphicFramePr>
        <p:xfrm>
          <a:off x="37772" y="1621893"/>
          <a:ext cx="1787003" cy="1301172"/>
        </p:xfrm>
        <a:graphic>
          <a:graphicData uri="http://schemas.openxmlformats.org/drawingml/2006/table">
            <a:tbl>
              <a:tblPr/>
              <a:tblGrid>
                <a:gridCol w="1787003"/>
              </a:tblGrid>
              <a:tr h="259734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 Amsterdam, Rotterdam, Den Haag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 West (1 excluded)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259734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 North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259734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4: East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259734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 South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80" y="1610376"/>
            <a:ext cx="4305300" cy="2306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1610377"/>
            <a:ext cx="4086225" cy="23376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16048" y="1813021"/>
            <a:ext cx="1113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W" b="0" i="0" u="none" strike="noStrike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1: Male, 2: Female</a:t>
            </a:r>
            <a:r>
              <a:rPr lang="en-ZW" dirty="0" smtClean="0"/>
              <a:t> </a:t>
            </a:r>
            <a:endParaRPr lang="en-ZW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980" y="4116281"/>
            <a:ext cx="4252913" cy="2594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4843" y="4213325"/>
            <a:ext cx="1378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W" b="0" i="0" u="none" strike="noStrike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Age in years</a:t>
            </a:r>
            <a:r>
              <a:rPr lang="en-ZW" dirty="0" smtClean="0"/>
              <a:t> </a:t>
            </a:r>
            <a:endParaRPr lang="en-ZW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570" y="4116281"/>
            <a:ext cx="4060378" cy="2594181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523255"/>
              </p:ext>
            </p:extLst>
          </p:nvPr>
        </p:nvGraphicFramePr>
        <p:xfrm>
          <a:off x="6240829" y="4147440"/>
          <a:ext cx="1864946" cy="1701165"/>
        </p:xfrm>
        <a:graphic>
          <a:graphicData uri="http://schemas.openxmlformats.org/drawingml/2006/table">
            <a:tbl>
              <a:tblPr/>
              <a:tblGrid>
                <a:gridCol w="1864946"/>
              </a:tblGrid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 entrepreneur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 salaried employment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 working for the governent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4: incapacitated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 unemployed / job seeker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6: social assistance benefit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 (early) retirement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 student/scholar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 housewife/houseman/other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0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2017527"/>
          </a:xfrm>
        </p:spPr>
        <p:txBody>
          <a:bodyPr/>
          <a:lstStyle/>
          <a:p>
            <a:r>
              <a:rPr lang="en-US" sz="2800" dirty="0" smtClean="0"/>
              <a:t>Can </a:t>
            </a:r>
            <a:r>
              <a:rPr lang="en-US" sz="2800" dirty="0"/>
              <a:t>a firm-initiated contact make customers who have engaged in customer-initiated contacts with competitors, make them shift consideration?</a:t>
            </a:r>
            <a:endParaRPr lang="en-ZW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315" y="2470244"/>
            <a:ext cx="4943170" cy="3544107"/>
          </a:xfrm>
        </p:spPr>
      </p:pic>
      <p:sp>
        <p:nvSpPr>
          <p:cNvPr id="5" name="TextBox 4"/>
          <p:cNvSpPr txBox="1"/>
          <p:nvPr/>
        </p:nvSpPr>
        <p:spPr>
          <a:xfrm>
            <a:off x="395785" y="3016155"/>
            <a:ext cx="597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X-Axis: Conversion WRT FIC.</a:t>
            </a:r>
          </a:p>
          <a:p>
            <a:r>
              <a:rPr lang="en-US" dirty="0" smtClean="0"/>
              <a:t>Y-Axis: Count of Customers.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1450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Which segments are more likely to do so?</a:t>
            </a:r>
            <a:endParaRPr lang="en-ZW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75" y="1555657"/>
            <a:ext cx="3884681" cy="2620558"/>
          </a:xfrm>
        </p:spPr>
      </p:pic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798899"/>
              </p:ext>
            </p:extLst>
          </p:nvPr>
        </p:nvGraphicFramePr>
        <p:xfrm>
          <a:off x="37772" y="1770688"/>
          <a:ext cx="1787003" cy="1301172"/>
        </p:xfrm>
        <a:graphic>
          <a:graphicData uri="http://schemas.openxmlformats.org/drawingml/2006/table">
            <a:tbl>
              <a:tblPr/>
              <a:tblGrid>
                <a:gridCol w="1787003"/>
              </a:tblGrid>
              <a:tr h="259734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 Amsterdam, Rotterdam, Den Haag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 West (1 excluded)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259734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 North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259734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4: East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259734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 South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96" y="1596788"/>
            <a:ext cx="4316565" cy="25794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86774" y="1816222"/>
            <a:ext cx="1113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W" b="0" i="0" u="none" strike="noStrike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1: Male, 2: Female</a:t>
            </a:r>
            <a:r>
              <a:rPr lang="en-ZW" dirty="0" smtClean="0"/>
              <a:t> </a:t>
            </a:r>
            <a:endParaRPr lang="en-ZW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75" y="3964225"/>
            <a:ext cx="3884681" cy="28937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4843" y="4213325"/>
            <a:ext cx="1378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W" b="0" i="0" u="none" strike="noStrike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Age in years</a:t>
            </a:r>
            <a:r>
              <a:rPr lang="en-ZW" dirty="0" smtClean="0"/>
              <a:t> </a:t>
            </a:r>
            <a:endParaRPr lang="en-ZW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96" y="3964225"/>
            <a:ext cx="4316565" cy="289377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32138"/>
              </p:ext>
            </p:extLst>
          </p:nvPr>
        </p:nvGraphicFramePr>
        <p:xfrm>
          <a:off x="6041190" y="4203511"/>
          <a:ext cx="1864946" cy="1701165"/>
        </p:xfrm>
        <a:graphic>
          <a:graphicData uri="http://schemas.openxmlformats.org/drawingml/2006/table">
            <a:tbl>
              <a:tblPr/>
              <a:tblGrid>
                <a:gridCol w="1864946"/>
              </a:tblGrid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 entrepreneur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 salaried employment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 working for the governent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4: incapacitated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 unemployed / job seeker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6: social assistance benefit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 (early) retirement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 student/scholar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 housewife/houseman/other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9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An insight from the time a person spending on a product when  he buys that product </a:t>
            </a:r>
            <a:endParaRPr lang="en-ZW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25" y="2911148"/>
            <a:ext cx="4941426" cy="3188426"/>
          </a:xfrm>
        </p:spPr>
      </p:pic>
      <p:sp>
        <p:nvSpPr>
          <p:cNvPr id="6" name="TextBox 5"/>
          <p:cNvSpPr txBox="1"/>
          <p:nvPr/>
        </p:nvSpPr>
        <p:spPr>
          <a:xfrm>
            <a:off x="4872251" y="5036024"/>
            <a:ext cx="131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 smtClean="0">
                <a:solidFill>
                  <a:srgbClr val="FF0000"/>
                </a:solidFill>
              </a:rPr>
              <a:t>LB=28669</a:t>
            </a:r>
            <a:endParaRPr lang="en-ZW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2251" y="413602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 smtClean="0">
                <a:solidFill>
                  <a:srgbClr val="FF0000"/>
                </a:solidFill>
              </a:rPr>
              <a:t>UB=32070</a:t>
            </a:r>
            <a:endParaRPr lang="en-ZW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965" y="3004699"/>
            <a:ext cx="2975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person is spending time within this range an not buying it yet </a:t>
            </a:r>
          </a:p>
          <a:p>
            <a:r>
              <a:rPr lang="en-US" dirty="0" smtClean="0"/>
              <a:t>Then we can send him customer initiated Contact Since the buying chances are high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0282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236</TotalTime>
  <Words>507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Travel Yes or NO?</vt:lpstr>
      <vt:lpstr>TEAM HYDRA</vt:lpstr>
      <vt:lpstr>How do different consumer segments behave when they come across various touchpoints? </vt:lpstr>
      <vt:lpstr>Understanding:</vt:lpstr>
      <vt:lpstr>What is the effect of CICs on booking conversion?</vt:lpstr>
      <vt:lpstr>Which are the consumer segments who engage in CICs and convert?</vt:lpstr>
      <vt:lpstr>Can a firm-initiated contact make customers who have engaged in customer-initiated contacts with competitors, make them shift consideration?</vt:lpstr>
      <vt:lpstr>Which segments are more likely to do so?</vt:lpstr>
      <vt:lpstr>An insight from the time a person spending on a product when  he buys that product </vt:lpstr>
      <vt:lpstr>Conclusion: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Yes or NO?</dc:title>
  <dc:creator>D-TAG-B ID</dc:creator>
  <cp:lastModifiedBy>D-TAG-B ID</cp:lastModifiedBy>
  <cp:revision>16</cp:revision>
  <dcterms:created xsi:type="dcterms:W3CDTF">2019-12-31T06:56:40Z</dcterms:created>
  <dcterms:modified xsi:type="dcterms:W3CDTF">2019-12-31T10:53:03Z</dcterms:modified>
</cp:coreProperties>
</file>