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9" r:id="rId4"/>
    <p:sldId id="262"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0714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9607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7828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60249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3372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3212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2946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8128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2146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2671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3/13/2024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0505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3/13/2024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4147988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8"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6070DF15-E754-42BB-9A78-F070643B1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80" y="4519947"/>
            <a:ext cx="12208582" cy="2335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FA94-0932-CC52-B690-E63732447312}"/>
              </a:ext>
            </a:extLst>
          </p:cNvPr>
          <p:cNvSpPr>
            <a:spLocks noGrp="1"/>
          </p:cNvSpPr>
          <p:nvPr>
            <p:ph type="ctrTitle"/>
          </p:nvPr>
        </p:nvSpPr>
        <p:spPr>
          <a:xfrm>
            <a:off x="2069331" y="4934601"/>
            <a:ext cx="8031961" cy="882398"/>
          </a:xfrm>
        </p:spPr>
        <p:txBody>
          <a:bodyPr>
            <a:normAutofit/>
          </a:bodyPr>
          <a:lstStyle/>
          <a:p>
            <a:r>
              <a:rPr lang="en-IN" sz="4400" dirty="0"/>
              <a:t>Fruit Image Classification</a:t>
            </a:r>
          </a:p>
        </p:txBody>
      </p:sp>
      <p:sp>
        <p:nvSpPr>
          <p:cNvPr id="3" name="Subtitle 2">
            <a:extLst>
              <a:ext uri="{FF2B5EF4-FFF2-40B4-BE49-F238E27FC236}">
                <a16:creationId xmlns:a16="http://schemas.microsoft.com/office/drawing/2014/main" id="{D3DFA695-5E51-D1FB-7A9D-2692D679A53D}"/>
              </a:ext>
            </a:extLst>
          </p:cNvPr>
          <p:cNvSpPr>
            <a:spLocks noGrp="1"/>
          </p:cNvSpPr>
          <p:nvPr>
            <p:ph type="subTitle" idx="1"/>
          </p:nvPr>
        </p:nvSpPr>
        <p:spPr>
          <a:xfrm>
            <a:off x="2780983" y="5945844"/>
            <a:ext cx="6396471" cy="509627"/>
          </a:xfrm>
        </p:spPr>
        <p:txBody>
          <a:bodyPr>
            <a:normAutofit/>
          </a:bodyPr>
          <a:lstStyle/>
          <a:p>
            <a:endParaRPr lang="en-IN" sz="1200"/>
          </a:p>
        </p:txBody>
      </p:sp>
      <p:pic>
        <p:nvPicPr>
          <p:cNvPr id="4" name="Picture 3">
            <a:extLst>
              <a:ext uri="{FF2B5EF4-FFF2-40B4-BE49-F238E27FC236}">
                <a16:creationId xmlns:a16="http://schemas.microsoft.com/office/drawing/2014/main" id="{5E6BE9B1-C947-6097-6FEB-5F454D0D3766}"/>
              </a:ext>
            </a:extLst>
          </p:cNvPr>
          <p:cNvPicPr>
            <a:picLocks noChangeAspect="1"/>
          </p:cNvPicPr>
          <p:nvPr/>
        </p:nvPicPr>
        <p:blipFill rotWithShape="1">
          <a:blip r:embed="rId2"/>
          <a:srcRect t="19700" b="15728"/>
          <a:stretch/>
        </p:blipFill>
        <p:spPr>
          <a:xfrm>
            <a:off x="-15059" y="1"/>
            <a:ext cx="12200741" cy="4510316"/>
          </a:xfrm>
          <a:prstGeom prst="rect">
            <a:avLst/>
          </a:prstGeom>
        </p:spPr>
      </p:pic>
      <p:grpSp>
        <p:nvGrpSpPr>
          <p:cNvPr id="13" name="Group 12">
            <a:extLst>
              <a:ext uri="{FF2B5EF4-FFF2-40B4-BE49-F238E27FC236}">
                <a16:creationId xmlns:a16="http://schemas.microsoft.com/office/drawing/2014/main" id="{67A83510-2790-4866-911D-2E1588DF5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432" y="4252353"/>
            <a:ext cx="12157773" cy="494218"/>
            <a:chOff x="18956" y="5952517"/>
            <a:chExt cx="12157773" cy="494218"/>
          </a:xfrm>
          <a:solidFill>
            <a:schemeClr val="bg1"/>
          </a:solidFill>
        </p:grpSpPr>
        <p:sp>
          <p:nvSpPr>
            <p:cNvPr id="14" name="Freeform 10">
              <a:extLst>
                <a:ext uri="{FF2B5EF4-FFF2-40B4-BE49-F238E27FC236}">
                  <a16:creationId xmlns:a16="http://schemas.microsoft.com/office/drawing/2014/main" id="{DAB74ACE-7603-4829-88FE-C3C2B05EBD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15">
              <a:extLst>
                <a:ext uri="{FF2B5EF4-FFF2-40B4-BE49-F238E27FC236}">
                  <a16:creationId xmlns:a16="http://schemas.microsoft.com/office/drawing/2014/main" id="{DE3E37A0-8723-42F4-9435-F06BD0191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8">
              <a:extLst>
                <a:ext uri="{FF2B5EF4-FFF2-40B4-BE49-F238E27FC236}">
                  <a16:creationId xmlns:a16="http://schemas.microsoft.com/office/drawing/2014/main" id="{0C5FE567-8965-4799-B1E6-8A6E1A8488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22">
              <a:extLst>
                <a:ext uri="{FF2B5EF4-FFF2-40B4-BE49-F238E27FC236}">
                  <a16:creationId xmlns:a16="http://schemas.microsoft.com/office/drawing/2014/main" id="{BA3FF2FD-6394-4F97-B186-BD4A98C619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8">
              <a:extLst>
                <a:ext uri="{FF2B5EF4-FFF2-40B4-BE49-F238E27FC236}">
                  <a16:creationId xmlns:a16="http://schemas.microsoft.com/office/drawing/2014/main" id="{1A361C9F-AD97-4338-B557-8766AFD033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9">
              <a:extLst>
                <a:ext uri="{FF2B5EF4-FFF2-40B4-BE49-F238E27FC236}">
                  <a16:creationId xmlns:a16="http://schemas.microsoft.com/office/drawing/2014/main" id="{F4FAA936-A80F-43B5-8A7D-17CC7CF771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20">
              <a:extLst>
                <a:ext uri="{FF2B5EF4-FFF2-40B4-BE49-F238E27FC236}">
                  <a16:creationId xmlns:a16="http://schemas.microsoft.com/office/drawing/2014/main" id="{21246F32-1BA7-40E4-9AF9-CA517D441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23">
              <a:extLst>
                <a:ext uri="{FF2B5EF4-FFF2-40B4-BE49-F238E27FC236}">
                  <a16:creationId xmlns:a16="http://schemas.microsoft.com/office/drawing/2014/main" id="{C18EE8CE-BCF9-4C64-B335-C7830B03F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26">
              <a:extLst>
                <a:ext uri="{FF2B5EF4-FFF2-40B4-BE49-F238E27FC236}">
                  <a16:creationId xmlns:a16="http://schemas.microsoft.com/office/drawing/2014/main" id="{64AC2B2B-568F-4175-8D84-AD8F6B56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7">
              <a:extLst>
                <a:ext uri="{FF2B5EF4-FFF2-40B4-BE49-F238E27FC236}">
                  <a16:creationId xmlns:a16="http://schemas.microsoft.com/office/drawing/2014/main" id="{D9C6CF5C-8CF6-4274-86E0-CAF4A31F4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28">
              <a:extLst>
                <a:ext uri="{FF2B5EF4-FFF2-40B4-BE49-F238E27FC236}">
                  <a16:creationId xmlns:a16="http://schemas.microsoft.com/office/drawing/2014/main" id="{3BFC56A2-55B3-432A-BD3B-4B2423A68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30">
              <a:extLst>
                <a:ext uri="{FF2B5EF4-FFF2-40B4-BE49-F238E27FC236}">
                  <a16:creationId xmlns:a16="http://schemas.microsoft.com/office/drawing/2014/main" id="{BB036CEA-B307-404A-89D6-9414F417D2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43">
              <a:extLst>
                <a:ext uri="{FF2B5EF4-FFF2-40B4-BE49-F238E27FC236}">
                  <a16:creationId xmlns:a16="http://schemas.microsoft.com/office/drawing/2014/main" id="{CB37E5F5-B903-4611-A739-0B7FBE8510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51">
              <a:extLst>
                <a:ext uri="{FF2B5EF4-FFF2-40B4-BE49-F238E27FC236}">
                  <a16:creationId xmlns:a16="http://schemas.microsoft.com/office/drawing/2014/main" id="{B1012F2B-A8F1-4FD5-8E6F-1CC97D0AA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52">
              <a:extLst>
                <a:ext uri="{FF2B5EF4-FFF2-40B4-BE49-F238E27FC236}">
                  <a16:creationId xmlns:a16="http://schemas.microsoft.com/office/drawing/2014/main" id="{C04C6E0B-838E-4B10-91CA-29C498382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53">
              <a:extLst>
                <a:ext uri="{FF2B5EF4-FFF2-40B4-BE49-F238E27FC236}">
                  <a16:creationId xmlns:a16="http://schemas.microsoft.com/office/drawing/2014/main" id="{15D6CFEB-4FC5-45C3-8BDF-95EAD1EDF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4">
              <a:extLst>
                <a:ext uri="{FF2B5EF4-FFF2-40B4-BE49-F238E27FC236}">
                  <a16:creationId xmlns:a16="http://schemas.microsoft.com/office/drawing/2014/main" id="{EA8E01BA-7055-4707-906A-F08E2E2535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5">
              <a:extLst>
                <a:ext uri="{FF2B5EF4-FFF2-40B4-BE49-F238E27FC236}">
                  <a16:creationId xmlns:a16="http://schemas.microsoft.com/office/drawing/2014/main" id="{CDA2DE76-0D5E-4F6F-95E7-508B725F8A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56">
              <a:extLst>
                <a:ext uri="{FF2B5EF4-FFF2-40B4-BE49-F238E27FC236}">
                  <a16:creationId xmlns:a16="http://schemas.microsoft.com/office/drawing/2014/main" id="{669578C5-3D06-4B77-A897-A014B441B5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57">
              <a:extLst>
                <a:ext uri="{FF2B5EF4-FFF2-40B4-BE49-F238E27FC236}">
                  <a16:creationId xmlns:a16="http://schemas.microsoft.com/office/drawing/2014/main" id="{85AA3005-AAD0-4587-B352-ECD937D6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59">
              <a:extLst>
                <a:ext uri="{FF2B5EF4-FFF2-40B4-BE49-F238E27FC236}">
                  <a16:creationId xmlns:a16="http://schemas.microsoft.com/office/drawing/2014/main" id="{B4E9730F-E8B1-4F7C-BA99-3B3016F10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60">
              <a:extLst>
                <a:ext uri="{FF2B5EF4-FFF2-40B4-BE49-F238E27FC236}">
                  <a16:creationId xmlns:a16="http://schemas.microsoft.com/office/drawing/2014/main" id="{A8922D05-C325-4918-84E6-1C62AD7BE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61">
              <a:extLst>
                <a:ext uri="{FF2B5EF4-FFF2-40B4-BE49-F238E27FC236}">
                  <a16:creationId xmlns:a16="http://schemas.microsoft.com/office/drawing/2014/main" id="{38DD42E8-8604-45E3-99FE-72D479AF2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5">
              <a:extLst>
                <a:ext uri="{FF2B5EF4-FFF2-40B4-BE49-F238E27FC236}">
                  <a16:creationId xmlns:a16="http://schemas.microsoft.com/office/drawing/2014/main" id="{2E946C70-11C9-4C85-BE3B-1149117F3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6">
              <a:extLst>
                <a:ext uri="{FF2B5EF4-FFF2-40B4-BE49-F238E27FC236}">
                  <a16:creationId xmlns:a16="http://schemas.microsoft.com/office/drawing/2014/main" id="{48F637C4-CFB7-4421-9DAB-6730244B2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7">
              <a:extLst>
                <a:ext uri="{FF2B5EF4-FFF2-40B4-BE49-F238E27FC236}">
                  <a16:creationId xmlns:a16="http://schemas.microsoft.com/office/drawing/2014/main" id="{6E137FD9-DCB4-4E5A-960B-350C3627E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8">
              <a:extLst>
                <a:ext uri="{FF2B5EF4-FFF2-40B4-BE49-F238E27FC236}">
                  <a16:creationId xmlns:a16="http://schemas.microsoft.com/office/drawing/2014/main" id="{9DCD8437-9BFD-44B4-AAC8-75388190F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9">
              <a:extLst>
                <a:ext uri="{FF2B5EF4-FFF2-40B4-BE49-F238E27FC236}">
                  <a16:creationId xmlns:a16="http://schemas.microsoft.com/office/drawing/2014/main" id="{C9EEBF9B-D5F1-4EE3-A46A-A5A5E396A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11">
              <a:extLst>
                <a:ext uri="{FF2B5EF4-FFF2-40B4-BE49-F238E27FC236}">
                  <a16:creationId xmlns:a16="http://schemas.microsoft.com/office/drawing/2014/main" id="{3A77B17D-E4D2-444B-8D75-F0171A3E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12">
              <a:extLst>
                <a:ext uri="{FF2B5EF4-FFF2-40B4-BE49-F238E27FC236}">
                  <a16:creationId xmlns:a16="http://schemas.microsoft.com/office/drawing/2014/main" id="{5FDB9442-6054-49E2-948E-D30AD9E09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13">
              <a:extLst>
                <a:ext uri="{FF2B5EF4-FFF2-40B4-BE49-F238E27FC236}">
                  <a16:creationId xmlns:a16="http://schemas.microsoft.com/office/drawing/2014/main" id="{3E1DF8B7-7CB2-4181-8525-4EE2D5D9E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14">
              <a:extLst>
                <a:ext uri="{FF2B5EF4-FFF2-40B4-BE49-F238E27FC236}">
                  <a16:creationId xmlns:a16="http://schemas.microsoft.com/office/drawing/2014/main" id="{4B3B2382-7947-4BAF-BF2F-830393F8E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16">
              <a:extLst>
                <a:ext uri="{FF2B5EF4-FFF2-40B4-BE49-F238E27FC236}">
                  <a16:creationId xmlns:a16="http://schemas.microsoft.com/office/drawing/2014/main" id="{AC95E7F5-BA75-4053-AC8F-81ACC42626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17">
              <a:extLst>
                <a:ext uri="{FF2B5EF4-FFF2-40B4-BE49-F238E27FC236}">
                  <a16:creationId xmlns:a16="http://schemas.microsoft.com/office/drawing/2014/main" id="{8D431126-FDB6-42AF-BC9E-58E4C417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21">
              <a:extLst>
                <a:ext uri="{FF2B5EF4-FFF2-40B4-BE49-F238E27FC236}">
                  <a16:creationId xmlns:a16="http://schemas.microsoft.com/office/drawing/2014/main" id="{4AA2BE9B-BD88-4958-B98E-7363A0FD5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25">
              <a:extLst>
                <a:ext uri="{FF2B5EF4-FFF2-40B4-BE49-F238E27FC236}">
                  <a16:creationId xmlns:a16="http://schemas.microsoft.com/office/drawing/2014/main" id="{BA18EADE-8501-4251-ADCD-EB02B73DF1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29">
              <a:extLst>
                <a:ext uri="{FF2B5EF4-FFF2-40B4-BE49-F238E27FC236}">
                  <a16:creationId xmlns:a16="http://schemas.microsoft.com/office/drawing/2014/main" id="{D1886B2F-FFB5-4032-A012-EAE8464DD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1">
              <a:extLst>
                <a:ext uri="{FF2B5EF4-FFF2-40B4-BE49-F238E27FC236}">
                  <a16:creationId xmlns:a16="http://schemas.microsoft.com/office/drawing/2014/main" id="{65048464-3972-4F85-858C-BD0D6CC8A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2">
              <a:extLst>
                <a:ext uri="{FF2B5EF4-FFF2-40B4-BE49-F238E27FC236}">
                  <a16:creationId xmlns:a16="http://schemas.microsoft.com/office/drawing/2014/main" id="{9B136B45-B116-4EA4-802D-0D9EC238C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3">
              <a:extLst>
                <a:ext uri="{FF2B5EF4-FFF2-40B4-BE49-F238E27FC236}">
                  <a16:creationId xmlns:a16="http://schemas.microsoft.com/office/drawing/2014/main" id="{F7DA7C34-DDA0-41AB-A47F-E981F63E2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34">
              <a:extLst>
                <a:ext uri="{FF2B5EF4-FFF2-40B4-BE49-F238E27FC236}">
                  <a16:creationId xmlns:a16="http://schemas.microsoft.com/office/drawing/2014/main" id="{BB16C09B-E126-49FC-B0C4-2CB43FA038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35">
              <a:extLst>
                <a:ext uri="{FF2B5EF4-FFF2-40B4-BE49-F238E27FC236}">
                  <a16:creationId xmlns:a16="http://schemas.microsoft.com/office/drawing/2014/main" id="{A12A7CBF-E4C8-4085-88C3-03102FE46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36">
              <a:extLst>
                <a:ext uri="{FF2B5EF4-FFF2-40B4-BE49-F238E27FC236}">
                  <a16:creationId xmlns:a16="http://schemas.microsoft.com/office/drawing/2014/main" id="{55CA9A4D-ABE6-426B-B7F0-F5B933349C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37">
              <a:extLst>
                <a:ext uri="{FF2B5EF4-FFF2-40B4-BE49-F238E27FC236}">
                  <a16:creationId xmlns:a16="http://schemas.microsoft.com/office/drawing/2014/main" id="{8A4F3A5B-B199-4716-ADF4-5E33A7C0D1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8">
              <a:extLst>
                <a:ext uri="{FF2B5EF4-FFF2-40B4-BE49-F238E27FC236}">
                  <a16:creationId xmlns:a16="http://schemas.microsoft.com/office/drawing/2014/main" id="{5846F32E-5DDD-4AF4-BE1C-5F1A3FF10D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9">
              <a:extLst>
                <a:ext uri="{FF2B5EF4-FFF2-40B4-BE49-F238E27FC236}">
                  <a16:creationId xmlns:a16="http://schemas.microsoft.com/office/drawing/2014/main" id="{AFE38B2F-69BC-4661-84A3-EA04CDC3F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0">
              <a:extLst>
                <a:ext uri="{FF2B5EF4-FFF2-40B4-BE49-F238E27FC236}">
                  <a16:creationId xmlns:a16="http://schemas.microsoft.com/office/drawing/2014/main" id="{5CA6F12C-4208-48A6-B7B0-DD18CB3992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41">
              <a:extLst>
                <a:ext uri="{FF2B5EF4-FFF2-40B4-BE49-F238E27FC236}">
                  <a16:creationId xmlns:a16="http://schemas.microsoft.com/office/drawing/2014/main" id="{0F08EA53-C6C6-49F1-B8DA-E20FFD607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42">
              <a:extLst>
                <a:ext uri="{FF2B5EF4-FFF2-40B4-BE49-F238E27FC236}">
                  <a16:creationId xmlns:a16="http://schemas.microsoft.com/office/drawing/2014/main" id="{6B6EA655-7497-4604-92DF-43CE7322E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44">
              <a:extLst>
                <a:ext uri="{FF2B5EF4-FFF2-40B4-BE49-F238E27FC236}">
                  <a16:creationId xmlns:a16="http://schemas.microsoft.com/office/drawing/2014/main" id="{082FFE9A-67C2-471A-AF37-ED9C238DB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45">
              <a:extLst>
                <a:ext uri="{FF2B5EF4-FFF2-40B4-BE49-F238E27FC236}">
                  <a16:creationId xmlns:a16="http://schemas.microsoft.com/office/drawing/2014/main" id="{B0FD6176-7431-446D-91DB-56644A93C1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6">
              <a:extLst>
                <a:ext uri="{FF2B5EF4-FFF2-40B4-BE49-F238E27FC236}">
                  <a16:creationId xmlns:a16="http://schemas.microsoft.com/office/drawing/2014/main" id="{A46603FA-6405-410B-AD8A-3D75BE7A8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7">
              <a:extLst>
                <a:ext uri="{FF2B5EF4-FFF2-40B4-BE49-F238E27FC236}">
                  <a16:creationId xmlns:a16="http://schemas.microsoft.com/office/drawing/2014/main" id="{6BE439BF-AE87-4F53-9DC9-72414AD1F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8">
              <a:extLst>
                <a:ext uri="{FF2B5EF4-FFF2-40B4-BE49-F238E27FC236}">
                  <a16:creationId xmlns:a16="http://schemas.microsoft.com/office/drawing/2014/main" id="{55C88911-7FE8-4196-8D02-DAB1B62D9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9">
              <a:extLst>
                <a:ext uri="{FF2B5EF4-FFF2-40B4-BE49-F238E27FC236}">
                  <a16:creationId xmlns:a16="http://schemas.microsoft.com/office/drawing/2014/main" id="{BAD26C77-660F-4C9C-9A98-234048198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8">
              <a:extLst>
                <a:ext uri="{FF2B5EF4-FFF2-40B4-BE49-F238E27FC236}">
                  <a16:creationId xmlns:a16="http://schemas.microsoft.com/office/drawing/2014/main" id="{507A2021-3F23-43FC-AB0D-130B57590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06">
              <a:extLst>
                <a:ext uri="{FF2B5EF4-FFF2-40B4-BE49-F238E27FC236}">
                  <a16:creationId xmlns:a16="http://schemas.microsoft.com/office/drawing/2014/main" id="{CB855C11-52EB-43D9-8831-1A26FCE12A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9">
              <a:extLst>
                <a:ext uri="{FF2B5EF4-FFF2-40B4-BE49-F238E27FC236}">
                  <a16:creationId xmlns:a16="http://schemas.microsoft.com/office/drawing/2014/main" id="{1A6AD416-1A17-49A9-8301-8C0A5A78CA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20">
              <a:extLst>
                <a:ext uri="{FF2B5EF4-FFF2-40B4-BE49-F238E27FC236}">
                  <a16:creationId xmlns:a16="http://schemas.microsoft.com/office/drawing/2014/main" id="{F03687D9-14CC-461B-B4B5-907E10B6A1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6">
              <a:extLst>
                <a:ext uri="{FF2B5EF4-FFF2-40B4-BE49-F238E27FC236}">
                  <a16:creationId xmlns:a16="http://schemas.microsoft.com/office/drawing/2014/main" id="{FCC639BE-A7F9-46A2-955A-3ACA454554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7">
              <a:extLst>
                <a:ext uri="{FF2B5EF4-FFF2-40B4-BE49-F238E27FC236}">
                  <a16:creationId xmlns:a16="http://schemas.microsoft.com/office/drawing/2014/main" id="{B3FED40E-A961-4D78-947A-5AC1BD510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8">
              <a:extLst>
                <a:ext uri="{FF2B5EF4-FFF2-40B4-BE49-F238E27FC236}">
                  <a16:creationId xmlns:a16="http://schemas.microsoft.com/office/drawing/2014/main" id="{1445BCDF-9E07-46AD-A6B5-5BEFA223C1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5">
              <a:extLst>
                <a:ext uri="{FF2B5EF4-FFF2-40B4-BE49-F238E27FC236}">
                  <a16:creationId xmlns:a16="http://schemas.microsoft.com/office/drawing/2014/main" id="{23324DC7-93D9-451A-9ABF-1B4D92BF22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6">
              <a:extLst>
                <a:ext uri="{FF2B5EF4-FFF2-40B4-BE49-F238E27FC236}">
                  <a16:creationId xmlns:a16="http://schemas.microsoft.com/office/drawing/2014/main" id="{003474BA-A947-4598-96BB-BAACE2411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7">
              <a:extLst>
                <a:ext uri="{FF2B5EF4-FFF2-40B4-BE49-F238E27FC236}">
                  <a16:creationId xmlns:a16="http://schemas.microsoft.com/office/drawing/2014/main" id="{04426A72-0FD0-478F-AAC5-B49E14253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60">
              <a:extLst>
                <a:ext uri="{FF2B5EF4-FFF2-40B4-BE49-F238E27FC236}">
                  <a16:creationId xmlns:a16="http://schemas.microsoft.com/office/drawing/2014/main" id="{17260BB0-9DCA-4927-89A5-1314AD40E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61">
              <a:extLst>
                <a:ext uri="{FF2B5EF4-FFF2-40B4-BE49-F238E27FC236}">
                  <a16:creationId xmlns:a16="http://schemas.microsoft.com/office/drawing/2014/main" id="{F459656F-63AC-4FC7-8D12-282B9B0C4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
              <a:extLst>
                <a:ext uri="{FF2B5EF4-FFF2-40B4-BE49-F238E27FC236}">
                  <a16:creationId xmlns:a16="http://schemas.microsoft.com/office/drawing/2014/main" id="{5C345A48-BE33-4B10-AF97-207DC7E2C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6">
              <a:extLst>
                <a:ext uri="{FF2B5EF4-FFF2-40B4-BE49-F238E27FC236}">
                  <a16:creationId xmlns:a16="http://schemas.microsoft.com/office/drawing/2014/main" id="{65503F74-3A89-46DD-AD4D-9BB164E25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7">
              <a:extLst>
                <a:ext uri="{FF2B5EF4-FFF2-40B4-BE49-F238E27FC236}">
                  <a16:creationId xmlns:a16="http://schemas.microsoft.com/office/drawing/2014/main" id="{5D8D4A6C-9C30-46E6-953F-8FFE24534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8">
              <a:extLst>
                <a:ext uri="{FF2B5EF4-FFF2-40B4-BE49-F238E27FC236}">
                  <a16:creationId xmlns:a16="http://schemas.microsoft.com/office/drawing/2014/main" id="{844B12AB-BDBA-412B-8127-0671AB6BF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9">
              <a:extLst>
                <a:ext uri="{FF2B5EF4-FFF2-40B4-BE49-F238E27FC236}">
                  <a16:creationId xmlns:a16="http://schemas.microsoft.com/office/drawing/2014/main" id="{84AE8FA4-8AC5-4D0E-9FF8-B6F6D961F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11">
              <a:extLst>
                <a:ext uri="{FF2B5EF4-FFF2-40B4-BE49-F238E27FC236}">
                  <a16:creationId xmlns:a16="http://schemas.microsoft.com/office/drawing/2014/main" id="{462515DF-512D-49E0-B5FE-637D9E352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12">
              <a:extLst>
                <a:ext uri="{FF2B5EF4-FFF2-40B4-BE49-F238E27FC236}">
                  <a16:creationId xmlns:a16="http://schemas.microsoft.com/office/drawing/2014/main" id="{342CB8A0-096D-4A9F-B962-294DB670B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13">
              <a:extLst>
                <a:ext uri="{FF2B5EF4-FFF2-40B4-BE49-F238E27FC236}">
                  <a16:creationId xmlns:a16="http://schemas.microsoft.com/office/drawing/2014/main" id="{6870353D-6B96-4946-8BB5-015BF6E6E2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14">
              <a:extLst>
                <a:ext uri="{FF2B5EF4-FFF2-40B4-BE49-F238E27FC236}">
                  <a16:creationId xmlns:a16="http://schemas.microsoft.com/office/drawing/2014/main" id="{20249E38-6114-4065-8836-941D6C55D5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16">
              <a:extLst>
                <a:ext uri="{FF2B5EF4-FFF2-40B4-BE49-F238E27FC236}">
                  <a16:creationId xmlns:a16="http://schemas.microsoft.com/office/drawing/2014/main" id="{BDA5073D-3C1B-4779-8DEF-FD9CD5308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17">
              <a:extLst>
                <a:ext uri="{FF2B5EF4-FFF2-40B4-BE49-F238E27FC236}">
                  <a16:creationId xmlns:a16="http://schemas.microsoft.com/office/drawing/2014/main" id="{79505220-ED85-46B5-A218-0991FA579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21">
              <a:extLst>
                <a:ext uri="{FF2B5EF4-FFF2-40B4-BE49-F238E27FC236}">
                  <a16:creationId xmlns:a16="http://schemas.microsoft.com/office/drawing/2014/main" id="{A8513416-DF87-4A83-8026-AF40654BAE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25">
              <a:extLst>
                <a:ext uri="{FF2B5EF4-FFF2-40B4-BE49-F238E27FC236}">
                  <a16:creationId xmlns:a16="http://schemas.microsoft.com/office/drawing/2014/main" id="{AF0489C4-7984-4A49-9D02-ACE2DD3EC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29">
              <a:extLst>
                <a:ext uri="{FF2B5EF4-FFF2-40B4-BE49-F238E27FC236}">
                  <a16:creationId xmlns:a16="http://schemas.microsoft.com/office/drawing/2014/main" id="{3DB0DE7C-BF6D-4059-94C4-FD4D6E7BA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31">
              <a:extLst>
                <a:ext uri="{FF2B5EF4-FFF2-40B4-BE49-F238E27FC236}">
                  <a16:creationId xmlns:a16="http://schemas.microsoft.com/office/drawing/2014/main" id="{5B58E23E-6D06-4F24-B6F8-98AE632C2A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2">
              <a:extLst>
                <a:ext uri="{FF2B5EF4-FFF2-40B4-BE49-F238E27FC236}">
                  <a16:creationId xmlns:a16="http://schemas.microsoft.com/office/drawing/2014/main" id="{7D87D95A-4B48-4140-BB5C-9A33AACBF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33">
              <a:extLst>
                <a:ext uri="{FF2B5EF4-FFF2-40B4-BE49-F238E27FC236}">
                  <a16:creationId xmlns:a16="http://schemas.microsoft.com/office/drawing/2014/main" id="{6D78BEA4-B995-4BEC-A3B4-C580D646AD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34">
              <a:extLst>
                <a:ext uri="{FF2B5EF4-FFF2-40B4-BE49-F238E27FC236}">
                  <a16:creationId xmlns:a16="http://schemas.microsoft.com/office/drawing/2014/main" id="{C075F1AC-7155-4487-8B7A-0C74E2C65D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5">
              <a:extLst>
                <a:ext uri="{FF2B5EF4-FFF2-40B4-BE49-F238E27FC236}">
                  <a16:creationId xmlns:a16="http://schemas.microsoft.com/office/drawing/2014/main" id="{2923812A-0930-464A-B863-8232CDF9BE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6">
              <a:extLst>
                <a:ext uri="{FF2B5EF4-FFF2-40B4-BE49-F238E27FC236}">
                  <a16:creationId xmlns:a16="http://schemas.microsoft.com/office/drawing/2014/main" id="{5B22D5AF-1F95-4943-ADBD-50BF0DD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7">
              <a:extLst>
                <a:ext uri="{FF2B5EF4-FFF2-40B4-BE49-F238E27FC236}">
                  <a16:creationId xmlns:a16="http://schemas.microsoft.com/office/drawing/2014/main" id="{09709304-5160-4325-BE4E-F970450FA8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38">
              <a:extLst>
                <a:ext uri="{FF2B5EF4-FFF2-40B4-BE49-F238E27FC236}">
                  <a16:creationId xmlns:a16="http://schemas.microsoft.com/office/drawing/2014/main" id="{6086BD94-D139-4DEE-9FB6-849360DAB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39">
              <a:extLst>
                <a:ext uri="{FF2B5EF4-FFF2-40B4-BE49-F238E27FC236}">
                  <a16:creationId xmlns:a16="http://schemas.microsoft.com/office/drawing/2014/main" id="{84B8A4B1-C709-4864-851E-6A76DE4E52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40">
              <a:extLst>
                <a:ext uri="{FF2B5EF4-FFF2-40B4-BE49-F238E27FC236}">
                  <a16:creationId xmlns:a16="http://schemas.microsoft.com/office/drawing/2014/main" id="{51183B3E-65BA-45BB-9238-E5553DA7E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41">
              <a:extLst>
                <a:ext uri="{FF2B5EF4-FFF2-40B4-BE49-F238E27FC236}">
                  <a16:creationId xmlns:a16="http://schemas.microsoft.com/office/drawing/2014/main" id="{B456CBC6-D8DB-4226-8743-8355D0C1E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2">
              <a:extLst>
                <a:ext uri="{FF2B5EF4-FFF2-40B4-BE49-F238E27FC236}">
                  <a16:creationId xmlns:a16="http://schemas.microsoft.com/office/drawing/2014/main" id="{2A43AE63-9201-415C-A88E-C52685BF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4">
              <a:extLst>
                <a:ext uri="{FF2B5EF4-FFF2-40B4-BE49-F238E27FC236}">
                  <a16:creationId xmlns:a16="http://schemas.microsoft.com/office/drawing/2014/main" id="{0BB8C75E-6B9A-4E95-85CF-ACD2D2AD2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5">
              <a:extLst>
                <a:ext uri="{FF2B5EF4-FFF2-40B4-BE49-F238E27FC236}">
                  <a16:creationId xmlns:a16="http://schemas.microsoft.com/office/drawing/2014/main" id="{F593E6EC-FB46-40CB-825C-C1305B1FB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6">
              <a:extLst>
                <a:ext uri="{FF2B5EF4-FFF2-40B4-BE49-F238E27FC236}">
                  <a16:creationId xmlns:a16="http://schemas.microsoft.com/office/drawing/2014/main" id="{517F36F0-8630-4831-9057-6CA9B217B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7">
              <a:extLst>
                <a:ext uri="{FF2B5EF4-FFF2-40B4-BE49-F238E27FC236}">
                  <a16:creationId xmlns:a16="http://schemas.microsoft.com/office/drawing/2014/main" id="{9614B5E6-3CE1-465E-8381-646179E1B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8">
              <a:extLst>
                <a:ext uri="{FF2B5EF4-FFF2-40B4-BE49-F238E27FC236}">
                  <a16:creationId xmlns:a16="http://schemas.microsoft.com/office/drawing/2014/main" id="{5A40C31A-16AE-42C0-AC3B-52DCA2F5A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49">
              <a:extLst>
                <a:ext uri="{FF2B5EF4-FFF2-40B4-BE49-F238E27FC236}">
                  <a16:creationId xmlns:a16="http://schemas.microsoft.com/office/drawing/2014/main" id="{CE95CDB5-B8FA-431B-B9BE-7791AD92C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102068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4" name="Rectangle 283">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45F3F-F229-2AEE-3256-06C9A4F62F0A}"/>
              </a:ext>
            </a:extLst>
          </p:cNvPr>
          <p:cNvSpPr>
            <a:spLocks noGrp="1"/>
          </p:cNvSpPr>
          <p:nvPr>
            <p:ph type="title"/>
          </p:nvPr>
        </p:nvSpPr>
        <p:spPr>
          <a:xfrm>
            <a:off x="1073811" y="718366"/>
            <a:ext cx="9483513" cy="944656"/>
          </a:xfrm>
        </p:spPr>
        <p:txBody>
          <a:bodyPr>
            <a:normAutofit/>
          </a:bodyPr>
          <a:lstStyle/>
          <a:p>
            <a:r>
              <a:rPr lang="en-IN"/>
              <a:t>Objective:</a:t>
            </a:r>
          </a:p>
        </p:txBody>
      </p:sp>
      <p:sp>
        <p:nvSpPr>
          <p:cNvPr id="286" name="Rectangle 285">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9407E5-96DD-C714-E406-E67C815B6387}"/>
              </a:ext>
            </a:extLst>
          </p:cNvPr>
          <p:cNvSpPr>
            <a:spLocks noGrp="1"/>
          </p:cNvSpPr>
          <p:nvPr>
            <p:ph idx="1"/>
          </p:nvPr>
        </p:nvSpPr>
        <p:spPr>
          <a:xfrm>
            <a:off x="1971040" y="2336592"/>
            <a:ext cx="8296908" cy="3556558"/>
          </a:xfrm>
        </p:spPr>
        <p:txBody>
          <a:bodyPr>
            <a:noAutofit/>
          </a:bodyPr>
          <a:lstStyle/>
          <a:p>
            <a:pPr marL="0" indent="0">
              <a:lnSpc>
                <a:spcPct val="140000"/>
              </a:lnSpc>
              <a:buNone/>
            </a:pPr>
            <a:r>
              <a:rPr lang="en-US" sz="1400" dirty="0"/>
              <a:t>The objectives of fruit image classification typically include:</a:t>
            </a:r>
          </a:p>
          <a:p>
            <a:pPr>
              <a:lnSpc>
                <a:spcPct val="140000"/>
              </a:lnSpc>
            </a:pPr>
            <a:r>
              <a:rPr lang="en-US" sz="1400" b="1" dirty="0"/>
              <a:t>Accurate Identification</a:t>
            </a:r>
            <a:r>
              <a:rPr lang="en-US" sz="1400" dirty="0"/>
              <a:t>: Classify images into different fruit categories with high accuracy.</a:t>
            </a:r>
          </a:p>
          <a:p>
            <a:pPr>
              <a:lnSpc>
                <a:spcPct val="140000"/>
              </a:lnSpc>
            </a:pPr>
            <a:r>
              <a:rPr lang="en-US" sz="1400" b="1" dirty="0"/>
              <a:t>Robustness: </a:t>
            </a:r>
            <a:r>
              <a:rPr lang="en-US" sz="1400" dirty="0"/>
              <a:t>Ensure the model can accurately classify fruits under various conditions such as different lighting, angles, and backgrounds.</a:t>
            </a:r>
          </a:p>
          <a:p>
            <a:pPr>
              <a:lnSpc>
                <a:spcPct val="140000"/>
              </a:lnSpc>
            </a:pPr>
            <a:r>
              <a:rPr lang="en-US" sz="1400" b="1" dirty="0"/>
              <a:t>Scalability: </a:t>
            </a:r>
            <a:r>
              <a:rPr lang="en-US" sz="1400" dirty="0"/>
              <a:t>Scale the model to handle a large number of fruit categories efficiently.</a:t>
            </a:r>
          </a:p>
          <a:p>
            <a:pPr>
              <a:lnSpc>
                <a:spcPct val="140000"/>
              </a:lnSpc>
            </a:pPr>
            <a:r>
              <a:rPr lang="en-US" sz="1400" b="1" dirty="0"/>
              <a:t>Speed</a:t>
            </a:r>
            <a:r>
              <a:rPr lang="en-US" sz="1400" dirty="0"/>
              <a:t>: Achieve fast inference times to classify images in real-time or near real-time.</a:t>
            </a:r>
          </a:p>
          <a:p>
            <a:pPr>
              <a:lnSpc>
                <a:spcPct val="140000"/>
              </a:lnSpc>
            </a:pPr>
            <a:r>
              <a:rPr lang="en-US" sz="1400" b="1" dirty="0"/>
              <a:t>Generalization: </a:t>
            </a:r>
            <a:r>
              <a:rPr lang="en-US" sz="1400" dirty="0"/>
              <a:t>Ensure the model can generalize well to classify unseen fruits accurately.</a:t>
            </a:r>
          </a:p>
        </p:txBody>
      </p:sp>
      <p:grpSp>
        <p:nvGrpSpPr>
          <p:cNvPr id="287" name="Group 286">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1659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66785C-45C4-6846-7C3A-8E629F610902}"/>
              </a:ext>
            </a:extLst>
          </p:cNvPr>
          <p:cNvSpPr>
            <a:spLocks noGrp="1"/>
          </p:cNvSpPr>
          <p:nvPr>
            <p:ph idx="1"/>
          </p:nvPr>
        </p:nvSpPr>
        <p:spPr>
          <a:xfrm>
            <a:off x="1991360" y="2315987"/>
            <a:ext cx="7806633" cy="3455756"/>
          </a:xfrm>
        </p:spPr>
        <p:txBody>
          <a:bodyPr>
            <a:normAutofit lnSpcReduction="10000"/>
          </a:bodyPr>
          <a:lstStyle/>
          <a:p>
            <a:pPr>
              <a:lnSpc>
                <a:spcPct val="140000"/>
              </a:lnSpc>
            </a:pPr>
            <a:r>
              <a:rPr lang="en-US" sz="1400" b="1" dirty="0"/>
              <a:t>Interpretability: </a:t>
            </a:r>
            <a:r>
              <a:rPr lang="en-US" sz="1400" dirty="0"/>
              <a:t>Provide insights into why certain classifications are made to aid in debugging and model improvement.</a:t>
            </a:r>
          </a:p>
          <a:p>
            <a:pPr>
              <a:lnSpc>
                <a:spcPct val="140000"/>
              </a:lnSpc>
            </a:pPr>
            <a:r>
              <a:rPr lang="en-US" sz="1400" b="1" dirty="0"/>
              <a:t>Resource Efficiency: </a:t>
            </a:r>
            <a:r>
              <a:rPr lang="en-US" sz="1400" dirty="0"/>
              <a:t>Optimize the model to run efficiently on various hardware platforms, including mobile devices and edge devices.</a:t>
            </a:r>
          </a:p>
          <a:p>
            <a:pPr>
              <a:lnSpc>
                <a:spcPct val="140000"/>
              </a:lnSpc>
            </a:pPr>
            <a:r>
              <a:rPr lang="en-US" sz="1400" b="1" dirty="0"/>
              <a:t>Data Efficiency: </a:t>
            </a:r>
            <a:r>
              <a:rPr lang="en-US" sz="1400" dirty="0"/>
              <a:t>Achieve good performance with limited training data by employing techniques such as data augmentation and transfer learning.</a:t>
            </a:r>
          </a:p>
          <a:p>
            <a:pPr>
              <a:lnSpc>
                <a:spcPct val="140000"/>
              </a:lnSpc>
            </a:pPr>
            <a:r>
              <a:rPr lang="en-US" sz="1400" b="1" dirty="0"/>
              <a:t>User Interface Integration: </a:t>
            </a:r>
            <a:r>
              <a:rPr lang="en-US" sz="1400" dirty="0"/>
              <a:t>Integrate the model into user-friendly applications for practical use, such as mobile apps or web services.</a:t>
            </a:r>
          </a:p>
          <a:p>
            <a:pPr>
              <a:lnSpc>
                <a:spcPct val="140000"/>
              </a:lnSpc>
            </a:pPr>
            <a:r>
              <a:rPr lang="en-US" sz="1400" b="1" dirty="0"/>
              <a:t>Continual Improvement: </a:t>
            </a:r>
            <a:r>
              <a:rPr lang="en-US" sz="1400" dirty="0"/>
              <a:t>Continuously refine the model's performance through feedback loops and updates based on new data and insights.</a:t>
            </a:r>
            <a:endParaRPr lang="en-IN" sz="1400" dirty="0"/>
          </a:p>
        </p:txBody>
      </p:sp>
      <p:grpSp>
        <p:nvGrpSpPr>
          <p:cNvPr id="104" name="Group 10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0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067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0BE7E-55BB-E4AC-DB30-62815BF770C9}"/>
              </a:ext>
            </a:extLst>
          </p:cNvPr>
          <p:cNvSpPr>
            <a:spLocks noGrp="1"/>
          </p:cNvSpPr>
          <p:nvPr>
            <p:ph type="title"/>
          </p:nvPr>
        </p:nvSpPr>
        <p:spPr>
          <a:xfrm>
            <a:off x="1073811" y="718366"/>
            <a:ext cx="9483513" cy="944656"/>
          </a:xfrm>
        </p:spPr>
        <p:txBody>
          <a:bodyPr>
            <a:normAutofit/>
          </a:bodyPr>
          <a:lstStyle/>
          <a:p>
            <a:r>
              <a:rPr lang="en-IN" dirty="0"/>
              <a:t>Methodology</a:t>
            </a:r>
          </a:p>
        </p:txBody>
      </p:sp>
      <p:sp>
        <p:nvSpPr>
          <p:cNvPr id="12"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1BDBE6-0204-9D4C-F9D8-FE0A8FCEFACA}"/>
              </a:ext>
            </a:extLst>
          </p:cNvPr>
          <p:cNvSpPr>
            <a:spLocks noGrp="1"/>
          </p:cNvSpPr>
          <p:nvPr>
            <p:ph idx="1"/>
          </p:nvPr>
        </p:nvSpPr>
        <p:spPr>
          <a:xfrm>
            <a:off x="1947014" y="2273952"/>
            <a:ext cx="8003320" cy="3922439"/>
          </a:xfrm>
        </p:spPr>
        <p:txBody>
          <a:bodyPr>
            <a:noAutofit/>
          </a:bodyPr>
          <a:lstStyle/>
          <a:p>
            <a:pPr marL="0" indent="0">
              <a:lnSpc>
                <a:spcPct val="140000"/>
              </a:lnSpc>
              <a:buNone/>
            </a:pPr>
            <a:r>
              <a:rPr lang="en-US" sz="1400" dirty="0"/>
              <a:t>The methodology for fruit image classification typically involves the following steps:</a:t>
            </a:r>
          </a:p>
          <a:p>
            <a:pPr>
              <a:lnSpc>
                <a:spcPct val="140000"/>
              </a:lnSpc>
            </a:pPr>
            <a:r>
              <a:rPr lang="en-US" sz="1400" b="1" dirty="0"/>
              <a:t>Data Collection: </a:t>
            </a:r>
            <a:r>
              <a:rPr lang="en-US" sz="1400" dirty="0"/>
              <a:t>Gather a diverse dataset of fruit images covering various types, angles, lighting conditions, and backgrounds.</a:t>
            </a:r>
          </a:p>
          <a:p>
            <a:pPr>
              <a:lnSpc>
                <a:spcPct val="140000"/>
              </a:lnSpc>
            </a:pPr>
            <a:r>
              <a:rPr lang="en-US" sz="1400" b="1" dirty="0"/>
              <a:t>Data Preprocessing: </a:t>
            </a:r>
            <a:r>
              <a:rPr lang="en-US" sz="1400" dirty="0"/>
              <a:t>Preprocess the images to standardize their size, format, and color space. This may involve resizing, cropping, normalization, and augmentation techniques to increase the diversity of the dataset and improve model generalization.</a:t>
            </a:r>
          </a:p>
          <a:p>
            <a:pPr>
              <a:lnSpc>
                <a:spcPct val="140000"/>
              </a:lnSpc>
            </a:pPr>
            <a:r>
              <a:rPr lang="en-US" sz="1400" b="1" dirty="0"/>
              <a:t>Model Selection: </a:t>
            </a:r>
            <a:r>
              <a:rPr lang="en-US" sz="1400" dirty="0"/>
              <a:t>Choose an appropriate neural network architecture for image classification tasks. Common choices include convolutional neural networks (CNNs) such as </a:t>
            </a:r>
            <a:r>
              <a:rPr lang="en-US" sz="1400" dirty="0" err="1"/>
              <a:t>ResNet</a:t>
            </a:r>
            <a:r>
              <a:rPr lang="en-US" sz="1400" dirty="0"/>
              <a:t>, VGG, or Inception, which have shown strong performance on image classification tasks.</a:t>
            </a:r>
          </a:p>
          <a:p>
            <a:pPr>
              <a:lnSpc>
                <a:spcPct val="140000"/>
              </a:lnSpc>
            </a:pPr>
            <a:endParaRPr lang="en-IN" sz="1400" dirty="0"/>
          </a:p>
        </p:txBody>
      </p:sp>
      <p:grpSp>
        <p:nvGrpSpPr>
          <p:cNvPr id="14"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827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40273F4-1BE6-8CDB-7726-776882EB6F86}"/>
              </a:ext>
            </a:extLst>
          </p:cNvPr>
          <p:cNvSpPr>
            <a:spLocks noGrp="1"/>
          </p:cNvSpPr>
          <p:nvPr>
            <p:ph idx="1"/>
          </p:nvPr>
        </p:nvSpPr>
        <p:spPr>
          <a:xfrm>
            <a:off x="1961804" y="1844770"/>
            <a:ext cx="8140989" cy="3579603"/>
          </a:xfrm>
        </p:spPr>
        <p:txBody>
          <a:bodyPr>
            <a:noAutofit/>
          </a:bodyPr>
          <a:lstStyle/>
          <a:p>
            <a:pPr>
              <a:lnSpc>
                <a:spcPct val="140000"/>
              </a:lnSpc>
            </a:pPr>
            <a:r>
              <a:rPr lang="en-US" sz="1400" b="1" dirty="0"/>
              <a:t>Model Training: </a:t>
            </a:r>
            <a:r>
              <a:rPr lang="en-US" sz="1400" dirty="0"/>
              <a:t>Train the selected model using the preprocessed dataset. This involves feeding the images into the model, computing the loss between the predicted and actual labels, and updating the model parameters through backpropagation and optimization algorithms such as stochastic gradient descent (SGD) or Adam.</a:t>
            </a:r>
            <a:endParaRPr lang="en-IN" sz="1400" dirty="0"/>
          </a:p>
          <a:p>
            <a:pPr>
              <a:lnSpc>
                <a:spcPct val="140000"/>
              </a:lnSpc>
            </a:pPr>
            <a:r>
              <a:rPr lang="en-US" sz="1400" b="1" dirty="0"/>
              <a:t>Model Evaluation: </a:t>
            </a:r>
            <a:r>
              <a:rPr lang="en-US" sz="1400" dirty="0"/>
              <a:t>Evaluate the trained model's performance on a separate validation dataset to assess its accuracy, precision, recall, and other relevant metrics. This helps identify potential overfitting or underfitting issues and guides further model refinement.</a:t>
            </a:r>
          </a:p>
          <a:p>
            <a:pPr>
              <a:lnSpc>
                <a:spcPct val="140000"/>
              </a:lnSpc>
            </a:pPr>
            <a:r>
              <a:rPr lang="en-US" sz="1400" b="1" dirty="0"/>
              <a:t>Hyperparameter Tuning: </a:t>
            </a:r>
            <a:r>
              <a:rPr lang="en-US" sz="1400" dirty="0"/>
              <a:t>Fine-tune the model's hyperparameters, such as learning rate, batch size, and network architecture, to optimize its performance on the validation dataset.</a:t>
            </a:r>
          </a:p>
          <a:p>
            <a:pPr>
              <a:lnSpc>
                <a:spcPct val="140000"/>
              </a:lnSpc>
            </a:pPr>
            <a:r>
              <a:rPr lang="en-US" sz="1400" b="1" dirty="0"/>
              <a:t>Model Deployment: </a:t>
            </a:r>
            <a:r>
              <a:rPr lang="en-US" sz="1400" dirty="0"/>
              <a:t>Deploy the trained model to classify new fruit images. This could involve integrating the model into a mobile app, web service, or edge device, depending on the intended application.</a:t>
            </a:r>
            <a:endParaRPr lang="en-IN" sz="1400" dirty="0"/>
          </a:p>
        </p:txBody>
      </p:sp>
      <p:grpSp>
        <p:nvGrpSpPr>
          <p:cNvPr id="14"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119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7DB15-1160-DF24-5FC0-F0279BFF60A6}"/>
              </a:ext>
            </a:extLst>
          </p:cNvPr>
          <p:cNvSpPr>
            <a:spLocks noGrp="1"/>
          </p:cNvSpPr>
          <p:nvPr>
            <p:ph type="title"/>
          </p:nvPr>
        </p:nvSpPr>
        <p:spPr>
          <a:xfrm>
            <a:off x="1073811" y="718366"/>
            <a:ext cx="9483513" cy="944656"/>
          </a:xfrm>
        </p:spPr>
        <p:txBody>
          <a:bodyPr>
            <a:normAutofit/>
          </a:bodyPr>
          <a:lstStyle/>
          <a:p>
            <a:r>
              <a:rPr lang="en-IN" dirty="0"/>
              <a:t>Outcomes</a:t>
            </a:r>
          </a:p>
        </p:txBody>
      </p:sp>
      <p:sp>
        <p:nvSpPr>
          <p:cNvPr id="12"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426DDA-14C0-E85A-85F1-580027B66502}"/>
              </a:ext>
            </a:extLst>
          </p:cNvPr>
          <p:cNvSpPr>
            <a:spLocks noGrp="1"/>
          </p:cNvSpPr>
          <p:nvPr>
            <p:ph idx="1"/>
          </p:nvPr>
        </p:nvSpPr>
        <p:spPr>
          <a:xfrm>
            <a:off x="1941986" y="2114164"/>
            <a:ext cx="8162233" cy="4018255"/>
          </a:xfrm>
        </p:spPr>
        <p:txBody>
          <a:bodyPr>
            <a:noAutofit/>
          </a:bodyPr>
          <a:lstStyle/>
          <a:p>
            <a:pPr marL="0" indent="0">
              <a:lnSpc>
                <a:spcPct val="140000"/>
              </a:lnSpc>
              <a:buNone/>
            </a:pPr>
            <a:r>
              <a:rPr lang="en-US" sz="1400" dirty="0"/>
              <a:t>The outcome of fruit image classification is the ability to accurately identify and classify fruits depicted in images. This outcome can manifest in several ways:</a:t>
            </a:r>
          </a:p>
          <a:p>
            <a:pPr>
              <a:lnSpc>
                <a:spcPct val="140000"/>
              </a:lnSpc>
            </a:pPr>
            <a:r>
              <a:rPr lang="en-US" sz="1400" b="1" dirty="0"/>
              <a:t>Class Labels: </a:t>
            </a:r>
            <a:r>
              <a:rPr lang="en-US" sz="1400" dirty="0"/>
              <a:t>Assigning each input image a class label corresponding to the type of fruit it contains (e.g., apple, banana, orange, etc.).</a:t>
            </a:r>
          </a:p>
          <a:p>
            <a:pPr>
              <a:lnSpc>
                <a:spcPct val="140000"/>
              </a:lnSpc>
            </a:pPr>
            <a:r>
              <a:rPr lang="en-US" sz="1400" b="1" dirty="0"/>
              <a:t>Confidence Scores: </a:t>
            </a:r>
            <a:r>
              <a:rPr lang="en-US" sz="1400" dirty="0"/>
              <a:t>Providing confidence scores or probabilities for each predicted class, indicating the model's level of certainty in its classifications.</a:t>
            </a:r>
          </a:p>
          <a:p>
            <a:pPr>
              <a:lnSpc>
                <a:spcPct val="140000"/>
              </a:lnSpc>
            </a:pPr>
            <a:r>
              <a:rPr lang="en-US" sz="1400" b="1" dirty="0"/>
              <a:t>Accuracy Metrics: </a:t>
            </a:r>
            <a:r>
              <a:rPr lang="en-US" sz="1400" dirty="0"/>
              <a:t>Evaluating the model's performance using metrics such as accuracy, precision, recall, F1 score, and confusion matrix to quantify its classification performance.</a:t>
            </a:r>
          </a:p>
          <a:p>
            <a:pPr>
              <a:lnSpc>
                <a:spcPct val="140000"/>
              </a:lnSpc>
            </a:pPr>
            <a:r>
              <a:rPr lang="en-US" sz="1400" b="1" dirty="0"/>
              <a:t>Visualization: </a:t>
            </a:r>
            <a:r>
              <a:rPr lang="en-US" sz="1400" dirty="0"/>
              <a:t>Visualizing the model's predictions alongside the input images to understand where it performs well and where it may struggle.</a:t>
            </a:r>
            <a:endParaRPr lang="en-IN" sz="1400" dirty="0"/>
          </a:p>
        </p:txBody>
      </p:sp>
      <p:grpSp>
        <p:nvGrpSpPr>
          <p:cNvPr id="14"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2268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4" name="Rectangle 373">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C4B248-F161-54EB-4CE3-DF799777E913}"/>
              </a:ext>
            </a:extLst>
          </p:cNvPr>
          <p:cNvSpPr>
            <a:spLocks noGrp="1"/>
          </p:cNvSpPr>
          <p:nvPr>
            <p:ph idx="1"/>
          </p:nvPr>
        </p:nvSpPr>
        <p:spPr>
          <a:xfrm>
            <a:off x="2503967" y="2478755"/>
            <a:ext cx="7598826" cy="2945618"/>
          </a:xfrm>
        </p:spPr>
        <p:txBody>
          <a:bodyPr>
            <a:normAutofit/>
          </a:bodyPr>
          <a:lstStyle/>
          <a:p>
            <a:r>
              <a:rPr lang="en-US" sz="1400" b="1" dirty="0"/>
              <a:t>Real-world Application: </a:t>
            </a:r>
            <a:r>
              <a:rPr lang="en-US" sz="1400" dirty="0"/>
              <a:t>Applying the trained model to classify fruit images in real-world scenarios, such as in agriculture for automated fruit sorting, in retail for inventory management, or in mobile apps for dietary tracking and augmented reality experiences.</a:t>
            </a:r>
          </a:p>
          <a:p>
            <a:r>
              <a:rPr lang="en-US" sz="1400" b="1" dirty="0"/>
              <a:t>Feedback Loop: </a:t>
            </a:r>
            <a:r>
              <a:rPr lang="en-US" sz="1400" dirty="0"/>
              <a:t>Incorporating user feedback and model performance metrics to continually improve the classification accuracy and adapt the model to new data or evolving requirements.</a:t>
            </a:r>
            <a:endParaRPr lang="en-IN" sz="1400" dirty="0"/>
          </a:p>
        </p:txBody>
      </p:sp>
      <p:grpSp>
        <p:nvGrpSpPr>
          <p:cNvPr id="377" name="Group 376">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378"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0"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1"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4"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5"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6"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7"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8"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9"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617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5" name="Group 107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7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133" name="Rectangle 1132">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EDA9F-1918-6D4E-7AAB-E210110793E9}"/>
              </a:ext>
            </a:extLst>
          </p:cNvPr>
          <p:cNvSpPr>
            <a:spLocks noGrp="1"/>
          </p:cNvSpPr>
          <p:nvPr>
            <p:ph type="title"/>
          </p:nvPr>
        </p:nvSpPr>
        <p:spPr>
          <a:xfrm>
            <a:off x="7567966" y="1135530"/>
            <a:ext cx="4016188" cy="2892612"/>
          </a:xfrm>
        </p:spPr>
        <p:txBody>
          <a:bodyPr vert="horz" lIns="91440" tIns="45720" rIns="91440" bIns="45720" rtlCol="0" anchor="b">
            <a:normAutofit/>
          </a:bodyPr>
          <a:lstStyle/>
          <a:p>
            <a:pPr algn="ctr"/>
            <a:r>
              <a:rPr lang="en-US"/>
              <a:t>Thank you</a:t>
            </a:r>
          </a:p>
        </p:txBody>
      </p:sp>
      <p:pic>
        <p:nvPicPr>
          <p:cNvPr id="1134" name="Picture 1133" descr="Wrapped present with bow">
            <a:extLst>
              <a:ext uri="{FF2B5EF4-FFF2-40B4-BE49-F238E27FC236}">
                <a16:creationId xmlns:a16="http://schemas.microsoft.com/office/drawing/2014/main" id="{BBA9AEEF-5406-B90B-B4E3-4026FDA7F39C}"/>
              </a:ext>
            </a:extLst>
          </p:cNvPr>
          <p:cNvPicPr>
            <a:picLocks noChangeAspect="1"/>
          </p:cNvPicPr>
          <p:nvPr/>
        </p:nvPicPr>
        <p:blipFill rotWithShape="1">
          <a:blip r:embed="rId2"/>
          <a:srcRect t="826" r="2" b="2"/>
          <a:stretch/>
        </p:blipFill>
        <p:spPr>
          <a:xfrm>
            <a:off x="20" y="-1"/>
            <a:ext cx="6915093" cy="6858001"/>
          </a:xfrm>
          <a:prstGeom prst="rect">
            <a:avLst/>
          </a:prstGeom>
        </p:spPr>
      </p:pic>
    </p:spTree>
    <p:extLst>
      <p:ext uri="{BB962C8B-B14F-4D97-AF65-F5344CB8AC3E}">
        <p14:creationId xmlns:p14="http://schemas.microsoft.com/office/powerpoint/2010/main" val="321624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ohemianVTI">
  <a:themeElements>
    <a:clrScheme name="AnalogousFromRegularSeedRightStep">
      <a:dk1>
        <a:srgbClr val="000000"/>
      </a:dk1>
      <a:lt1>
        <a:srgbClr val="FFFFFF"/>
      </a:lt1>
      <a:dk2>
        <a:srgbClr val="321C1D"/>
      </a:dk2>
      <a:lt2>
        <a:srgbClr val="F3F1F0"/>
      </a:lt2>
      <a:accent1>
        <a:srgbClr val="25AED2"/>
      </a:accent1>
      <a:accent2>
        <a:srgbClr val="175ED5"/>
      </a:accent2>
      <a:accent3>
        <a:srgbClr val="332BE7"/>
      </a:accent3>
      <a:accent4>
        <a:srgbClr val="6F17D5"/>
      </a:accent4>
      <a:accent5>
        <a:srgbClr val="D029E7"/>
      </a:accent5>
      <a:accent6>
        <a:srgbClr val="D5179D"/>
      </a:accent6>
      <a:hlink>
        <a:srgbClr val="BF5A3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41</TotalTime>
  <Words>676</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Modern Love</vt:lpstr>
      <vt:lpstr>BohemianVTI</vt:lpstr>
      <vt:lpstr>Fruit Image Classification</vt:lpstr>
      <vt:lpstr>Objective:</vt:lpstr>
      <vt:lpstr>PowerPoint Presentation</vt:lpstr>
      <vt:lpstr>Methodology</vt:lpstr>
      <vt:lpstr>PowerPoint Presentation</vt:lpstr>
      <vt:lpstr>Outcomes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Image Classification</dc:title>
  <dc:creator>PATIMA DEEKSHA RANGANADH</dc:creator>
  <cp:lastModifiedBy>PATIMA DEEKSHA RANGANADH</cp:lastModifiedBy>
  <cp:revision>1</cp:revision>
  <dcterms:created xsi:type="dcterms:W3CDTF">2024-03-13T17:12:54Z</dcterms:created>
  <dcterms:modified xsi:type="dcterms:W3CDTF">2024-03-13T17:54:42Z</dcterms:modified>
</cp:coreProperties>
</file>