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2" r:id="rId23"/>
    <p:sldId id="283" r:id="rId24"/>
    <p:sldId id="277" r:id="rId25"/>
    <p:sldId id="284" r:id="rId26"/>
    <p:sldId id="285" r:id="rId27"/>
    <p:sldId id="286" r:id="rId28"/>
    <p:sldId id="279" r:id="rId29"/>
    <p:sldId id="280" r:id="rId30"/>
    <p:sldId id="281" r:id="rId3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Rathod" initials="PR" lastIdx="1" clrIdx="0">
    <p:extLst>
      <p:ext uri="{19B8F6BF-5375-455C-9EA6-DF929625EA0E}">
        <p15:presenceInfo xmlns:p15="http://schemas.microsoft.com/office/powerpoint/2012/main" userId="a9fc5cac0fad1e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94373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943735"/>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94373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7DEC8"/>
          </a:solidFill>
        </p:spPr>
        <p:txBody>
          <a:bodyPr wrap="square" lIns="0" tIns="0" rIns="0" bIns="0" rtlCol="0"/>
          <a:lstStyle/>
          <a:p>
            <a:endParaRPr/>
          </a:p>
        </p:txBody>
      </p:sp>
      <p:sp>
        <p:nvSpPr>
          <p:cNvPr id="17" name="bg object 17"/>
          <p:cNvSpPr/>
          <p:nvPr/>
        </p:nvSpPr>
        <p:spPr>
          <a:xfrm>
            <a:off x="123825" y="0"/>
            <a:ext cx="1795526" cy="1804924"/>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176212" y="23875"/>
            <a:ext cx="1696085" cy="1704975"/>
          </a:xfrm>
          <a:custGeom>
            <a:avLst/>
            <a:gdLst/>
            <a:ahLst/>
            <a:cxnLst/>
            <a:rect l="l" t="t" r="r" b="b"/>
            <a:pathLst>
              <a:path w="1696085" h="1704975">
                <a:moveTo>
                  <a:pt x="0" y="852424"/>
                </a:moveTo>
                <a:lnTo>
                  <a:pt x="1341" y="804051"/>
                </a:lnTo>
                <a:lnTo>
                  <a:pt x="5320" y="756387"/>
                </a:lnTo>
                <a:lnTo>
                  <a:pt x="11862" y="709503"/>
                </a:lnTo>
                <a:lnTo>
                  <a:pt x="20898" y="663470"/>
                </a:lnTo>
                <a:lnTo>
                  <a:pt x="32356" y="618362"/>
                </a:lnTo>
                <a:lnTo>
                  <a:pt x="46163" y="574249"/>
                </a:lnTo>
                <a:lnTo>
                  <a:pt x="62249" y="531204"/>
                </a:lnTo>
                <a:lnTo>
                  <a:pt x="80541" y="489299"/>
                </a:lnTo>
                <a:lnTo>
                  <a:pt x="100969" y="448605"/>
                </a:lnTo>
                <a:lnTo>
                  <a:pt x="123461" y="409196"/>
                </a:lnTo>
                <a:lnTo>
                  <a:pt x="147945" y="371141"/>
                </a:lnTo>
                <a:lnTo>
                  <a:pt x="174349" y="334515"/>
                </a:lnTo>
                <a:lnTo>
                  <a:pt x="202602" y="299387"/>
                </a:lnTo>
                <a:lnTo>
                  <a:pt x="232633" y="265832"/>
                </a:lnTo>
                <a:lnTo>
                  <a:pt x="264370" y="233919"/>
                </a:lnTo>
                <a:lnTo>
                  <a:pt x="297740" y="203722"/>
                </a:lnTo>
                <a:lnTo>
                  <a:pt x="332674" y="175313"/>
                </a:lnTo>
                <a:lnTo>
                  <a:pt x="369099" y="148762"/>
                </a:lnTo>
                <a:lnTo>
                  <a:pt x="406944" y="124143"/>
                </a:lnTo>
                <a:lnTo>
                  <a:pt x="446136" y="101527"/>
                </a:lnTo>
                <a:lnTo>
                  <a:pt x="486605" y="80987"/>
                </a:lnTo>
                <a:lnTo>
                  <a:pt x="528279" y="62593"/>
                </a:lnTo>
                <a:lnTo>
                  <a:pt x="571087" y="46418"/>
                </a:lnTo>
                <a:lnTo>
                  <a:pt x="614956" y="32534"/>
                </a:lnTo>
                <a:lnTo>
                  <a:pt x="659815" y="21014"/>
                </a:lnTo>
                <a:lnTo>
                  <a:pt x="705594" y="11928"/>
                </a:lnTo>
                <a:lnTo>
                  <a:pt x="752219" y="5349"/>
                </a:lnTo>
                <a:lnTo>
                  <a:pt x="799620" y="1349"/>
                </a:lnTo>
                <a:lnTo>
                  <a:pt x="847725" y="0"/>
                </a:lnTo>
                <a:lnTo>
                  <a:pt x="895830" y="1349"/>
                </a:lnTo>
                <a:lnTo>
                  <a:pt x="943231" y="5349"/>
                </a:lnTo>
                <a:lnTo>
                  <a:pt x="989857" y="11928"/>
                </a:lnTo>
                <a:lnTo>
                  <a:pt x="1035637" y="21014"/>
                </a:lnTo>
                <a:lnTo>
                  <a:pt x="1080498" y="32534"/>
                </a:lnTo>
                <a:lnTo>
                  <a:pt x="1124369" y="46418"/>
                </a:lnTo>
                <a:lnTo>
                  <a:pt x="1167179" y="62593"/>
                </a:lnTo>
                <a:lnTo>
                  <a:pt x="1208856" y="80987"/>
                </a:lnTo>
                <a:lnTo>
                  <a:pt x="1249327" y="101527"/>
                </a:lnTo>
                <a:lnTo>
                  <a:pt x="1288523" y="124143"/>
                </a:lnTo>
                <a:lnTo>
                  <a:pt x="1326370" y="148762"/>
                </a:lnTo>
                <a:lnTo>
                  <a:pt x="1362798" y="175313"/>
                </a:lnTo>
                <a:lnTo>
                  <a:pt x="1397735" y="203722"/>
                </a:lnTo>
                <a:lnTo>
                  <a:pt x="1431110" y="233919"/>
                </a:lnTo>
                <a:lnTo>
                  <a:pt x="1462849" y="265832"/>
                </a:lnTo>
                <a:lnTo>
                  <a:pt x="1492884" y="299387"/>
                </a:lnTo>
                <a:lnTo>
                  <a:pt x="1521140" y="334515"/>
                </a:lnTo>
                <a:lnTo>
                  <a:pt x="1547547" y="371141"/>
                </a:lnTo>
                <a:lnTo>
                  <a:pt x="1572034" y="409196"/>
                </a:lnTo>
                <a:lnTo>
                  <a:pt x="1594529" y="448605"/>
                </a:lnTo>
                <a:lnTo>
                  <a:pt x="1614959" y="489299"/>
                </a:lnTo>
                <a:lnTo>
                  <a:pt x="1633254" y="531204"/>
                </a:lnTo>
                <a:lnTo>
                  <a:pt x="1649342" y="574249"/>
                </a:lnTo>
                <a:lnTo>
                  <a:pt x="1663152" y="618362"/>
                </a:lnTo>
                <a:lnTo>
                  <a:pt x="1674611" y="663470"/>
                </a:lnTo>
                <a:lnTo>
                  <a:pt x="1683648" y="709503"/>
                </a:lnTo>
                <a:lnTo>
                  <a:pt x="1690192" y="756387"/>
                </a:lnTo>
                <a:lnTo>
                  <a:pt x="1694171" y="804051"/>
                </a:lnTo>
                <a:lnTo>
                  <a:pt x="1695513" y="852424"/>
                </a:lnTo>
                <a:lnTo>
                  <a:pt x="1694171" y="900796"/>
                </a:lnTo>
                <a:lnTo>
                  <a:pt x="1690192" y="948462"/>
                </a:lnTo>
                <a:lnTo>
                  <a:pt x="1683648" y="995348"/>
                </a:lnTo>
                <a:lnTo>
                  <a:pt x="1674611" y="1041383"/>
                </a:lnTo>
                <a:lnTo>
                  <a:pt x="1663152" y="1086495"/>
                </a:lnTo>
                <a:lnTo>
                  <a:pt x="1649342" y="1130612"/>
                </a:lnTo>
                <a:lnTo>
                  <a:pt x="1633254" y="1173662"/>
                </a:lnTo>
                <a:lnTo>
                  <a:pt x="1614959" y="1215572"/>
                </a:lnTo>
                <a:lnTo>
                  <a:pt x="1594529" y="1256271"/>
                </a:lnTo>
                <a:lnTo>
                  <a:pt x="1572034" y="1295686"/>
                </a:lnTo>
                <a:lnTo>
                  <a:pt x="1547547" y="1333747"/>
                </a:lnTo>
                <a:lnTo>
                  <a:pt x="1521140" y="1370380"/>
                </a:lnTo>
                <a:lnTo>
                  <a:pt x="1492884" y="1405513"/>
                </a:lnTo>
                <a:lnTo>
                  <a:pt x="1462849" y="1439076"/>
                </a:lnTo>
                <a:lnTo>
                  <a:pt x="1431110" y="1470994"/>
                </a:lnTo>
                <a:lnTo>
                  <a:pt x="1397735" y="1501198"/>
                </a:lnTo>
                <a:lnTo>
                  <a:pt x="1362798" y="1529614"/>
                </a:lnTo>
                <a:lnTo>
                  <a:pt x="1326370" y="1556171"/>
                </a:lnTo>
                <a:lnTo>
                  <a:pt x="1288523" y="1580796"/>
                </a:lnTo>
                <a:lnTo>
                  <a:pt x="1249327" y="1603418"/>
                </a:lnTo>
                <a:lnTo>
                  <a:pt x="1208856" y="1623964"/>
                </a:lnTo>
                <a:lnTo>
                  <a:pt x="1167179" y="1642363"/>
                </a:lnTo>
                <a:lnTo>
                  <a:pt x="1124369" y="1658542"/>
                </a:lnTo>
                <a:lnTo>
                  <a:pt x="1080498" y="1672429"/>
                </a:lnTo>
                <a:lnTo>
                  <a:pt x="1035637" y="1683954"/>
                </a:lnTo>
                <a:lnTo>
                  <a:pt x="989857" y="1693042"/>
                </a:lnTo>
                <a:lnTo>
                  <a:pt x="943231" y="1699623"/>
                </a:lnTo>
                <a:lnTo>
                  <a:pt x="895830" y="1703625"/>
                </a:lnTo>
                <a:lnTo>
                  <a:pt x="847725" y="1704975"/>
                </a:lnTo>
                <a:lnTo>
                  <a:pt x="799620" y="1703625"/>
                </a:lnTo>
                <a:lnTo>
                  <a:pt x="752219" y="1699623"/>
                </a:lnTo>
                <a:lnTo>
                  <a:pt x="705594" y="1693042"/>
                </a:lnTo>
                <a:lnTo>
                  <a:pt x="659815" y="1683954"/>
                </a:lnTo>
                <a:lnTo>
                  <a:pt x="614956" y="1672429"/>
                </a:lnTo>
                <a:lnTo>
                  <a:pt x="571087" y="1658542"/>
                </a:lnTo>
                <a:lnTo>
                  <a:pt x="528279" y="1642363"/>
                </a:lnTo>
                <a:lnTo>
                  <a:pt x="486605" y="1623964"/>
                </a:lnTo>
                <a:lnTo>
                  <a:pt x="446136" y="1603418"/>
                </a:lnTo>
                <a:lnTo>
                  <a:pt x="406944" y="1580796"/>
                </a:lnTo>
                <a:lnTo>
                  <a:pt x="369099" y="1556171"/>
                </a:lnTo>
                <a:lnTo>
                  <a:pt x="332674" y="1529614"/>
                </a:lnTo>
                <a:lnTo>
                  <a:pt x="297740" y="1501198"/>
                </a:lnTo>
                <a:lnTo>
                  <a:pt x="264370" y="1470994"/>
                </a:lnTo>
                <a:lnTo>
                  <a:pt x="232633" y="1439076"/>
                </a:lnTo>
                <a:lnTo>
                  <a:pt x="202602" y="1405513"/>
                </a:lnTo>
                <a:lnTo>
                  <a:pt x="174349" y="1370380"/>
                </a:lnTo>
                <a:lnTo>
                  <a:pt x="147945" y="1333747"/>
                </a:lnTo>
                <a:lnTo>
                  <a:pt x="123461" y="1295686"/>
                </a:lnTo>
                <a:lnTo>
                  <a:pt x="100969" y="1256271"/>
                </a:lnTo>
                <a:lnTo>
                  <a:pt x="80541" y="1215572"/>
                </a:lnTo>
                <a:lnTo>
                  <a:pt x="62249" y="1173662"/>
                </a:lnTo>
                <a:lnTo>
                  <a:pt x="46163" y="1130612"/>
                </a:lnTo>
                <a:lnTo>
                  <a:pt x="32356" y="1086495"/>
                </a:lnTo>
                <a:lnTo>
                  <a:pt x="20898" y="1041383"/>
                </a:lnTo>
                <a:lnTo>
                  <a:pt x="11862" y="995348"/>
                </a:lnTo>
                <a:lnTo>
                  <a:pt x="5320" y="948462"/>
                </a:lnTo>
                <a:lnTo>
                  <a:pt x="1341" y="900796"/>
                </a:lnTo>
                <a:lnTo>
                  <a:pt x="0" y="852424"/>
                </a:lnTo>
                <a:close/>
              </a:path>
            </a:pathLst>
          </a:custGeom>
          <a:ln w="27305">
            <a:solidFill>
              <a:srgbClr val="F3EEE6"/>
            </a:solidFill>
          </a:ln>
        </p:spPr>
        <p:txBody>
          <a:bodyPr wrap="square" lIns="0" tIns="0" rIns="0" bIns="0" rtlCol="0"/>
          <a:lstStyle/>
          <a:p>
            <a:endParaRPr/>
          </a:p>
        </p:txBody>
      </p:sp>
      <p:sp>
        <p:nvSpPr>
          <p:cNvPr id="19" name="bg object 19"/>
          <p:cNvSpPr/>
          <p:nvPr/>
        </p:nvSpPr>
        <p:spPr>
          <a:xfrm>
            <a:off x="142875" y="1028636"/>
            <a:ext cx="1176337" cy="1176337"/>
          </a:xfrm>
          <a:prstGeom prst="rect">
            <a:avLst/>
          </a:prstGeom>
          <a:blipFill>
            <a:blip r:embed="rId8" cstate="print"/>
            <a:stretch>
              <a:fillRect/>
            </a:stretch>
          </a:blipFill>
        </p:spPr>
        <p:txBody>
          <a:bodyPr wrap="square" lIns="0" tIns="0" rIns="0" bIns="0" rtlCol="0"/>
          <a:lstStyle/>
          <a:p>
            <a:endParaRPr/>
          </a:p>
        </p:txBody>
      </p:sp>
      <p:sp>
        <p:nvSpPr>
          <p:cNvPr id="20" name="bg object 20"/>
          <p:cNvSpPr/>
          <p:nvPr/>
        </p:nvSpPr>
        <p:spPr>
          <a:xfrm>
            <a:off x="185553" y="1049525"/>
            <a:ext cx="1116389" cy="1110874"/>
          </a:xfrm>
          <a:prstGeom prst="rect">
            <a:avLst/>
          </a:prstGeom>
          <a:blipFill>
            <a:blip r:embed="rId9" cstate="print"/>
            <a:stretch>
              <a:fillRect/>
            </a:stretch>
          </a:blipFill>
        </p:spPr>
        <p:txBody>
          <a:bodyPr wrap="square" lIns="0" tIns="0" rIns="0" bIns="0" rtlCol="0"/>
          <a:lstStyle/>
          <a:p>
            <a:endParaRPr/>
          </a:p>
        </p:txBody>
      </p:sp>
      <p:sp>
        <p:nvSpPr>
          <p:cNvPr id="21" name="bg object 21"/>
          <p:cNvSpPr/>
          <p:nvPr/>
        </p:nvSpPr>
        <p:spPr>
          <a:xfrm>
            <a:off x="185553" y="1049525"/>
            <a:ext cx="1116965" cy="1111250"/>
          </a:xfrm>
          <a:custGeom>
            <a:avLst/>
            <a:gdLst/>
            <a:ahLst/>
            <a:cxnLst/>
            <a:rect l="l" t="t" r="r" b="b"/>
            <a:pathLst>
              <a:path w="1116965" h="1111250">
                <a:moveTo>
                  <a:pt x="118344" y="204345"/>
                </a:moveTo>
                <a:lnTo>
                  <a:pt x="149608" y="168491"/>
                </a:lnTo>
                <a:lnTo>
                  <a:pt x="183312" y="136021"/>
                </a:lnTo>
                <a:lnTo>
                  <a:pt x="219221" y="106958"/>
                </a:lnTo>
                <a:lnTo>
                  <a:pt x="257101" y="81328"/>
                </a:lnTo>
                <a:lnTo>
                  <a:pt x="296716" y="59153"/>
                </a:lnTo>
                <a:lnTo>
                  <a:pt x="337831" y="40457"/>
                </a:lnTo>
                <a:lnTo>
                  <a:pt x="380211" y="25264"/>
                </a:lnTo>
                <a:lnTo>
                  <a:pt x="423621" y="13599"/>
                </a:lnTo>
                <a:lnTo>
                  <a:pt x="467825" y="5483"/>
                </a:lnTo>
                <a:lnTo>
                  <a:pt x="512588" y="942"/>
                </a:lnTo>
                <a:lnTo>
                  <a:pt x="557675" y="0"/>
                </a:lnTo>
                <a:lnTo>
                  <a:pt x="602851" y="2679"/>
                </a:lnTo>
                <a:lnTo>
                  <a:pt x="647881" y="9003"/>
                </a:lnTo>
                <a:lnTo>
                  <a:pt x="692530" y="18998"/>
                </a:lnTo>
                <a:lnTo>
                  <a:pt x="736562" y="32685"/>
                </a:lnTo>
                <a:lnTo>
                  <a:pt x="779742" y="50090"/>
                </a:lnTo>
                <a:lnTo>
                  <a:pt x="821835" y="71235"/>
                </a:lnTo>
                <a:lnTo>
                  <a:pt x="862606" y="96145"/>
                </a:lnTo>
                <a:lnTo>
                  <a:pt x="901820" y="124843"/>
                </a:lnTo>
                <a:lnTo>
                  <a:pt x="938515" y="156721"/>
                </a:lnTo>
                <a:lnTo>
                  <a:pt x="971858" y="190956"/>
                </a:lnTo>
                <a:lnTo>
                  <a:pt x="1001821" y="227314"/>
                </a:lnTo>
                <a:lnTo>
                  <a:pt x="1028376" y="265561"/>
                </a:lnTo>
                <a:lnTo>
                  <a:pt x="1051493" y="305462"/>
                </a:lnTo>
                <a:lnTo>
                  <a:pt x="1071143" y="346784"/>
                </a:lnTo>
                <a:lnTo>
                  <a:pt x="1087298" y="389291"/>
                </a:lnTo>
                <a:lnTo>
                  <a:pt x="1099929" y="432749"/>
                </a:lnTo>
                <a:lnTo>
                  <a:pt x="1109007" y="476924"/>
                </a:lnTo>
                <a:lnTo>
                  <a:pt x="1114503" y="521582"/>
                </a:lnTo>
                <a:lnTo>
                  <a:pt x="1116389" y="566487"/>
                </a:lnTo>
                <a:lnTo>
                  <a:pt x="1114635" y="611406"/>
                </a:lnTo>
                <a:lnTo>
                  <a:pt x="1109213" y="656104"/>
                </a:lnTo>
                <a:lnTo>
                  <a:pt x="1100094" y="700347"/>
                </a:lnTo>
                <a:lnTo>
                  <a:pt x="1087249" y="743900"/>
                </a:lnTo>
                <a:lnTo>
                  <a:pt x="1070650" y="786530"/>
                </a:lnTo>
                <a:lnTo>
                  <a:pt x="1050267" y="828000"/>
                </a:lnTo>
                <a:lnTo>
                  <a:pt x="1026072" y="868078"/>
                </a:lnTo>
                <a:lnTo>
                  <a:pt x="998035" y="906528"/>
                </a:lnTo>
                <a:lnTo>
                  <a:pt x="966772" y="942383"/>
                </a:lnTo>
                <a:lnTo>
                  <a:pt x="933068" y="974853"/>
                </a:lnTo>
                <a:lnTo>
                  <a:pt x="897158" y="1003915"/>
                </a:lnTo>
                <a:lnTo>
                  <a:pt x="859278" y="1029546"/>
                </a:lnTo>
                <a:lnTo>
                  <a:pt x="819663" y="1051721"/>
                </a:lnTo>
                <a:lnTo>
                  <a:pt x="778548" y="1070416"/>
                </a:lnTo>
                <a:lnTo>
                  <a:pt x="736168" y="1085609"/>
                </a:lnTo>
                <a:lnTo>
                  <a:pt x="692759" y="1097275"/>
                </a:lnTo>
                <a:lnTo>
                  <a:pt x="648555" y="1105390"/>
                </a:lnTo>
                <a:lnTo>
                  <a:pt x="603791" y="1109931"/>
                </a:lnTo>
                <a:lnTo>
                  <a:pt x="558704" y="1110874"/>
                </a:lnTo>
                <a:lnTo>
                  <a:pt x="513528" y="1108195"/>
                </a:lnTo>
                <a:lnTo>
                  <a:pt x="468498" y="1101870"/>
                </a:lnTo>
                <a:lnTo>
                  <a:pt x="423849" y="1091876"/>
                </a:lnTo>
                <a:lnTo>
                  <a:pt x="379817" y="1078188"/>
                </a:lnTo>
                <a:lnTo>
                  <a:pt x="336637" y="1060784"/>
                </a:lnTo>
                <a:lnTo>
                  <a:pt x="294544" y="1039638"/>
                </a:lnTo>
                <a:lnTo>
                  <a:pt x="253773" y="1014728"/>
                </a:lnTo>
                <a:lnTo>
                  <a:pt x="214559" y="986030"/>
                </a:lnTo>
                <a:lnTo>
                  <a:pt x="177868" y="954153"/>
                </a:lnTo>
                <a:lnTo>
                  <a:pt x="144528" y="919918"/>
                </a:lnTo>
                <a:lnTo>
                  <a:pt x="114567" y="883560"/>
                </a:lnTo>
                <a:lnTo>
                  <a:pt x="88014" y="845313"/>
                </a:lnTo>
                <a:lnTo>
                  <a:pt x="64898" y="805411"/>
                </a:lnTo>
                <a:lnTo>
                  <a:pt x="45248" y="764090"/>
                </a:lnTo>
                <a:lnTo>
                  <a:pt x="29093" y="721582"/>
                </a:lnTo>
                <a:lnTo>
                  <a:pt x="16462" y="678124"/>
                </a:lnTo>
                <a:lnTo>
                  <a:pt x="7383" y="633949"/>
                </a:lnTo>
                <a:lnTo>
                  <a:pt x="1886" y="589292"/>
                </a:lnTo>
                <a:lnTo>
                  <a:pt x="0" y="544386"/>
                </a:lnTo>
                <a:lnTo>
                  <a:pt x="1752" y="499467"/>
                </a:lnTo>
                <a:lnTo>
                  <a:pt x="7173" y="454769"/>
                </a:lnTo>
                <a:lnTo>
                  <a:pt x="16290" y="410526"/>
                </a:lnTo>
                <a:lnTo>
                  <a:pt x="29134" y="366973"/>
                </a:lnTo>
                <a:lnTo>
                  <a:pt x="45732" y="324344"/>
                </a:lnTo>
                <a:lnTo>
                  <a:pt x="66114" y="282873"/>
                </a:lnTo>
                <a:lnTo>
                  <a:pt x="90308" y="242796"/>
                </a:lnTo>
                <a:lnTo>
                  <a:pt x="118344" y="204345"/>
                </a:lnTo>
                <a:close/>
              </a:path>
              <a:path w="1116965" h="1111250">
                <a:moveTo>
                  <a:pt x="220160" y="285625"/>
                </a:moveTo>
                <a:lnTo>
                  <a:pt x="193555" y="323038"/>
                </a:lnTo>
                <a:lnTo>
                  <a:pt x="171671" y="362388"/>
                </a:lnTo>
                <a:lnTo>
                  <a:pt x="154462" y="403312"/>
                </a:lnTo>
                <a:lnTo>
                  <a:pt x="141881" y="445442"/>
                </a:lnTo>
                <a:lnTo>
                  <a:pt x="133884" y="488416"/>
                </a:lnTo>
                <a:lnTo>
                  <a:pt x="130424" y="531867"/>
                </a:lnTo>
                <a:lnTo>
                  <a:pt x="131454" y="575431"/>
                </a:lnTo>
                <a:lnTo>
                  <a:pt x="136928" y="618741"/>
                </a:lnTo>
                <a:lnTo>
                  <a:pt x="146800" y="661434"/>
                </a:lnTo>
                <a:lnTo>
                  <a:pt x="161025" y="703145"/>
                </a:lnTo>
                <a:lnTo>
                  <a:pt x="179556" y="743507"/>
                </a:lnTo>
                <a:lnTo>
                  <a:pt x="202346" y="782157"/>
                </a:lnTo>
                <a:lnTo>
                  <a:pt x="229350" y="818728"/>
                </a:lnTo>
                <a:lnTo>
                  <a:pt x="260521" y="852856"/>
                </a:lnTo>
                <a:lnTo>
                  <a:pt x="295814" y="884176"/>
                </a:lnTo>
                <a:lnTo>
                  <a:pt x="334188" y="911638"/>
                </a:lnTo>
                <a:lnTo>
                  <a:pt x="374386" y="934459"/>
                </a:lnTo>
                <a:lnTo>
                  <a:pt x="416040" y="952675"/>
                </a:lnTo>
                <a:lnTo>
                  <a:pt x="458785" y="966322"/>
                </a:lnTo>
                <a:lnTo>
                  <a:pt x="502255" y="975437"/>
                </a:lnTo>
                <a:lnTo>
                  <a:pt x="546083" y="980056"/>
                </a:lnTo>
                <a:lnTo>
                  <a:pt x="589902" y="980215"/>
                </a:lnTo>
                <a:lnTo>
                  <a:pt x="633348" y="975949"/>
                </a:lnTo>
                <a:lnTo>
                  <a:pt x="676053" y="967295"/>
                </a:lnTo>
                <a:lnTo>
                  <a:pt x="717651" y="954290"/>
                </a:lnTo>
                <a:lnTo>
                  <a:pt x="757775" y="936968"/>
                </a:lnTo>
                <a:lnTo>
                  <a:pt x="796061" y="915367"/>
                </a:lnTo>
                <a:lnTo>
                  <a:pt x="832141" y="889523"/>
                </a:lnTo>
                <a:lnTo>
                  <a:pt x="865649" y="859471"/>
                </a:lnTo>
                <a:lnTo>
                  <a:pt x="896219" y="825248"/>
                </a:lnTo>
                <a:lnTo>
                  <a:pt x="922825" y="787836"/>
                </a:lnTo>
                <a:lnTo>
                  <a:pt x="944709" y="748485"/>
                </a:lnTo>
                <a:lnTo>
                  <a:pt x="961918" y="707562"/>
                </a:lnTo>
                <a:lnTo>
                  <a:pt x="974497" y="665431"/>
                </a:lnTo>
                <a:lnTo>
                  <a:pt x="982494" y="622457"/>
                </a:lnTo>
                <a:lnTo>
                  <a:pt x="985955" y="579006"/>
                </a:lnTo>
                <a:lnTo>
                  <a:pt x="984924" y="535443"/>
                </a:lnTo>
                <a:lnTo>
                  <a:pt x="979449" y="492132"/>
                </a:lnTo>
                <a:lnTo>
                  <a:pt x="969576" y="449439"/>
                </a:lnTo>
                <a:lnTo>
                  <a:pt x="955350" y="407729"/>
                </a:lnTo>
                <a:lnTo>
                  <a:pt x="936819" y="367366"/>
                </a:lnTo>
                <a:lnTo>
                  <a:pt x="914027" y="328717"/>
                </a:lnTo>
                <a:lnTo>
                  <a:pt x="887021" y="292145"/>
                </a:lnTo>
                <a:lnTo>
                  <a:pt x="855848" y="258017"/>
                </a:lnTo>
                <a:lnTo>
                  <a:pt x="820553" y="226697"/>
                </a:lnTo>
                <a:lnTo>
                  <a:pt x="782181" y="199235"/>
                </a:lnTo>
                <a:lnTo>
                  <a:pt x="741985" y="176415"/>
                </a:lnTo>
                <a:lnTo>
                  <a:pt x="700333" y="158199"/>
                </a:lnTo>
                <a:lnTo>
                  <a:pt x="657589" y="144551"/>
                </a:lnTo>
                <a:lnTo>
                  <a:pt x="614121" y="135436"/>
                </a:lnTo>
                <a:lnTo>
                  <a:pt x="570294" y="130817"/>
                </a:lnTo>
                <a:lnTo>
                  <a:pt x="526475" y="130659"/>
                </a:lnTo>
                <a:lnTo>
                  <a:pt x="483030" y="134925"/>
                </a:lnTo>
                <a:lnTo>
                  <a:pt x="440326" y="143578"/>
                </a:lnTo>
                <a:lnTo>
                  <a:pt x="398728" y="156584"/>
                </a:lnTo>
                <a:lnTo>
                  <a:pt x="358603" y="173905"/>
                </a:lnTo>
                <a:lnTo>
                  <a:pt x="320318" y="195506"/>
                </a:lnTo>
                <a:lnTo>
                  <a:pt x="284238" y="221350"/>
                </a:lnTo>
                <a:lnTo>
                  <a:pt x="250730" y="251402"/>
                </a:lnTo>
                <a:lnTo>
                  <a:pt x="220160" y="285625"/>
                </a:lnTo>
                <a:close/>
              </a:path>
            </a:pathLst>
          </a:custGeom>
          <a:ln w="7349">
            <a:solidFill>
              <a:srgbClr val="898478"/>
            </a:solidFill>
          </a:ln>
        </p:spPr>
        <p:txBody>
          <a:bodyPr wrap="square" lIns="0" tIns="0" rIns="0" bIns="0" rtlCol="0"/>
          <a:lstStyle/>
          <a:p>
            <a:endParaRPr/>
          </a:p>
        </p:txBody>
      </p:sp>
      <p:sp>
        <p:nvSpPr>
          <p:cNvPr id="22" name="bg object 22"/>
          <p:cNvSpPr/>
          <p:nvPr/>
        </p:nvSpPr>
        <p:spPr>
          <a:xfrm>
            <a:off x="1009650" y="0"/>
            <a:ext cx="8134350" cy="6858000"/>
          </a:xfrm>
          <a:custGeom>
            <a:avLst/>
            <a:gdLst/>
            <a:ahLst/>
            <a:cxnLst/>
            <a:rect l="l" t="t" r="r" b="b"/>
            <a:pathLst>
              <a:path w="8134350" h="6858000">
                <a:moveTo>
                  <a:pt x="8134350" y="0"/>
                </a:moveTo>
                <a:lnTo>
                  <a:pt x="0" y="0"/>
                </a:lnTo>
                <a:lnTo>
                  <a:pt x="0" y="6858000"/>
                </a:lnTo>
                <a:lnTo>
                  <a:pt x="8134350" y="6858000"/>
                </a:lnTo>
                <a:lnTo>
                  <a:pt x="8134350" y="0"/>
                </a:lnTo>
                <a:close/>
              </a:path>
            </a:pathLst>
          </a:custGeom>
          <a:solidFill>
            <a:srgbClr val="FFFFFF"/>
          </a:solidFill>
        </p:spPr>
        <p:txBody>
          <a:bodyPr wrap="square" lIns="0" tIns="0" rIns="0" bIns="0" rtlCol="0"/>
          <a:lstStyle/>
          <a:p>
            <a:endParaRPr/>
          </a:p>
        </p:txBody>
      </p:sp>
      <p:sp>
        <p:nvSpPr>
          <p:cNvPr id="23" name="bg object 23"/>
          <p:cNvSpPr/>
          <p:nvPr/>
        </p:nvSpPr>
        <p:spPr>
          <a:xfrm>
            <a:off x="914400" y="0"/>
            <a:ext cx="185737" cy="6858000"/>
          </a:xfrm>
          <a:prstGeom prst="rect">
            <a:avLst/>
          </a:prstGeom>
          <a:blipFill>
            <a:blip r:embed="rId10" cstate="print"/>
            <a:stretch>
              <a:fillRect/>
            </a:stretch>
          </a:blipFill>
        </p:spPr>
        <p:txBody>
          <a:bodyPr wrap="square" lIns="0" tIns="0" rIns="0" bIns="0" rtlCol="0"/>
          <a:lstStyle/>
          <a:p>
            <a:endParaRPr/>
          </a:p>
        </p:txBody>
      </p:sp>
      <p:sp>
        <p:nvSpPr>
          <p:cNvPr id="24" name="bg object 24"/>
          <p:cNvSpPr/>
          <p:nvPr/>
        </p:nvSpPr>
        <p:spPr>
          <a:xfrm>
            <a:off x="1009650" y="0"/>
            <a:ext cx="76200" cy="6858000"/>
          </a:xfrm>
          <a:custGeom>
            <a:avLst/>
            <a:gdLst/>
            <a:ahLst/>
            <a:cxnLst/>
            <a:rect l="l" t="t" r="r" b="b"/>
            <a:pathLst>
              <a:path w="76200" h="6858000">
                <a:moveTo>
                  <a:pt x="76200" y="0"/>
                </a:moveTo>
                <a:lnTo>
                  <a:pt x="0" y="0"/>
                </a:lnTo>
                <a:lnTo>
                  <a:pt x="0" y="6858000"/>
                </a:lnTo>
                <a:lnTo>
                  <a:pt x="76200" y="6858000"/>
                </a:lnTo>
                <a:lnTo>
                  <a:pt x="76200"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2348229" y="815403"/>
            <a:ext cx="5393055" cy="763905"/>
          </a:xfrm>
          <a:prstGeom prst="rect">
            <a:avLst/>
          </a:prstGeom>
        </p:spPr>
        <p:txBody>
          <a:bodyPr wrap="square" lIns="0" tIns="0" rIns="0" bIns="0">
            <a:spAutoFit/>
          </a:bodyPr>
          <a:lstStyle>
            <a:lvl1pPr>
              <a:defRPr sz="2400" b="1" i="0">
                <a:solidFill>
                  <a:srgbClr val="943735"/>
                </a:solidFill>
                <a:latin typeface="Times New Roman"/>
                <a:cs typeface="Times New Roman"/>
              </a:defRPr>
            </a:lvl1pPr>
          </a:lstStyle>
          <a:p>
            <a:endParaRPr/>
          </a:p>
        </p:txBody>
      </p:sp>
      <p:sp>
        <p:nvSpPr>
          <p:cNvPr id="3" name="Holder 3"/>
          <p:cNvSpPr>
            <a:spLocks noGrp="1"/>
          </p:cNvSpPr>
          <p:nvPr>
            <p:ph type="body" idx="1"/>
          </p:nvPr>
        </p:nvSpPr>
        <p:spPr>
          <a:xfrm>
            <a:off x="1858645" y="1510889"/>
            <a:ext cx="3836670" cy="42983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29/09/2021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3825" y="0"/>
            <a:ext cx="9020175" cy="6858000"/>
            <a:chOff x="123825" y="0"/>
            <a:chExt cx="9020175" cy="6858000"/>
          </a:xfrm>
        </p:grpSpPr>
        <p:sp>
          <p:nvSpPr>
            <p:cNvPr id="3" name="object 3"/>
            <p:cNvSpPr/>
            <p:nvPr/>
          </p:nvSpPr>
          <p:spPr>
            <a:xfrm>
              <a:off x="928687" y="1414525"/>
              <a:ext cx="209550" cy="2095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687" y="1341500"/>
              <a:ext cx="302624" cy="283574"/>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p:nvPr/>
        </p:nvSpPr>
        <p:spPr>
          <a:xfrm>
            <a:off x="2147951" y="5475922"/>
            <a:ext cx="5929630" cy="1187450"/>
          </a:xfrm>
          <a:prstGeom prst="rect">
            <a:avLst/>
          </a:prstGeom>
        </p:spPr>
        <p:txBody>
          <a:bodyPr vert="horz" wrap="square" lIns="0" tIns="12700" rIns="0" bIns="0" rtlCol="0">
            <a:spAutoFit/>
          </a:bodyPr>
          <a:lstStyle/>
          <a:p>
            <a:pPr marR="40005" algn="ctr">
              <a:lnSpc>
                <a:spcPct val="100000"/>
              </a:lnSpc>
              <a:spcBef>
                <a:spcPts val="100"/>
              </a:spcBef>
            </a:pPr>
            <a:r>
              <a:rPr sz="1800" b="1" spc="10" dirty="0">
                <a:latin typeface="Times New Roman"/>
                <a:cs typeface="Times New Roman"/>
              </a:rPr>
              <a:t>e- </a:t>
            </a:r>
            <a:r>
              <a:rPr sz="1800" b="1" spc="-15" dirty="0">
                <a:latin typeface="Times New Roman"/>
                <a:cs typeface="Times New Roman"/>
              </a:rPr>
              <a:t>DBDA </a:t>
            </a:r>
            <a:r>
              <a:rPr sz="1800" b="1" spc="5" dirty="0">
                <a:latin typeface="Times New Roman"/>
                <a:cs typeface="Times New Roman"/>
              </a:rPr>
              <a:t>May</a:t>
            </a:r>
            <a:r>
              <a:rPr sz="1800" b="1" spc="-105" dirty="0">
                <a:latin typeface="Times New Roman"/>
                <a:cs typeface="Times New Roman"/>
              </a:rPr>
              <a:t> </a:t>
            </a:r>
            <a:r>
              <a:rPr sz="1800" b="1" dirty="0">
                <a:latin typeface="Times New Roman"/>
                <a:cs typeface="Times New Roman"/>
              </a:rPr>
              <a:t>2021</a:t>
            </a:r>
            <a:endParaRPr sz="1800">
              <a:latin typeface="Times New Roman"/>
              <a:cs typeface="Times New Roman"/>
            </a:endParaRPr>
          </a:p>
          <a:p>
            <a:pPr marL="12700" marR="5080" algn="ctr">
              <a:lnSpc>
                <a:spcPts val="3529"/>
              </a:lnSpc>
              <a:spcBef>
                <a:spcPts val="270"/>
              </a:spcBef>
            </a:pPr>
            <a:r>
              <a:rPr sz="1800" b="1" spc="-15" dirty="0">
                <a:latin typeface="Times New Roman"/>
                <a:cs typeface="Times New Roman"/>
              </a:rPr>
              <a:t>Institute </a:t>
            </a:r>
            <a:r>
              <a:rPr sz="1800" b="1" spc="-30" dirty="0">
                <a:latin typeface="Times New Roman"/>
                <a:cs typeface="Times New Roman"/>
              </a:rPr>
              <a:t>for </a:t>
            </a:r>
            <a:r>
              <a:rPr sz="1800" b="1" spc="-20" dirty="0">
                <a:latin typeface="Times New Roman"/>
                <a:cs typeface="Times New Roman"/>
              </a:rPr>
              <a:t>Advance Computing </a:t>
            </a:r>
            <a:r>
              <a:rPr sz="1800" b="1" spc="-10" dirty="0">
                <a:latin typeface="Times New Roman"/>
                <a:cs typeface="Times New Roman"/>
              </a:rPr>
              <a:t>and </a:t>
            </a:r>
            <a:r>
              <a:rPr sz="1800" b="1" spc="-15" dirty="0">
                <a:latin typeface="Times New Roman"/>
                <a:cs typeface="Times New Roman"/>
              </a:rPr>
              <a:t>Software Development  </a:t>
            </a:r>
            <a:r>
              <a:rPr sz="1800" b="1" spc="-10" dirty="0">
                <a:latin typeface="Times New Roman"/>
                <a:cs typeface="Times New Roman"/>
              </a:rPr>
              <a:t>Akurdi, </a:t>
            </a:r>
            <a:r>
              <a:rPr sz="1800" b="1" spc="-5" dirty="0">
                <a:latin typeface="Times New Roman"/>
                <a:cs typeface="Times New Roman"/>
              </a:rPr>
              <a:t>Pune.</a:t>
            </a:r>
            <a:r>
              <a:rPr sz="1800" b="1" spc="80" dirty="0">
                <a:latin typeface="Times New Roman"/>
                <a:cs typeface="Times New Roman"/>
              </a:rPr>
              <a:t> </a:t>
            </a:r>
            <a:r>
              <a:rPr sz="1800" b="1" spc="-15" dirty="0">
                <a:latin typeface="Times New Roman"/>
                <a:cs typeface="Times New Roman"/>
              </a:rPr>
              <a:t>411044</a:t>
            </a:r>
            <a:endParaRPr sz="1800">
              <a:latin typeface="Times New Roman"/>
              <a:cs typeface="Times New Roman"/>
            </a:endParaRPr>
          </a:p>
        </p:txBody>
      </p:sp>
      <p:sp>
        <p:nvSpPr>
          <p:cNvPr id="6" name="object 6"/>
          <p:cNvSpPr txBox="1"/>
          <p:nvPr/>
        </p:nvSpPr>
        <p:spPr>
          <a:xfrm>
            <a:off x="3184525" y="1640268"/>
            <a:ext cx="4124960" cy="1782476"/>
          </a:xfrm>
          <a:prstGeom prst="rect">
            <a:avLst/>
          </a:prstGeom>
        </p:spPr>
        <p:txBody>
          <a:bodyPr vert="horz" wrap="square" lIns="0" tIns="91440" rIns="0" bIns="0" rtlCol="0">
            <a:spAutoFit/>
          </a:bodyPr>
          <a:lstStyle/>
          <a:p>
            <a:pPr marR="1905" algn="ctr">
              <a:lnSpc>
                <a:spcPct val="100000"/>
              </a:lnSpc>
              <a:spcBef>
                <a:spcPts val="720"/>
              </a:spcBef>
            </a:pPr>
            <a:r>
              <a:rPr sz="1800" b="1" spc="5" dirty="0">
                <a:latin typeface="Times New Roman"/>
                <a:cs typeface="Times New Roman"/>
              </a:rPr>
              <a:t>Presented </a:t>
            </a:r>
            <a:r>
              <a:rPr sz="1800" b="1" dirty="0">
                <a:latin typeface="Times New Roman"/>
                <a:cs typeface="Times New Roman"/>
              </a:rPr>
              <a:t>By:- </a:t>
            </a:r>
            <a:r>
              <a:rPr sz="1800" b="1" spc="-15" dirty="0">
                <a:latin typeface="Times New Roman"/>
                <a:cs typeface="Times New Roman"/>
              </a:rPr>
              <a:t>Group </a:t>
            </a:r>
            <a:r>
              <a:rPr sz="1800" b="1" spc="-10" dirty="0">
                <a:latin typeface="Times New Roman"/>
                <a:cs typeface="Times New Roman"/>
              </a:rPr>
              <a:t>No:</a:t>
            </a:r>
            <a:r>
              <a:rPr sz="1800" b="1" spc="5" dirty="0">
                <a:latin typeface="Times New Roman"/>
                <a:cs typeface="Times New Roman"/>
              </a:rPr>
              <a:t> </a:t>
            </a:r>
            <a:r>
              <a:rPr sz="1800" b="1" dirty="0">
                <a:latin typeface="Times New Roman"/>
                <a:cs typeface="Times New Roman"/>
              </a:rPr>
              <a:t>1</a:t>
            </a:r>
            <a:endParaRPr sz="1800" dirty="0">
              <a:latin typeface="Times New Roman"/>
              <a:cs typeface="Times New Roman"/>
            </a:endParaRPr>
          </a:p>
          <a:p>
            <a:pPr marL="12700" marR="5080" indent="-15240" algn="ctr">
              <a:lnSpc>
                <a:spcPct val="128699"/>
              </a:lnSpc>
            </a:pPr>
            <a:r>
              <a:rPr lang="en-US" spc="-5" dirty="0">
                <a:latin typeface="Times New Roman"/>
                <a:cs typeface="Times New Roman"/>
              </a:rPr>
              <a:t>      Pooja Anil Rathod</a:t>
            </a:r>
            <a:r>
              <a:rPr sz="1800" spc="-10" dirty="0">
                <a:latin typeface="Times New Roman"/>
                <a:cs typeface="Times New Roman"/>
              </a:rPr>
              <a:t> </a:t>
            </a:r>
            <a:r>
              <a:rPr sz="1800" spc="-5" dirty="0">
                <a:latin typeface="Times New Roman"/>
                <a:cs typeface="Times New Roman"/>
              </a:rPr>
              <a:t>(210541283020)  </a:t>
            </a:r>
            <a:endParaRPr lang="en-US" spc="5" dirty="0">
              <a:latin typeface="Times New Roman"/>
              <a:cs typeface="Times New Roman"/>
            </a:endParaRPr>
          </a:p>
          <a:p>
            <a:pPr marL="12700" marR="5080" indent="-15240" algn="ctr">
              <a:lnSpc>
                <a:spcPct val="128699"/>
              </a:lnSpc>
            </a:pPr>
            <a:r>
              <a:rPr lang="en-US" sz="1800" spc="-110" dirty="0">
                <a:latin typeface="Times New Roman"/>
                <a:cs typeface="Times New Roman"/>
              </a:rPr>
              <a:t>       </a:t>
            </a:r>
            <a:r>
              <a:rPr lang="en-US" sz="1800" spc="-110" dirty="0" err="1">
                <a:latin typeface="Times New Roman"/>
                <a:cs typeface="Times New Roman"/>
              </a:rPr>
              <a:t>Deeksha</a:t>
            </a:r>
            <a:r>
              <a:rPr lang="en-US" sz="1800" spc="5" dirty="0">
                <a:latin typeface="Times New Roman"/>
                <a:cs typeface="Times New Roman"/>
              </a:rPr>
              <a:t> Deepak Ingle</a:t>
            </a:r>
            <a:r>
              <a:rPr sz="1800" spc="-110" dirty="0">
                <a:latin typeface="Times New Roman"/>
                <a:cs typeface="Times New Roman"/>
              </a:rPr>
              <a:t> </a:t>
            </a:r>
            <a:r>
              <a:rPr sz="1800" spc="-5" dirty="0">
                <a:latin typeface="Times New Roman"/>
                <a:cs typeface="Times New Roman"/>
              </a:rPr>
              <a:t>(210541283037)  </a:t>
            </a:r>
            <a:r>
              <a:rPr sz="1800" b="1" spc="-15" dirty="0">
                <a:latin typeface="Times New Roman"/>
                <a:cs typeface="Times New Roman"/>
              </a:rPr>
              <a:t>Under Guidance</a:t>
            </a:r>
            <a:r>
              <a:rPr sz="1800" b="1" spc="120" dirty="0">
                <a:latin typeface="Times New Roman"/>
                <a:cs typeface="Times New Roman"/>
              </a:rPr>
              <a:t> </a:t>
            </a:r>
            <a:r>
              <a:rPr sz="1800" b="1" spc="10" dirty="0">
                <a:latin typeface="Times New Roman"/>
                <a:cs typeface="Times New Roman"/>
              </a:rPr>
              <a:t>Of</a:t>
            </a:r>
            <a:endParaRPr sz="1800" dirty="0">
              <a:latin typeface="Times New Roman"/>
              <a:cs typeface="Times New Roman"/>
            </a:endParaRPr>
          </a:p>
          <a:p>
            <a:pPr marR="1270" algn="ctr">
              <a:lnSpc>
                <a:spcPct val="100000"/>
              </a:lnSpc>
              <a:spcBef>
                <a:spcPts val="540"/>
              </a:spcBef>
            </a:pPr>
            <a:r>
              <a:rPr sz="1800" spc="-10" dirty="0">
                <a:latin typeface="Times New Roman"/>
                <a:cs typeface="Times New Roman"/>
              </a:rPr>
              <a:t>Mr. </a:t>
            </a:r>
            <a:r>
              <a:rPr sz="1800" spc="-5" dirty="0">
                <a:latin typeface="Times New Roman"/>
                <a:cs typeface="Times New Roman"/>
              </a:rPr>
              <a:t>Akshay</a:t>
            </a:r>
            <a:r>
              <a:rPr sz="1800" spc="65" dirty="0">
                <a:latin typeface="Times New Roman"/>
                <a:cs typeface="Times New Roman"/>
              </a:rPr>
              <a:t> </a:t>
            </a:r>
            <a:r>
              <a:rPr sz="1800" spc="-20" dirty="0">
                <a:latin typeface="Times New Roman"/>
                <a:cs typeface="Times New Roman"/>
              </a:rPr>
              <a:t>Tilekar</a:t>
            </a:r>
            <a:endParaRPr sz="1800" dirty="0">
              <a:latin typeface="Times New Roman"/>
              <a:cs typeface="Times New Roman"/>
            </a:endParaRPr>
          </a:p>
        </p:txBody>
      </p:sp>
      <p:sp>
        <p:nvSpPr>
          <p:cNvPr id="7" name="object 7"/>
          <p:cNvSpPr txBox="1"/>
          <p:nvPr/>
        </p:nvSpPr>
        <p:spPr>
          <a:xfrm>
            <a:off x="4922520" y="452374"/>
            <a:ext cx="246379" cy="392430"/>
          </a:xfrm>
          <a:prstGeom prst="rect">
            <a:avLst/>
          </a:prstGeom>
        </p:spPr>
        <p:txBody>
          <a:bodyPr vert="horz" wrap="square" lIns="0" tIns="13335" rIns="0" bIns="0" rtlCol="0">
            <a:spAutoFit/>
          </a:bodyPr>
          <a:lstStyle/>
          <a:p>
            <a:pPr marL="12700">
              <a:lnSpc>
                <a:spcPct val="100000"/>
              </a:lnSpc>
              <a:spcBef>
                <a:spcPts val="105"/>
              </a:spcBef>
            </a:pPr>
            <a:r>
              <a:rPr sz="2400" b="1" dirty="0">
                <a:solidFill>
                  <a:srgbClr val="943735"/>
                </a:solidFill>
                <a:latin typeface="Times New Roman"/>
                <a:cs typeface="Times New Roman"/>
              </a:rPr>
              <a:t>A</a:t>
            </a:r>
            <a:endParaRPr sz="2400">
              <a:latin typeface="Times New Roman"/>
              <a:cs typeface="Times New Roman"/>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6985" algn="ctr">
              <a:lnSpc>
                <a:spcPct val="100000"/>
              </a:lnSpc>
              <a:spcBef>
                <a:spcPts val="100"/>
              </a:spcBef>
            </a:pPr>
            <a:r>
              <a:rPr dirty="0"/>
              <a:t>Project</a:t>
            </a:r>
            <a:r>
              <a:rPr spc="-55" dirty="0"/>
              <a:t> </a:t>
            </a:r>
            <a:r>
              <a:rPr dirty="0"/>
              <a:t>On</a:t>
            </a:r>
          </a:p>
          <a:p>
            <a:pPr algn="ctr">
              <a:lnSpc>
                <a:spcPct val="100000"/>
              </a:lnSpc>
              <a:spcBef>
                <a:spcPts val="50"/>
              </a:spcBef>
            </a:pPr>
            <a:r>
              <a:rPr spc="10" dirty="0"/>
              <a:t>“</a:t>
            </a:r>
            <a:r>
              <a:rPr lang="en-US" spc="10" dirty="0"/>
              <a:t>LAPTOP PRICE PREDICTION</a:t>
            </a:r>
            <a:r>
              <a:rPr spc="-35" dirty="0"/>
              <a:t>”</a:t>
            </a:r>
          </a:p>
        </p:txBody>
      </p:sp>
      <p:grpSp>
        <p:nvGrpSpPr>
          <p:cNvPr id="9" name="object 9"/>
          <p:cNvGrpSpPr/>
          <p:nvPr/>
        </p:nvGrpSpPr>
        <p:grpSpPr>
          <a:xfrm>
            <a:off x="4181475" y="238125"/>
            <a:ext cx="4581525" cy="5048250"/>
            <a:chOff x="4181475" y="238125"/>
            <a:chExt cx="4581525" cy="5048250"/>
          </a:xfrm>
        </p:grpSpPr>
        <p:sp>
          <p:nvSpPr>
            <p:cNvPr id="10" name="object 10"/>
            <p:cNvSpPr/>
            <p:nvPr/>
          </p:nvSpPr>
          <p:spPr>
            <a:xfrm>
              <a:off x="4181475" y="3543300"/>
              <a:ext cx="1990725" cy="174307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486525" y="238125"/>
              <a:ext cx="2276475" cy="838200"/>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9F336F-55A3-484A-A2D5-4847564B6280}"/>
              </a:ext>
            </a:extLst>
          </p:cNvPr>
          <p:cNvPicPr>
            <a:picLocks noChangeAspect="1"/>
          </p:cNvPicPr>
          <p:nvPr/>
        </p:nvPicPr>
        <p:blipFill>
          <a:blip r:embed="rId2"/>
          <a:stretch>
            <a:fillRect/>
          </a:stretch>
        </p:blipFill>
        <p:spPr>
          <a:xfrm>
            <a:off x="1066800" y="152401"/>
            <a:ext cx="3810000" cy="3614854"/>
          </a:xfrm>
          <a:prstGeom prst="rect">
            <a:avLst/>
          </a:prstGeom>
        </p:spPr>
      </p:pic>
      <p:pic>
        <p:nvPicPr>
          <p:cNvPr id="6" name="Picture 5">
            <a:extLst>
              <a:ext uri="{FF2B5EF4-FFF2-40B4-BE49-F238E27FC236}">
                <a16:creationId xmlns:a16="http://schemas.microsoft.com/office/drawing/2014/main" id="{F6EE05D3-E5D1-40D8-A100-3FC27934D153}"/>
              </a:ext>
            </a:extLst>
          </p:cNvPr>
          <p:cNvPicPr>
            <a:picLocks noChangeAspect="1"/>
          </p:cNvPicPr>
          <p:nvPr/>
        </p:nvPicPr>
        <p:blipFill>
          <a:blip r:embed="rId3"/>
          <a:stretch>
            <a:fillRect/>
          </a:stretch>
        </p:blipFill>
        <p:spPr>
          <a:xfrm>
            <a:off x="4724400" y="3619499"/>
            <a:ext cx="3724275" cy="3086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984732-ABC8-40FC-A467-25F01D2FC263}"/>
              </a:ext>
            </a:extLst>
          </p:cNvPr>
          <p:cNvPicPr>
            <a:picLocks noChangeAspect="1"/>
          </p:cNvPicPr>
          <p:nvPr/>
        </p:nvPicPr>
        <p:blipFill>
          <a:blip r:embed="rId2"/>
          <a:stretch>
            <a:fillRect/>
          </a:stretch>
        </p:blipFill>
        <p:spPr>
          <a:xfrm>
            <a:off x="1066800" y="152400"/>
            <a:ext cx="4124325" cy="2828925"/>
          </a:xfrm>
          <a:prstGeom prst="rect">
            <a:avLst/>
          </a:prstGeom>
        </p:spPr>
      </p:pic>
      <p:pic>
        <p:nvPicPr>
          <p:cNvPr id="8" name="Picture 7">
            <a:extLst>
              <a:ext uri="{FF2B5EF4-FFF2-40B4-BE49-F238E27FC236}">
                <a16:creationId xmlns:a16="http://schemas.microsoft.com/office/drawing/2014/main" id="{2A6A79FF-3297-4FBE-803D-7F751359FBBD}"/>
              </a:ext>
            </a:extLst>
          </p:cNvPr>
          <p:cNvPicPr>
            <a:picLocks noChangeAspect="1"/>
          </p:cNvPicPr>
          <p:nvPr/>
        </p:nvPicPr>
        <p:blipFill>
          <a:blip r:embed="rId3"/>
          <a:stretch>
            <a:fillRect/>
          </a:stretch>
        </p:blipFill>
        <p:spPr>
          <a:xfrm>
            <a:off x="4572000" y="3657600"/>
            <a:ext cx="3886200" cy="2647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D72B3B-201A-4CD4-B704-A9A4A4ED2E0D}"/>
              </a:ext>
            </a:extLst>
          </p:cNvPr>
          <p:cNvPicPr>
            <a:picLocks noChangeAspect="1"/>
          </p:cNvPicPr>
          <p:nvPr/>
        </p:nvPicPr>
        <p:blipFill>
          <a:blip r:embed="rId2"/>
          <a:stretch>
            <a:fillRect/>
          </a:stretch>
        </p:blipFill>
        <p:spPr>
          <a:xfrm>
            <a:off x="1143000" y="228600"/>
            <a:ext cx="4114800" cy="2800350"/>
          </a:xfrm>
          <a:prstGeom prst="rect">
            <a:avLst/>
          </a:prstGeom>
        </p:spPr>
      </p:pic>
      <p:pic>
        <p:nvPicPr>
          <p:cNvPr id="11" name="Picture 10">
            <a:extLst>
              <a:ext uri="{FF2B5EF4-FFF2-40B4-BE49-F238E27FC236}">
                <a16:creationId xmlns:a16="http://schemas.microsoft.com/office/drawing/2014/main" id="{09B28C7A-439D-4495-844A-870644CD5525}"/>
              </a:ext>
            </a:extLst>
          </p:cNvPr>
          <p:cNvPicPr>
            <a:picLocks noChangeAspect="1"/>
          </p:cNvPicPr>
          <p:nvPr/>
        </p:nvPicPr>
        <p:blipFill>
          <a:blip r:embed="rId3"/>
          <a:stretch>
            <a:fillRect/>
          </a:stretch>
        </p:blipFill>
        <p:spPr>
          <a:xfrm>
            <a:off x="4267200" y="3276600"/>
            <a:ext cx="4114800" cy="32091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F8545D-DAA7-4C5D-BA5A-69F3F299B818}"/>
              </a:ext>
            </a:extLst>
          </p:cNvPr>
          <p:cNvPicPr>
            <a:picLocks noChangeAspect="1"/>
          </p:cNvPicPr>
          <p:nvPr/>
        </p:nvPicPr>
        <p:blipFill>
          <a:blip r:embed="rId2"/>
          <a:stretch>
            <a:fillRect/>
          </a:stretch>
        </p:blipFill>
        <p:spPr>
          <a:xfrm>
            <a:off x="1066800" y="152400"/>
            <a:ext cx="4229100" cy="3648075"/>
          </a:xfrm>
          <a:prstGeom prst="rect">
            <a:avLst/>
          </a:prstGeom>
        </p:spPr>
      </p:pic>
      <p:pic>
        <p:nvPicPr>
          <p:cNvPr id="7" name="Picture 6">
            <a:extLst>
              <a:ext uri="{FF2B5EF4-FFF2-40B4-BE49-F238E27FC236}">
                <a16:creationId xmlns:a16="http://schemas.microsoft.com/office/drawing/2014/main" id="{F59361C5-B510-4F0F-9EAB-0B8E7C1DED08}"/>
              </a:ext>
            </a:extLst>
          </p:cNvPr>
          <p:cNvPicPr>
            <a:picLocks noChangeAspect="1"/>
          </p:cNvPicPr>
          <p:nvPr/>
        </p:nvPicPr>
        <p:blipFill>
          <a:blip r:embed="rId3"/>
          <a:stretch>
            <a:fillRect/>
          </a:stretch>
        </p:blipFill>
        <p:spPr>
          <a:xfrm>
            <a:off x="4572000" y="2895600"/>
            <a:ext cx="4229100"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3F24EF-76AA-4D9E-9209-0BF076C8D239}"/>
              </a:ext>
            </a:extLst>
          </p:cNvPr>
          <p:cNvPicPr>
            <a:picLocks noChangeAspect="1"/>
          </p:cNvPicPr>
          <p:nvPr/>
        </p:nvPicPr>
        <p:blipFill>
          <a:blip r:embed="rId2"/>
          <a:stretch>
            <a:fillRect/>
          </a:stretch>
        </p:blipFill>
        <p:spPr>
          <a:xfrm>
            <a:off x="1066800" y="228600"/>
            <a:ext cx="3924300" cy="2790825"/>
          </a:xfrm>
          <a:prstGeom prst="rect">
            <a:avLst/>
          </a:prstGeom>
        </p:spPr>
      </p:pic>
      <p:pic>
        <p:nvPicPr>
          <p:cNvPr id="6" name="Picture 5">
            <a:extLst>
              <a:ext uri="{FF2B5EF4-FFF2-40B4-BE49-F238E27FC236}">
                <a16:creationId xmlns:a16="http://schemas.microsoft.com/office/drawing/2014/main" id="{0B972545-8525-4170-97F0-31E2B3A9D09C}"/>
              </a:ext>
            </a:extLst>
          </p:cNvPr>
          <p:cNvPicPr>
            <a:picLocks noChangeAspect="1"/>
          </p:cNvPicPr>
          <p:nvPr/>
        </p:nvPicPr>
        <p:blipFill>
          <a:blip r:embed="rId3"/>
          <a:stretch>
            <a:fillRect/>
          </a:stretch>
        </p:blipFill>
        <p:spPr>
          <a:xfrm>
            <a:off x="4800600" y="3467100"/>
            <a:ext cx="3705225" cy="3162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6664" y="539115"/>
            <a:ext cx="5315585" cy="575310"/>
          </a:xfrm>
          <a:prstGeom prst="rect">
            <a:avLst/>
          </a:prstGeom>
        </p:spPr>
        <p:txBody>
          <a:bodyPr vert="horz" wrap="square" lIns="0" tIns="13335" rIns="0" bIns="0" rtlCol="0">
            <a:spAutoFit/>
          </a:bodyPr>
          <a:lstStyle/>
          <a:p>
            <a:pPr marL="12700">
              <a:lnSpc>
                <a:spcPct val="100000"/>
              </a:lnSpc>
              <a:spcBef>
                <a:spcPts val="105"/>
              </a:spcBef>
            </a:pPr>
            <a:r>
              <a:rPr sz="3600" b="0" spc="320" dirty="0">
                <a:latin typeface="Arial"/>
                <a:cs typeface="Arial"/>
              </a:rPr>
              <a:t>Experimental</a:t>
            </a:r>
            <a:r>
              <a:rPr sz="3600" b="0" spc="-60" dirty="0">
                <a:latin typeface="Arial"/>
                <a:cs typeface="Arial"/>
              </a:rPr>
              <a:t> </a:t>
            </a:r>
            <a:r>
              <a:rPr sz="3600" b="0" spc="290" dirty="0">
                <a:latin typeface="Arial"/>
                <a:cs typeface="Arial"/>
              </a:rPr>
              <a:t>Analysis</a:t>
            </a:r>
            <a:endParaRPr sz="3600">
              <a:latin typeface="Arial"/>
              <a:cs typeface="Arial"/>
            </a:endParaRPr>
          </a:p>
        </p:txBody>
      </p:sp>
      <p:sp>
        <p:nvSpPr>
          <p:cNvPr id="3" name="object 3"/>
          <p:cNvSpPr txBox="1"/>
          <p:nvPr/>
        </p:nvSpPr>
        <p:spPr>
          <a:xfrm>
            <a:off x="1877695" y="1473517"/>
            <a:ext cx="6955155" cy="4670509"/>
          </a:xfrm>
          <a:prstGeom prst="rect">
            <a:avLst/>
          </a:prstGeom>
        </p:spPr>
        <p:txBody>
          <a:bodyPr vert="horz" wrap="square" lIns="0" tIns="12700" rIns="0" bIns="0" rtlCol="0">
            <a:spAutoFit/>
          </a:bodyPr>
          <a:lstStyle/>
          <a:p>
            <a:pPr marL="12700">
              <a:lnSpc>
                <a:spcPts val="2865"/>
              </a:lnSpc>
              <a:spcBef>
                <a:spcPts val="100"/>
              </a:spcBef>
              <a:tabLst>
                <a:tab pos="421640" algn="l"/>
              </a:tabLst>
            </a:pPr>
            <a:r>
              <a:rPr sz="2400" spc="10" dirty="0">
                <a:latin typeface="Times New Roman"/>
                <a:cs typeface="Times New Roman"/>
              </a:rPr>
              <a:t>In	</a:t>
            </a:r>
            <a:r>
              <a:rPr sz="2400" spc="-20" dirty="0">
                <a:latin typeface="Times New Roman"/>
                <a:cs typeface="Times New Roman"/>
              </a:rPr>
              <a:t>this </a:t>
            </a:r>
            <a:r>
              <a:rPr sz="2400" spc="-5" dirty="0">
                <a:latin typeface="Times New Roman"/>
                <a:cs typeface="Times New Roman"/>
              </a:rPr>
              <a:t>project </a:t>
            </a:r>
            <a:r>
              <a:rPr sz="2400" dirty="0">
                <a:latin typeface="Times New Roman"/>
                <a:cs typeface="Times New Roman"/>
              </a:rPr>
              <a:t>we </a:t>
            </a:r>
            <a:r>
              <a:rPr sz="2400" spc="-45" dirty="0">
                <a:latin typeface="Times New Roman"/>
                <a:cs typeface="Times New Roman"/>
              </a:rPr>
              <a:t>have </a:t>
            </a:r>
            <a:r>
              <a:rPr sz="2400" spc="-55" dirty="0">
                <a:latin typeface="Times New Roman"/>
                <a:cs typeface="Times New Roman"/>
              </a:rPr>
              <a:t>used </a:t>
            </a:r>
            <a:r>
              <a:rPr sz="2400" spc="-15" dirty="0">
                <a:latin typeface="Times New Roman"/>
                <a:cs typeface="Times New Roman"/>
              </a:rPr>
              <a:t>following </a:t>
            </a:r>
            <a:r>
              <a:rPr sz="2400" spc="-45" dirty="0">
                <a:latin typeface="Times New Roman"/>
                <a:cs typeface="Times New Roman"/>
              </a:rPr>
              <a:t>machine</a:t>
            </a:r>
            <a:r>
              <a:rPr sz="2400" spc="345" dirty="0">
                <a:latin typeface="Times New Roman"/>
                <a:cs typeface="Times New Roman"/>
              </a:rPr>
              <a:t> </a:t>
            </a:r>
            <a:r>
              <a:rPr sz="2400" spc="-20" dirty="0">
                <a:latin typeface="Times New Roman"/>
                <a:cs typeface="Times New Roman"/>
              </a:rPr>
              <a:t>learning</a:t>
            </a:r>
            <a:endParaRPr sz="2400" dirty="0">
              <a:latin typeface="Times New Roman"/>
              <a:cs typeface="Times New Roman"/>
            </a:endParaRPr>
          </a:p>
          <a:p>
            <a:pPr marL="12700">
              <a:lnSpc>
                <a:spcPts val="2865"/>
              </a:lnSpc>
            </a:pPr>
            <a:r>
              <a:rPr sz="2400" spc="-30" dirty="0">
                <a:latin typeface="Times New Roman"/>
                <a:cs typeface="Times New Roman"/>
              </a:rPr>
              <a:t>algorithms </a:t>
            </a:r>
            <a:r>
              <a:rPr sz="2400" spc="-20" dirty="0">
                <a:latin typeface="Times New Roman"/>
                <a:cs typeface="Times New Roman"/>
              </a:rPr>
              <a:t>for </a:t>
            </a:r>
            <a:r>
              <a:rPr sz="2400" spc="-30" dirty="0">
                <a:latin typeface="Times New Roman"/>
                <a:cs typeface="Times New Roman"/>
              </a:rPr>
              <a:t>model </a:t>
            </a:r>
            <a:r>
              <a:rPr sz="2400" spc="-20" dirty="0">
                <a:latin typeface="Times New Roman"/>
                <a:cs typeface="Times New Roman"/>
              </a:rPr>
              <a:t>building </a:t>
            </a:r>
            <a:r>
              <a:rPr sz="2400" spc="-30" dirty="0">
                <a:latin typeface="Times New Roman"/>
                <a:cs typeface="Times New Roman"/>
              </a:rPr>
              <a:t>and </a:t>
            </a:r>
            <a:r>
              <a:rPr sz="2400" dirty="0">
                <a:latin typeface="Times New Roman"/>
                <a:cs typeface="Times New Roman"/>
              </a:rPr>
              <a:t>prediction of</a:t>
            </a:r>
            <a:r>
              <a:rPr sz="2400" spc="195" dirty="0">
                <a:latin typeface="Times New Roman"/>
                <a:cs typeface="Times New Roman"/>
              </a:rPr>
              <a:t> </a:t>
            </a:r>
            <a:r>
              <a:rPr sz="2400" spc="-40" dirty="0">
                <a:latin typeface="Times New Roman"/>
                <a:cs typeface="Times New Roman"/>
              </a:rPr>
              <a:t>results.</a:t>
            </a:r>
            <a:endParaRPr sz="2400" dirty="0">
              <a:latin typeface="Times New Roman"/>
              <a:cs typeface="Times New Roman"/>
            </a:endParaRPr>
          </a:p>
          <a:p>
            <a:pPr marL="461009" indent="-448309">
              <a:lnSpc>
                <a:spcPct val="100000"/>
              </a:lnSpc>
              <a:spcBef>
                <a:spcPts val="650"/>
              </a:spcBef>
              <a:buClr>
                <a:srgbClr val="3891A7"/>
              </a:buClr>
              <a:buSzPct val="81250"/>
              <a:buFont typeface="Arial"/>
              <a:buChar char=""/>
              <a:tabLst>
                <a:tab pos="460375" algn="l"/>
                <a:tab pos="461009" algn="l"/>
              </a:tabLst>
            </a:pPr>
            <a:r>
              <a:rPr lang="en-US" sz="2400" i="0" dirty="0">
                <a:solidFill>
                  <a:srgbClr val="212121"/>
                </a:solidFill>
                <a:effectLst/>
                <a:latin typeface="Roboto" panose="02000000000000000000" pitchFamily="2" charset="0"/>
              </a:rPr>
              <a:t>Random Forest</a:t>
            </a:r>
          </a:p>
          <a:p>
            <a:pPr marL="461009" indent="-448309">
              <a:lnSpc>
                <a:spcPct val="100000"/>
              </a:lnSpc>
              <a:spcBef>
                <a:spcPts val="650"/>
              </a:spcBef>
              <a:buClr>
                <a:srgbClr val="3891A7"/>
              </a:buClr>
              <a:buSzPct val="81250"/>
              <a:buFont typeface="Arial"/>
              <a:buChar char=""/>
              <a:tabLst>
                <a:tab pos="460375" algn="l"/>
                <a:tab pos="461009" algn="l"/>
              </a:tabLst>
            </a:pPr>
            <a:r>
              <a:rPr sz="2400" spc="-35" dirty="0">
                <a:latin typeface="Times New Roman"/>
                <a:cs typeface="Times New Roman"/>
              </a:rPr>
              <a:t>K-Nearest </a:t>
            </a:r>
            <a:r>
              <a:rPr sz="2400" spc="-25" dirty="0">
                <a:latin typeface="Times New Roman"/>
                <a:cs typeface="Times New Roman"/>
              </a:rPr>
              <a:t>Neighbours </a:t>
            </a:r>
            <a:r>
              <a:rPr sz="2400" spc="-15" dirty="0">
                <a:latin typeface="Times New Roman"/>
                <a:cs typeface="Times New Roman"/>
              </a:rPr>
              <a:t>(KNN)</a:t>
            </a:r>
            <a:endParaRPr sz="2400" dirty="0">
              <a:latin typeface="Times New Roman"/>
              <a:cs typeface="Times New Roman"/>
            </a:endParaRPr>
          </a:p>
          <a:p>
            <a:pPr marL="461009" indent="-448309">
              <a:lnSpc>
                <a:spcPct val="100000"/>
              </a:lnSpc>
              <a:spcBef>
                <a:spcPts val="650"/>
              </a:spcBef>
              <a:buClr>
                <a:srgbClr val="3891A7"/>
              </a:buClr>
              <a:buSzPct val="81250"/>
              <a:buFont typeface="Arial"/>
              <a:buChar char=""/>
              <a:tabLst>
                <a:tab pos="460375" algn="l"/>
                <a:tab pos="461009" algn="l"/>
              </a:tabLst>
            </a:pPr>
            <a:r>
              <a:rPr lang="en-US" sz="2400" spc="-30" dirty="0" err="1">
                <a:latin typeface="Times New Roman"/>
                <a:cs typeface="Times New Roman"/>
              </a:rPr>
              <a:t>Adaboost</a:t>
            </a:r>
            <a:endParaRPr lang="en-US" sz="2400" spc="-30" dirty="0">
              <a:latin typeface="Times New Roman"/>
              <a:cs typeface="Times New Roman"/>
            </a:endParaRPr>
          </a:p>
          <a:p>
            <a:pPr marL="461009" indent="-448309">
              <a:lnSpc>
                <a:spcPct val="100000"/>
              </a:lnSpc>
              <a:spcBef>
                <a:spcPts val="650"/>
              </a:spcBef>
              <a:buClr>
                <a:srgbClr val="3891A7"/>
              </a:buClr>
              <a:buSzPct val="81250"/>
              <a:buFont typeface="Arial"/>
              <a:buChar char=""/>
              <a:tabLst>
                <a:tab pos="460375" algn="l"/>
                <a:tab pos="461009" algn="l"/>
              </a:tabLst>
            </a:pPr>
            <a:r>
              <a:rPr lang="en-US" sz="2400" spc="-30" dirty="0">
                <a:latin typeface="Times New Roman"/>
                <a:cs typeface="Times New Roman"/>
              </a:rPr>
              <a:t>Gradient Boost</a:t>
            </a:r>
            <a:endParaRPr sz="2400" dirty="0">
              <a:latin typeface="Times New Roman"/>
              <a:cs typeface="Times New Roman"/>
            </a:endParaRPr>
          </a:p>
          <a:p>
            <a:pPr marL="461009" indent="-448309">
              <a:lnSpc>
                <a:spcPct val="100000"/>
              </a:lnSpc>
              <a:spcBef>
                <a:spcPts val="575"/>
              </a:spcBef>
              <a:buClr>
                <a:srgbClr val="3891A7"/>
              </a:buClr>
              <a:buSzPct val="81250"/>
              <a:buFont typeface="Arial"/>
              <a:buChar char=""/>
              <a:tabLst>
                <a:tab pos="460375" algn="l"/>
                <a:tab pos="461009" algn="l"/>
              </a:tabLst>
            </a:pPr>
            <a:r>
              <a:rPr sz="2400" spc="-20" dirty="0">
                <a:latin typeface="Times New Roman"/>
                <a:cs typeface="Times New Roman"/>
              </a:rPr>
              <a:t>Decision</a:t>
            </a:r>
            <a:r>
              <a:rPr sz="2400" spc="145" dirty="0">
                <a:latin typeface="Times New Roman"/>
                <a:cs typeface="Times New Roman"/>
              </a:rPr>
              <a:t> </a:t>
            </a:r>
            <a:r>
              <a:rPr sz="2400" spc="-15" dirty="0">
                <a:latin typeface="Times New Roman"/>
                <a:cs typeface="Times New Roman"/>
              </a:rPr>
              <a:t>Trees</a:t>
            </a:r>
            <a:endParaRPr sz="2400" dirty="0">
              <a:latin typeface="Times New Roman"/>
              <a:cs typeface="Times New Roman"/>
            </a:endParaRPr>
          </a:p>
          <a:p>
            <a:pPr marL="461009" indent="-448309">
              <a:lnSpc>
                <a:spcPct val="100000"/>
              </a:lnSpc>
              <a:spcBef>
                <a:spcPts val="575"/>
              </a:spcBef>
              <a:buClr>
                <a:srgbClr val="3891A7"/>
              </a:buClr>
              <a:buSzPct val="81250"/>
              <a:buFont typeface="Arial"/>
              <a:buChar char=""/>
              <a:tabLst>
                <a:tab pos="460375" algn="l"/>
                <a:tab pos="461009" algn="l"/>
              </a:tabLst>
            </a:pPr>
            <a:r>
              <a:rPr sz="2400" spc="-5" dirty="0">
                <a:latin typeface="Times New Roman"/>
                <a:cs typeface="Times New Roman"/>
              </a:rPr>
              <a:t>XG</a:t>
            </a:r>
            <a:r>
              <a:rPr sz="2400" spc="-15" dirty="0">
                <a:latin typeface="Times New Roman"/>
                <a:cs typeface="Times New Roman"/>
              </a:rPr>
              <a:t> </a:t>
            </a:r>
            <a:r>
              <a:rPr sz="2400" spc="-30" dirty="0">
                <a:latin typeface="Times New Roman"/>
                <a:cs typeface="Times New Roman"/>
              </a:rPr>
              <a:t>Boost</a:t>
            </a:r>
            <a:endParaRPr sz="2400" dirty="0">
              <a:latin typeface="Times New Roman"/>
              <a:cs typeface="Times New Roman"/>
            </a:endParaRPr>
          </a:p>
          <a:p>
            <a:pPr marL="12700" marR="5080">
              <a:lnSpc>
                <a:spcPct val="100400"/>
              </a:lnSpc>
              <a:spcBef>
                <a:spcPts val="640"/>
              </a:spcBef>
            </a:pPr>
            <a:r>
              <a:rPr sz="2400" spc="-35" dirty="0">
                <a:latin typeface="Times New Roman"/>
                <a:cs typeface="Times New Roman"/>
              </a:rPr>
              <a:t>Based </a:t>
            </a:r>
            <a:r>
              <a:rPr sz="2400" dirty="0">
                <a:latin typeface="Times New Roman"/>
                <a:cs typeface="Times New Roman"/>
              </a:rPr>
              <a:t>on </a:t>
            </a:r>
            <a:r>
              <a:rPr sz="2400" spc="-20" dirty="0">
                <a:latin typeface="Times New Roman"/>
                <a:cs typeface="Times New Roman"/>
              </a:rPr>
              <a:t>above </a:t>
            </a:r>
            <a:r>
              <a:rPr sz="2400" spc="-35" dirty="0">
                <a:latin typeface="Times New Roman"/>
                <a:cs typeface="Times New Roman"/>
              </a:rPr>
              <a:t>algorithms, </a:t>
            </a:r>
            <a:r>
              <a:rPr sz="2400" dirty="0">
                <a:latin typeface="Times New Roman"/>
                <a:cs typeface="Times New Roman"/>
              </a:rPr>
              <a:t>we </a:t>
            </a:r>
            <a:r>
              <a:rPr sz="2400" spc="-45" dirty="0">
                <a:latin typeface="Times New Roman"/>
                <a:cs typeface="Times New Roman"/>
              </a:rPr>
              <a:t>have </a:t>
            </a:r>
            <a:r>
              <a:rPr sz="2400" spc="-5" dirty="0">
                <a:latin typeface="Times New Roman"/>
                <a:cs typeface="Times New Roman"/>
              </a:rPr>
              <a:t>predicted </a:t>
            </a:r>
            <a:r>
              <a:rPr sz="2400" spc="-25" dirty="0">
                <a:latin typeface="Times New Roman"/>
                <a:cs typeface="Times New Roman"/>
              </a:rPr>
              <a:t>results </a:t>
            </a:r>
            <a:r>
              <a:rPr sz="2400" dirty="0">
                <a:latin typeface="Times New Roman"/>
                <a:cs typeface="Times New Roman"/>
              </a:rPr>
              <a:t>by  </a:t>
            </a:r>
            <a:r>
              <a:rPr sz="2400" spc="-20" dirty="0">
                <a:latin typeface="Times New Roman"/>
                <a:cs typeface="Times New Roman"/>
              </a:rPr>
              <a:t>building </a:t>
            </a:r>
            <a:r>
              <a:rPr sz="2400" spc="-35" dirty="0">
                <a:latin typeface="Times New Roman"/>
                <a:cs typeface="Times New Roman"/>
              </a:rPr>
              <a:t>model </a:t>
            </a:r>
            <a:r>
              <a:rPr sz="2400" spc="-30" dirty="0">
                <a:latin typeface="Times New Roman"/>
                <a:cs typeface="Times New Roman"/>
              </a:rPr>
              <a:t>and visualized </a:t>
            </a:r>
            <a:r>
              <a:rPr sz="2400" dirty="0">
                <a:latin typeface="Times New Roman"/>
                <a:cs typeface="Times New Roman"/>
              </a:rPr>
              <a:t>in proper </a:t>
            </a:r>
            <a:r>
              <a:rPr sz="2400" spc="-55" dirty="0">
                <a:latin typeface="Times New Roman"/>
                <a:cs typeface="Times New Roman"/>
              </a:rPr>
              <a:t>manner </a:t>
            </a:r>
            <a:r>
              <a:rPr sz="2400" dirty="0">
                <a:latin typeface="Times New Roman"/>
                <a:cs typeface="Times New Roman"/>
              </a:rPr>
              <a:t>to </a:t>
            </a:r>
            <a:r>
              <a:rPr sz="2400" spc="-30" dirty="0">
                <a:latin typeface="Times New Roman"/>
                <a:cs typeface="Times New Roman"/>
              </a:rPr>
              <a:t>get  </a:t>
            </a:r>
            <a:r>
              <a:rPr sz="2400" spc="-35" dirty="0">
                <a:latin typeface="Times New Roman"/>
                <a:cs typeface="Times New Roman"/>
              </a:rPr>
              <a:t>best</a:t>
            </a:r>
            <a:r>
              <a:rPr sz="2400" spc="75" dirty="0">
                <a:latin typeface="Times New Roman"/>
                <a:cs typeface="Times New Roman"/>
              </a:rPr>
              <a:t> </a:t>
            </a:r>
            <a:r>
              <a:rPr sz="2400" spc="-25" dirty="0">
                <a:latin typeface="Times New Roman"/>
                <a:cs typeface="Times New Roman"/>
              </a:rPr>
              <a:t>accuracy.</a:t>
            </a:r>
            <a:endParaRPr sz="24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5491" y="569594"/>
            <a:ext cx="6584950" cy="518159"/>
          </a:xfrm>
          <a:prstGeom prst="rect">
            <a:avLst/>
          </a:prstGeom>
        </p:spPr>
        <p:txBody>
          <a:bodyPr vert="horz" wrap="square" lIns="0" tIns="16510" rIns="0" bIns="0" rtlCol="0">
            <a:spAutoFit/>
          </a:bodyPr>
          <a:lstStyle/>
          <a:p>
            <a:pPr marL="12700">
              <a:lnSpc>
                <a:spcPct val="100000"/>
              </a:lnSpc>
              <a:spcBef>
                <a:spcPts val="130"/>
              </a:spcBef>
            </a:pPr>
            <a:r>
              <a:rPr lang="en-US" sz="3200" b="0" spc="365" dirty="0">
                <a:solidFill>
                  <a:srgbClr val="974707"/>
                </a:solidFill>
                <a:latin typeface="Arial"/>
                <a:cs typeface="Arial"/>
              </a:rPr>
              <a:t>Lasso and Ridge</a:t>
            </a:r>
            <a:endParaRPr sz="3200" dirty="0">
              <a:latin typeface="Arial"/>
              <a:cs typeface="Arial"/>
            </a:endParaRPr>
          </a:p>
        </p:txBody>
      </p:sp>
      <p:pic>
        <p:nvPicPr>
          <p:cNvPr id="9" name="Picture 8">
            <a:extLst>
              <a:ext uri="{FF2B5EF4-FFF2-40B4-BE49-F238E27FC236}">
                <a16:creationId xmlns:a16="http://schemas.microsoft.com/office/drawing/2014/main" id="{C87F02BB-FEE2-4A6D-B46C-BCE215B8A331}"/>
              </a:ext>
            </a:extLst>
          </p:cNvPr>
          <p:cNvPicPr>
            <a:picLocks noChangeAspect="1"/>
          </p:cNvPicPr>
          <p:nvPr/>
        </p:nvPicPr>
        <p:blipFill>
          <a:blip r:embed="rId2"/>
          <a:stretch>
            <a:fillRect/>
          </a:stretch>
        </p:blipFill>
        <p:spPr>
          <a:xfrm>
            <a:off x="1515492" y="1352550"/>
            <a:ext cx="5718746" cy="49358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1" y="158050"/>
            <a:ext cx="6591300" cy="581569"/>
          </a:xfrm>
          <a:prstGeom prst="rect">
            <a:avLst/>
          </a:prstGeom>
        </p:spPr>
        <p:txBody>
          <a:bodyPr vert="horz" wrap="square" lIns="0" tIns="88265" rIns="0" bIns="0" rtlCol="0">
            <a:spAutoFit/>
          </a:bodyPr>
          <a:lstStyle/>
          <a:p>
            <a:pPr marL="12700">
              <a:lnSpc>
                <a:spcPct val="100000"/>
              </a:lnSpc>
              <a:spcBef>
                <a:spcPts val="695"/>
              </a:spcBef>
              <a:tabLst>
                <a:tab pos="460375" algn="l"/>
              </a:tabLst>
            </a:pPr>
            <a:r>
              <a:rPr sz="1550" spc="-390" dirty="0">
                <a:solidFill>
                  <a:srgbClr val="3891A7"/>
                </a:solidFill>
                <a:latin typeface="Arial"/>
                <a:cs typeface="Arial"/>
              </a:rPr>
              <a:t>	</a:t>
            </a:r>
            <a:r>
              <a:rPr lang="en-US" sz="3200" b="0" spc="365" dirty="0">
                <a:solidFill>
                  <a:srgbClr val="974707"/>
                </a:solidFill>
                <a:latin typeface="Arial"/>
                <a:cs typeface="Arial"/>
              </a:rPr>
              <a:t>Lasso and Ridge</a:t>
            </a:r>
            <a:endParaRPr sz="3200" dirty="0">
              <a:latin typeface="Times New Roman"/>
              <a:cs typeface="Times New Roman"/>
            </a:endParaRPr>
          </a:p>
        </p:txBody>
      </p:sp>
      <p:pic>
        <p:nvPicPr>
          <p:cNvPr id="14" name="Picture 13">
            <a:extLst>
              <a:ext uri="{FF2B5EF4-FFF2-40B4-BE49-F238E27FC236}">
                <a16:creationId xmlns:a16="http://schemas.microsoft.com/office/drawing/2014/main" id="{BCBFB183-43C2-420E-86FD-B3709DA2BA89}"/>
              </a:ext>
            </a:extLst>
          </p:cNvPr>
          <p:cNvPicPr>
            <a:picLocks noChangeAspect="1"/>
          </p:cNvPicPr>
          <p:nvPr/>
        </p:nvPicPr>
        <p:blipFill>
          <a:blip r:embed="rId2"/>
          <a:stretch>
            <a:fillRect/>
          </a:stretch>
        </p:blipFill>
        <p:spPr>
          <a:xfrm>
            <a:off x="1890712" y="1452562"/>
            <a:ext cx="5362575" cy="44910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5491" y="237236"/>
            <a:ext cx="4820920" cy="518159"/>
          </a:xfrm>
          <a:prstGeom prst="rect">
            <a:avLst/>
          </a:prstGeom>
        </p:spPr>
        <p:txBody>
          <a:bodyPr vert="horz" wrap="square" lIns="0" tIns="16510" rIns="0" bIns="0" rtlCol="0">
            <a:spAutoFit/>
          </a:bodyPr>
          <a:lstStyle/>
          <a:p>
            <a:pPr marL="12700">
              <a:lnSpc>
                <a:spcPct val="100000"/>
              </a:lnSpc>
              <a:spcBef>
                <a:spcPts val="130"/>
              </a:spcBef>
            </a:pPr>
            <a:r>
              <a:rPr lang="en-US" sz="3200" b="0" spc="240" dirty="0">
                <a:solidFill>
                  <a:srgbClr val="974707"/>
                </a:solidFill>
                <a:latin typeface="Arial"/>
                <a:cs typeface="Arial"/>
              </a:rPr>
              <a:t>Decision Tree</a:t>
            </a:r>
            <a:r>
              <a:rPr sz="3200" b="0" spc="240" dirty="0">
                <a:solidFill>
                  <a:srgbClr val="974707"/>
                </a:solidFill>
                <a:latin typeface="Arial"/>
                <a:cs typeface="Arial"/>
              </a:rPr>
              <a:t>:</a:t>
            </a:r>
            <a:endParaRPr sz="3200" dirty="0">
              <a:latin typeface="Arial"/>
              <a:cs typeface="Arial"/>
            </a:endParaRPr>
          </a:p>
        </p:txBody>
      </p:sp>
      <p:pic>
        <p:nvPicPr>
          <p:cNvPr id="9" name="Picture 8">
            <a:extLst>
              <a:ext uri="{FF2B5EF4-FFF2-40B4-BE49-F238E27FC236}">
                <a16:creationId xmlns:a16="http://schemas.microsoft.com/office/drawing/2014/main" id="{A3AFDE4D-4DE8-46ED-9D35-93075E5E413E}"/>
              </a:ext>
            </a:extLst>
          </p:cNvPr>
          <p:cNvPicPr>
            <a:picLocks noChangeAspect="1"/>
          </p:cNvPicPr>
          <p:nvPr/>
        </p:nvPicPr>
        <p:blipFill>
          <a:blip r:embed="rId2"/>
          <a:stretch>
            <a:fillRect/>
          </a:stretch>
        </p:blipFill>
        <p:spPr>
          <a:xfrm>
            <a:off x="1990725" y="1462087"/>
            <a:ext cx="5162550" cy="3933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5491" y="347980"/>
            <a:ext cx="4132579" cy="518159"/>
          </a:xfrm>
          <a:prstGeom prst="rect">
            <a:avLst/>
          </a:prstGeom>
        </p:spPr>
        <p:txBody>
          <a:bodyPr vert="horz" wrap="square" lIns="0" tIns="16510" rIns="0" bIns="0" rtlCol="0">
            <a:spAutoFit/>
          </a:bodyPr>
          <a:lstStyle/>
          <a:p>
            <a:pPr marL="12700">
              <a:lnSpc>
                <a:spcPct val="100000"/>
              </a:lnSpc>
              <a:spcBef>
                <a:spcPts val="130"/>
              </a:spcBef>
            </a:pPr>
            <a:r>
              <a:rPr lang="en-US" sz="3200" b="0" spc="150" dirty="0">
                <a:solidFill>
                  <a:srgbClr val="974707"/>
                </a:solidFill>
                <a:latin typeface="Arial"/>
                <a:cs typeface="Arial"/>
              </a:rPr>
              <a:t>KNN</a:t>
            </a:r>
            <a:r>
              <a:rPr sz="3200" b="0" spc="150" dirty="0">
                <a:solidFill>
                  <a:srgbClr val="974707"/>
                </a:solidFill>
                <a:latin typeface="Arial"/>
                <a:cs typeface="Arial"/>
              </a:rPr>
              <a:t>:</a:t>
            </a:r>
            <a:endParaRPr sz="3200" dirty="0">
              <a:latin typeface="Arial"/>
              <a:cs typeface="Arial"/>
            </a:endParaRPr>
          </a:p>
        </p:txBody>
      </p:sp>
      <p:pic>
        <p:nvPicPr>
          <p:cNvPr id="9" name="Picture 8">
            <a:extLst>
              <a:ext uri="{FF2B5EF4-FFF2-40B4-BE49-F238E27FC236}">
                <a16:creationId xmlns:a16="http://schemas.microsoft.com/office/drawing/2014/main" id="{BAECFE43-B194-4FB0-BCE4-1912364FE600}"/>
              </a:ext>
            </a:extLst>
          </p:cNvPr>
          <p:cNvPicPr>
            <a:picLocks noChangeAspect="1"/>
          </p:cNvPicPr>
          <p:nvPr/>
        </p:nvPicPr>
        <p:blipFill>
          <a:blip r:embed="rId2"/>
          <a:stretch>
            <a:fillRect/>
          </a:stretch>
        </p:blipFill>
        <p:spPr>
          <a:xfrm>
            <a:off x="1876425" y="1509712"/>
            <a:ext cx="5391150" cy="42052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8770" y="539115"/>
            <a:ext cx="2120900" cy="575310"/>
          </a:xfrm>
          <a:prstGeom prst="rect">
            <a:avLst/>
          </a:prstGeom>
        </p:spPr>
        <p:txBody>
          <a:bodyPr vert="horz" wrap="square" lIns="0" tIns="13335" rIns="0" bIns="0" rtlCol="0">
            <a:spAutoFit/>
          </a:bodyPr>
          <a:lstStyle/>
          <a:p>
            <a:pPr marL="12700">
              <a:lnSpc>
                <a:spcPct val="100000"/>
              </a:lnSpc>
              <a:spcBef>
                <a:spcPts val="105"/>
              </a:spcBef>
            </a:pPr>
            <a:r>
              <a:rPr sz="3600" b="0" spc="254" dirty="0">
                <a:solidFill>
                  <a:srgbClr val="974707"/>
                </a:solidFill>
                <a:latin typeface="Arial"/>
                <a:cs typeface="Arial"/>
              </a:rPr>
              <a:t>Contents</a:t>
            </a:r>
            <a:endParaRPr sz="3600">
              <a:latin typeface="Arial"/>
              <a:cs typeface="Arial"/>
            </a:endParaRPr>
          </a:p>
        </p:txBody>
      </p:sp>
      <p:sp>
        <p:nvSpPr>
          <p:cNvPr id="3" name="object 3"/>
          <p:cNvSpPr txBox="1"/>
          <p:nvPr/>
        </p:nvSpPr>
        <p:spPr>
          <a:xfrm>
            <a:off x="1877695" y="1737601"/>
            <a:ext cx="3255010" cy="3564890"/>
          </a:xfrm>
          <a:prstGeom prst="rect">
            <a:avLst/>
          </a:prstGeom>
        </p:spPr>
        <p:txBody>
          <a:bodyPr vert="horz" wrap="square" lIns="0" tIns="85725" rIns="0" bIns="0" rtlCol="0">
            <a:spAutoFit/>
          </a:bodyPr>
          <a:lstStyle/>
          <a:p>
            <a:pPr marL="461009" indent="-448309">
              <a:lnSpc>
                <a:spcPct val="100000"/>
              </a:lnSpc>
              <a:spcBef>
                <a:spcPts val="675"/>
              </a:spcBef>
              <a:buClr>
                <a:srgbClr val="3891A7"/>
              </a:buClr>
              <a:buSzPct val="81250"/>
              <a:buFont typeface="Arial"/>
              <a:buChar char=""/>
              <a:tabLst>
                <a:tab pos="460375" algn="l"/>
                <a:tab pos="461009" algn="l"/>
              </a:tabLst>
            </a:pPr>
            <a:r>
              <a:rPr sz="2400" spc="-10" dirty="0">
                <a:latin typeface="Times New Roman"/>
                <a:cs typeface="Times New Roman"/>
              </a:rPr>
              <a:t>Introduction</a:t>
            </a:r>
            <a:endParaRPr sz="2400">
              <a:latin typeface="Times New Roman"/>
              <a:cs typeface="Times New Roman"/>
            </a:endParaRPr>
          </a:p>
          <a:p>
            <a:pPr marL="461009" indent="-448309">
              <a:lnSpc>
                <a:spcPct val="100000"/>
              </a:lnSpc>
              <a:spcBef>
                <a:spcPts val="575"/>
              </a:spcBef>
              <a:buClr>
                <a:srgbClr val="3891A7"/>
              </a:buClr>
              <a:buSzPct val="81250"/>
              <a:buFont typeface="Arial"/>
              <a:buChar char=""/>
              <a:tabLst>
                <a:tab pos="460375" algn="l"/>
                <a:tab pos="461009" algn="l"/>
              </a:tabLst>
            </a:pPr>
            <a:r>
              <a:rPr sz="2400" spc="-15" dirty="0">
                <a:latin typeface="Times New Roman"/>
                <a:cs typeface="Times New Roman"/>
              </a:rPr>
              <a:t>Objectives</a:t>
            </a:r>
            <a:endParaRPr sz="2400">
              <a:latin typeface="Times New Roman"/>
              <a:cs typeface="Times New Roman"/>
            </a:endParaRPr>
          </a:p>
          <a:p>
            <a:pPr marL="461009" indent="-448309">
              <a:lnSpc>
                <a:spcPct val="100000"/>
              </a:lnSpc>
              <a:spcBef>
                <a:spcPts val="650"/>
              </a:spcBef>
              <a:buClr>
                <a:srgbClr val="3891A7"/>
              </a:buClr>
              <a:buSzPct val="81250"/>
              <a:buFont typeface="Arial"/>
              <a:buChar char=""/>
              <a:tabLst>
                <a:tab pos="460375" algn="l"/>
                <a:tab pos="461009" algn="l"/>
              </a:tabLst>
            </a:pPr>
            <a:r>
              <a:rPr sz="2400" spc="-10" dirty="0">
                <a:latin typeface="Times New Roman"/>
                <a:cs typeface="Times New Roman"/>
              </a:rPr>
              <a:t>Block </a:t>
            </a:r>
            <a:r>
              <a:rPr sz="2400" spc="-15" dirty="0">
                <a:latin typeface="Times New Roman"/>
                <a:cs typeface="Times New Roman"/>
              </a:rPr>
              <a:t>Diagram</a:t>
            </a:r>
            <a:endParaRPr sz="2400">
              <a:latin typeface="Times New Roman"/>
              <a:cs typeface="Times New Roman"/>
            </a:endParaRPr>
          </a:p>
          <a:p>
            <a:pPr marL="461009" indent="-448309">
              <a:lnSpc>
                <a:spcPct val="100000"/>
              </a:lnSpc>
              <a:spcBef>
                <a:spcPts val="575"/>
              </a:spcBef>
              <a:buClr>
                <a:srgbClr val="3891A7"/>
              </a:buClr>
              <a:buSzPct val="81250"/>
              <a:buFont typeface="Arial"/>
              <a:buChar char=""/>
              <a:tabLst>
                <a:tab pos="460375" algn="l"/>
                <a:tab pos="461009" algn="l"/>
              </a:tabLst>
            </a:pPr>
            <a:r>
              <a:rPr sz="2400" spc="-20" dirty="0">
                <a:latin typeface="Times New Roman"/>
                <a:cs typeface="Times New Roman"/>
              </a:rPr>
              <a:t>Working</a:t>
            </a:r>
            <a:r>
              <a:rPr sz="2400" spc="85" dirty="0">
                <a:latin typeface="Times New Roman"/>
                <a:cs typeface="Times New Roman"/>
              </a:rPr>
              <a:t> </a:t>
            </a:r>
            <a:r>
              <a:rPr sz="2400" spc="-20" dirty="0">
                <a:latin typeface="Times New Roman"/>
                <a:cs typeface="Times New Roman"/>
              </a:rPr>
              <a:t>Methodology</a:t>
            </a:r>
            <a:endParaRPr sz="2400">
              <a:latin typeface="Times New Roman"/>
              <a:cs typeface="Times New Roman"/>
            </a:endParaRPr>
          </a:p>
          <a:p>
            <a:pPr marL="461009" indent="-448309">
              <a:lnSpc>
                <a:spcPct val="100000"/>
              </a:lnSpc>
              <a:spcBef>
                <a:spcPts val="650"/>
              </a:spcBef>
              <a:buClr>
                <a:srgbClr val="3891A7"/>
              </a:buClr>
              <a:buSzPct val="81250"/>
              <a:buFont typeface="Arial"/>
              <a:buChar char=""/>
              <a:tabLst>
                <a:tab pos="460375" algn="l"/>
                <a:tab pos="461009" algn="l"/>
              </a:tabLst>
            </a:pPr>
            <a:r>
              <a:rPr sz="2400" spc="-25" dirty="0">
                <a:latin typeface="Times New Roman"/>
                <a:cs typeface="Times New Roman"/>
              </a:rPr>
              <a:t>Experimental</a:t>
            </a:r>
            <a:r>
              <a:rPr sz="2400" spc="185" dirty="0">
                <a:latin typeface="Times New Roman"/>
                <a:cs typeface="Times New Roman"/>
              </a:rPr>
              <a:t> </a:t>
            </a:r>
            <a:r>
              <a:rPr sz="2400" spc="-40" dirty="0">
                <a:latin typeface="Times New Roman"/>
                <a:cs typeface="Times New Roman"/>
              </a:rPr>
              <a:t>Analysis</a:t>
            </a:r>
            <a:endParaRPr sz="2400">
              <a:latin typeface="Times New Roman"/>
              <a:cs typeface="Times New Roman"/>
            </a:endParaRPr>
          </a:p>
          <a:p>
            <a:pPr marL="461009" indent="-448309">
              <a:lnSpc>
                <a:spcPct val="100000"/>
              </a:lnSpc>
              <a:spcBef>
                <a:spcPts val="575"/>
              </a:spcBef>
              <a:buClr>
                <a:srgbClr val="3891A7"/>
              </a:buClr>
              <a:buSzPct val="81250"/>
              <a:buFont typeface="Arial"/>
              <a:buChar char=""/>
              <a:tabLst>
                <a:tab pos="460375" algn="l"/>
                <a:tab pos="461009" algn="l"/>
              </a:tabLst>
            </a:pPr>
            <a:r>
              <a:rPr sz="2400" spc="-30" dirty="0">
                <a:latin typeface="Times New Roman"/>
                <a:cs typeface="Times New Roman"/>
              </a:rPr>
              <a:t>Significance</a:t>
            </a:r>
            <a:endParaRPr sz="2400">
              <a:latin typeface="Times New Roman"/>
              <a:cs typeface="Times New Roman"/>
            </a:endParaRPr>
          </a:p>
          <a:p>
            <a:pPr marL="461009" indent="-448309">
              <a:lnSpc>
                <a:spcPct val="100000"/>
              </a:lnSpc>
              <a:spcBef>
                <a:spcPts val="575"/>
              </a:spcBef>
              <a:buClr>
                <a:srgbClr val="3891A7"/>
              </a:buClr>
              <a:buSzPct val="81250"/>
              <a:buFont typeface="Arial"/>
              <a:buChar char=""/>
              <a:tabLst>
                <a:tab pos="460375" algn="l"/>
                <a:tab pos="461009" algn="l"/>
              </a:tabLst>
            </a:pPr>
            <a:r>
              <a:rPr sz="2400" spc="-20" dirty="0">
                <a:latin typeface="Times New Roman"/>
                <a:cs typeface="Times New Roman"/>
              </a:rPr>
              <a:t>Future</a:t>
            </a:r>
            <a:r>
              <a:rPr sz="2400" spc="50" dirty="0">
                <a:latin typeface="Times New Roman"/>
                <a:cs typeface="Times New Roman"/>
              </a:rPr>
              <a:t> </a:t>
            </a:r>
            <a:r>
              <a:rPr sz="2400" spc="-5" dirty="0">
                <a:latin typeface="Times New Roman"/>
                <a:cs typeface="Times New Roman"/>
              </a:rPr>
              <a:t>Scope</a:t>
            </a:r>
            <a:endParaRPr sz="2400">
              <a:latin typeface="Times New Roman"/>
              <a:cs typeface="Times New Roman"/>
            </a:endParaRPr>
          </a:p>
          <a:p>
            <a:pPr marL="461009" indent="-448309">
              <a:lnSpc>
                <a:spcPct val="100000"/>
              </a:lnSpc>
              <a:spcBef>
                <a:spcPts val="650"/>
              </a:spcBef>
              <a:buClr>
                <a:srgbClr val="3891A7"/>
              </a:buClr>
              <a:buSzPct val="81250"/>
              <a:buFont typeface="Arial"/>
              <a:buChar char=""/>
              <a:tabLst>
                <a:tab pos="460375" algn="l"/>
                <a:tab pos="461009" algn="l"/>
              </a:tabLst>
            </a:pPr>
            <a:r>
              <a:rPr sz="2400" spc="-35" dirty="0">
                <a:latin typeface="Times New Roman"/>
                <a:cs typeface="Times New Roman"/>
              </a:rPr>
              <a:t>Conclusion</a:t>
            </a:r>
            <a:endParaRPr sz="24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5491" y="275272"/>
            <a:ext cx="4656709" cy="508473"/>
          </a:xfrm>
          <a:prstGeom prst="rect">
            <a:avLst/>
          </a:prstGeom>
        </p:spPr>
        <p:txBody>
          <a:bodyPr vert="horz" wrap="square" lIns="0" tIns="15875" rIns="0" bIns="0" rtlCol="0">
            <a:spAutoFit/>
          </a:bodyPr>
          <a:lstStyle/>
          <a:p>
            <a:pPr marL="12700">
              <a:lnSpc>
                <a:spcPct val="100000"/>
              </a:lnSpc>
              <a:spcBef>
                <a:spcPts val="125"/>
              </a:spcBef>
            </a:pPr>
            <a:r>
              <a:rPr lang="en-US" sz="3200" b="0" spc="135" dirty="0">
                <a:latin typeface="Arial"/>
                <a:cs typeface="Arial"/>
              </a:rPr>
              <a:t>Random Forest</a:t>
            </a:r>
            <a:r>
              <a:rPr sz="3200" b="0" spc="135" dirty="0">
                <a:latin typeface="Arial"/>
                <a:cs typeface="Arial"/>
              </a:rPr>
              <a:t>:</a:t>
            </a:r>
            <a:endParaRPr sz="3200" dirty="0">
              <a:latin typeface="Arial"/>
              <a:cs typeface="Arial"/>
            </a:endParaRPr>
          </a:p>
        </p:txBody>
      </p:sp>
      <p:pic>
        <p:nvPicPr>
          <p:cNvPr id="9" name="Picture 8">
            <a:extLst>
              <a:ext uri="{FF2B5EF4-FFF2-40B4-BE49-F238E27FC236}">
                <a16:creationId xmlns:a16="http://schemas.microsoft.com/office/drawing/2014/main" id="{F040D32B-B584-4EF0-8674-5AC0D90E57AE}"/>
              </a:ext>
            </a:extLst>
          </p:cNvPr>
          <p:cNvPicPr>
            <a:picLocks noChangeAspect="1"/>
          </p:cNvPicPr>
          <p:nvPr/>
        </p:nvPicPr>
        <p:blipFill>
          <a:blip r:embed="rId2"/>
          <a:stretch>
            <a:fillRect/>
          </a:stretch>
        </p:blipFill>
        <p:spPr>
          <a:xfrm>
            <a:off x="1985962" y="1200150"/>
            <a:ext cx="5172075" cy="4743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5490" y="281686"/>
            <a:ext cx="2980309" cy="509114"/>
          </a:xfrm>
          <a:prstGeom prst="rect">
            <a:avLst/>
          </a:prstGeom>
        </p:spPr>
        <p:txBody>
          <a:bodyPr vert="horz" wrap="square" lIns="0" tIns="16510" rIns="0" bIns="0" rtlCol="0">
            <a:spAutoFit/>
          </a:bodyPr>
          <a:lstStyle/>
          <a:p>
            <a:pPr marL="12700">
              <a:lnSpc>
                <a:spcPct val="100000"/>
              </a:lnSpc>
              <a:spcBef>
                <a:spcPts val="130"/>
              </a:spcBef>
            </a:pPr>
            <a:r>
              <a:rPr lang="en-US" sz="3200" b="0" spc="240" dirty="0" err="1">
                <a:latin typeface="Arial"/>
                <a:cs typeface="Arial"/>
              </a:rPr>
              <a:t>ADA</a:t>
            </a:r>
            <a:r>
              <a:rPr sz="3200" b="0" spc="180" dirty="0" err="1">
                <a:latin typeface="Arial"/>
                <a:cs typeface="Arial"/>
              </a:rPr>
              <a:t>Boost</a:t>
            </a:r>
            <a:r>
              <a:rPr sz="3200" b="0" spc="180" dirty="0">
                <a:latin typeface="Arial"/>
                <a:cs typeface="Arial"/>
              </a:rPr>
              <a:t>:</a:t>
            </a:r>
            <a:endParaRPr sz="3200" dirty="0">
              <a:latin typeface="Arial"/>
              <a:cs typeface="Arial"/>
            </a:endParaRPr>
          </a:p>
        </p:txBody>
      </p:sp>
      <p:pic>
        <p:nvPicPr>
          <p:cNvPr id="9" name="Picture 8">
            <a:extLst>
              <a:ext uri="{FF2B5EF4-FFF2-40B4-BE49-F238E27FC236}">
                <a16:creationId xmlns:a16="http://schemas.microsoft.com/office/drawing/2014/main" id="{82F3A6A3-4BD4-40B0-BCA9-136B0318D116}"/>
              </a:ext>
            </a:extLst>
          </p:cNvPr>
          <p:cNvPicPr>
            <a:picLocks noChangeAspect="1"/>
          </p:cNvPicPr>
          <p:nvPr/>
        </p:nvPicPr>
        <p:blipFill>
          <a:blip r:embed="rId2"/>
          <a:stretch>
            <a:fillRect/>
          </a:stretch>
        </p:blipFill>
        <p:spPr>
          <a:xfrm>
            <a:off x="1943100" y="1495424"/>
            <a:ext cx="5257800" cy="4600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E13F2-1B4D-492C-B625-7AE2B52B9CAB}"/>
              </a:ext>
            </a:extLst>
          </p:cNvPr>
          <p:cNvSpPr>
            <a:spLocks noGrp="1"/>
          </p:cNvSpPr>
          <p:nvPr>
            <p:ph type="title"/>
          </p:nvPr>
        </p:nvSpPr>
        <p:spPr>
          <a:xfrm>
            <a:off x="1600201" y="815403"/>
            <a:ext cx="6141084" cy="492443"/>
          </a:xfrm>
        </p:spPr>
        <p:txBody>
          <a:bodyPr/>
          <a:lstStyle/>
          <a:p>
            <a:r>
              <a:rPr lang="en-US" sz="3200" dirty="0"/>
              <a:t>GRADIENT BOOST:</a:t>
            </a:r>
          </a:p>
        </p:txBody>
      </p:sp>
      <p:pic>
        <p:nvPicPr>
          <p:cNvPr id="5" name="Picture 4">
            <a:extLst>
              <a:ext uri="{FF2B5EF4-FFF2-40B4-BE49-F238E27FC236}">
                <a16:creationId xmlns:a16="http://schemas.microsoft.com/office/drawing/2014/main" id="{8CCCDEA2-BD92-4697-BEB3-F7FF31E4F424}"/>
              </a:ext>
            </a:extLst>
          </p:cNvPr>
          <p:cNvPicPr>
            <a:picLocks noChangeAspect="1"/>
          </p:cNvPicPr>
          <p:nvPr/>
        </p:nvPicPr>
        <p:blipFill>
          <a:blip r:embed="rId2"/>
          <a:stretch>
            <a:fillRect/>
          </a:stretch>
        </p:blipFill>
        <p:spPr>
          <a:xfrm>
            <a:off x="1919287" y="1528762"/>
            <a:ext cx="5305425" cy="4513835"/>
          </a:xfrm>
          <a:prstGeom prst="rect">
            <a:avLst/>
          </a:prstGeom>
        </p:spPr>
      </p:pic>
    </p:spTree>
    <p:extLst>
      <p:ext uri="{BB962C8B-B14F-4D97-AF65-F5344CB8AC3E}">
        <p14:creationId xmlns:p14="http://schemas.microsoft.com/office/powerpoint/2010/main" val="2691754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A730-8B53-4C08-8616-401256EA3A48}"/>
              </a:ext>
            </a:extLst>
          </p:cNvPr>
          <p:cNvSpPr>
            <a:spLocks noGrp="1"/>
          </p:cNvSpPr>
          <p:nvPr>
            <p:ph type="title"/>
          </p:nvPr>
        </p:nvSpPr>
        <p:spPr>
          <a:xfrm>
            <a:off x="1524001" y="815403"/>
            <a:ext cx="6217284" cy="492443"/>
          </a:xfrm>
        </p:spPr>
        <p:txBody>
          <a:bodyPr/>
          <a:lstStyle/>
          <a:p>
            <a:r>
              <a:rPr lang="en-US" sz="3200" dirty="0"/>
              <a:t>XGBOOST:</a:t>
            </a:r>
          </a:p>
        </p:txBody>
      </p:sp>
      <p:pic>
        <p:nvPicPr>
          <p:cNvPr id="5" name="Picture 4">
            <a:extLst>
              <a:ext uri="{FF2B5EF4-FFF2-40B4-BE49-F238E27FC236}">
                <a16:creationId xmlns:a16="http://schemas.microsoft.com/office/drawing/2014/main" id="{2CB4C7DE-9D97-4298-AF8F-75AF8E02670E}"/>
              </a:ext>
            </a:extLst>
          </p:cNvPr>
          <p:cNvPicPr>
            <a:picLocks noChangeAspect="1"/>
          </p:cNvPicPr>
          <p:nvPr/>
        </p:nvPicPr>
        <p:blipFill>
          <a:blip r:embed="rId2"/>
          <a:stretch>
            <a:fillRect/>
          </a:stretch>
        </p:blipFill>
        <p:spPr>
          <a:xfrm>
            <a:off x="1162050" y="1209675"/>
            <a:ext cx="6819900" cy="4438650"/>
          </a:xfrm>
          <a:prstGeom prst="rect">
            <a:avLst/>
          </a:prstGeom>
        </p:spPr>
      </p:pic>
    </p:spTree>
    <p:extLst>
      <p:ext uri="{BB962C8B-B14F-4D97-AF65-F5344CB8AC3E}">
        <p14:creationId xmlns:p14="http://schemas.microsoft.com/office/powerpoint/2010/main" val="3373830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1" y="214249"/>
            <a:ext cx="5498718" cy="575310"/>
          </a:xfrm>
          <a:prstGeom prst="rect">
            <a:avLst/>
          </a:prstGeom>
        </p:spPr>
        <p:txBody>
          <a:bodyPr vert="horz" wrap="square" lIns="0" tIns="13335" rIns="0" bIns="0" rtlCol="0">
            <a:spAutoFit/>
          </a:bodyPr>
          <a:lstStyle/>
          <a:p>
            <a:pPr marL="12700">
              <a:lnSpc>
                <a:spcPct val="100000"/>
              </a:lnSpc>
              <a:spcBef>
                <a:spcPts val="105"/>
              </a:spcBef>
            </a:pPr>
            <a:r>
              <a:rPr lang="en-US" sz="3600" b="0" spc="204" dirty="0">
                <a:latin typeface="Arial"/>
                <a:cs typeface="Arial"/>
              </a:rPr>
              <a:t>Exported Final Model:</a:t>
            </a:r>
            <a:endParaRPr sz="3600" dirty="0">
              <a:latin typeface="Arial"/>
              <a:cs typeface="Arial"/>
            </a:endParaRPr>
          </a:p>
        </p:txBody>
      </p:sp>
      <p:pic>
        <p:nvPicPr>
          <p:cNvPr id="5" name="Picture 4">
            <a:extLst>
              <a:ext uri="{FF2B5EF4-FFF2-40B4-BE49-F238E27FC236}">
                <a16:creationId xmlns:a16="http://schemas.microsoft.com/office/drawing/2014/main" id="{D41199DA-5F13-4FC1-B669-E193A350E8F5}"/>
              </a:ext>
            </a:extLst>
          </p:cNvPr>
          <p:cNvPicPr>
            <a:picLocks noChangeAspect="1"/>
          </p:cNvPicPr>
          <p:nvPr/>
        </p:nvPicPr>
        <p:blipFill>
          <a:blip r:embed="rId2"/>
          <a:stretch>
            <a:fillRect/>
          </a:stretch>
        </p:blipFill>
        <p:spPr>
          <a:xfrm>
            <a:off x="1447801" y="1371600"/>
            <a:ext cx="7010399" cy="4572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25BE-A95F-4EE0-A5C1-53EDE48D60E2}"/>
              </a:ext>
            </a:extLst>
          </p:cNvPr>
          <p:cNvSpPr>
            <a:spLocks noGrp="1"/>
          </p:cNvSpPr>
          <p:nvPr>
            <p:ph type="title"/>
          </p:nvPr>
        </p:nvSpPr>
        <p:spPr>
          <a:xfrm>
            <a:off x="1524001" y="815403"/>
            <a:ext cx="6217284" cy="492443"/>
          </a:xfrm>
        </p:spPr>
        <p:txBody>
          <a:bodyPr/>
          <a:lstStyle/>
          <a:p>
            <a:r>
              <a:rPr lang="en-US" sz="3200" dirty="0"/>
              <a:t>Exporting Model:</a:t>
            </a:r>
          </a:p>
        </p:txBody>
      </p:sp>
      <p:pic>
        <p:nvPicPr>
          <p:cNvPr id="4" name="Picture 3">
            <a:extLst>
              <a:ext uri="{FF2B5EF4-FFF2-40B4-BE49-F238E27FC236}">
                <a16:creationId xmlns:a16="http://schemas.microsoft.com/office/drawing/2014/main" id="{E42D421C-94D7-4F16-BEF2-85FD5067A235}"/>
              </a:ext>
            </a:extLst>
          </p:cNvPr>
          <p:cNvPicPr>
            <a:picLocks noChangeAspect="1"/>
          </p:cNvPicPr>
          <p:nvPr/>
        </p:nvPicPr>
        <p:blipFill>
          <a:blip r:embed="rId2"/>
          <a:stretch>
            <a:fillRect/>
          </a:stretch>
        </p:blipFill>
        <p:spPr>
          <a:xfrm>
            <a:off x="1295400" y="1758528"/>
            <a:ext cx="7620000" cy="4718472"/>
          </a:xfrm>
          <a:prstGeom prst="rect">
            <a:avLst/>
          </a:prstGeom>
        </p:spPr>
      </p:pic>
    </p:spTree>
    <p:extLst>
      <p:ext uri="{BB962C8B-B14F-4D97-AF65-F5344CB8AC3E}">
        <p14:creationId xmlns:p14="http://schemas.microsoft.com/office/powerpoint/2010/main" val="3228502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267D-AEC6-4BFD-AC4C-A80FF0B0A5D4}"/>
              </a:ext>
            </a:extLst>
          </p:cNvPr>
          <p:cNvSpPr>
            <a:spLocks noGrp="1"/>
          </p:cNvSpPr>
          <p:nvPr>
            <p:ph type="title"/>
          </p:nvPr>
        </p:nvSpPr>
        <p:spPr>
          <a:xfrm>
            <a:off x="1600201" y="815403"/>
            <a:ext cx="6141084" cy="492443"/>
          </a:xfrm>
        </p:spPr>
        <p:txBody>
          <a:bodyPr/>
          <a:lstStyle/>
          <a:p>
            <a:r>
              <a:rPr lang="en-US" sz="3200" dirty="0"/>
              <a:t>Final Result:</a:t>
            </a:r>
          </a:p>
        </p:txBody>
      </p:sp>
      <p:pic>
        <p:nvPicPr>
          <p:cNvPr id="4" name="Picture 3">
            <a:extLst>
              <a:ext uri="{FF2B5EF4-FFF2-40B4-BE49-F238E27FC236}">
                <a16:creationId xmlns:a16="http://schemas.microsoft.com/office/drawing/2014/main" id="{7BE5DC8F-5A3E-4CFA-8AFE-397E334988F7}"/>
              </a:ext>
            </a:extLst>
          </p:cNvPr>
          <p:cNvPicPr>
            <a:picLocks noChangeAspect="1"/>
          </p:cNvPicPr>
          <p:nvPr/>
        </p:nvPicPr>
        <p:blipFill>
          <a:blip r:embed="rId2"/>
          <a:stretch>
            <a:fillRect/>
          </a:stretch>
        </p:blipFill>
        <p:spPr>
          <a:xfrm>
            <a:off x="1447800" y="1600200"/>
            <a:ext cx="7239000" cy="5143500"/>
          </a:xfrm>
          <a:prstGeom prst="rect">
            <a:avLst/>
          </a:prstGeom>
        </p:spPr>
      </p:pic>
    </p:spTree>
    <p:extLst>
      <p:ext uri="{BB962C8B-B14F-4D97-AF65-F5344CB8AC3E}">
        <p14:creationId xmlns:p14="http://schemas.microsoft.com/office/powerpoint/2010/main" val="518558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09993A-5631-420A-A151-1856F852C8C7}"/>
              </a:ext>
            </a:extLst>
          </p:cNvPr>
          <p:cNvPicPr>
            <a:picLocks noChangeAspect="1"/>
          </p:cNvPicPr>
          <p:nvPr/>
        </p:nvPicPr>
        <p:blipFill>
          <a:blip r:embed="rId2"/>
          <a:stretch>
            <a:fillRect/>
          </a:stretch>
        </p:blipFill>
        <p:spPr>
          <a:xfrm>
            <a:off x="1524000" y="857250"/>
            <a:ext cx="7086600" cy="5143500"/>
          </a:xfrm>
          <a:prstGeom prst="rect">
            <a:avLst/>
          </a:prstGeom>
        </p:spPr>
      </p:pic>
    </p:spTree>
    <p:extLst>
      <p:ext uri="{BB962C8B-B14F-4D97-AF65-F5344CB8AC3E}">
        <p14:creationId xmlns:p14="http://schemas.microsoft.com/office/powerpoint/2010/main" val="3232878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2834" y="539115"/>
            <a:ext cx="3115945" cy="575310"/>
          </a:xfrm>
          <a:prstGeom prst="rect">
            <a:avLst/>
          </a:prstGeom>
        </p:spPr>
        <p:txBody>
          <a:bodyPr vert="horz" wrap="square" lIns="0" tIns="13335" rIns="0" bIns="0" rtlCol="0">
            <a:spAutoFit/>
          </a:bodyPr>
          <a:lstStyle/>
          <a:p>
            <a:pPr marL="12700">
              <a:lnSpc>
                <a:spcPct val="100000"/>
              </a:lnSpc>
              <a:spcBef>
                <a:spcPts val="105"/>
              </a:spcBef>
            </a:pPr>
            <a:r>
              <a:rPr sz="3600" b="0" spc="405" dirty="0">
                <a:latin typeface="Arial"/>
                <a:cs typeface="Arial"/>
              </a:rPr>
              <a:t>Future</a:t>
            </a:r>
            <a:r>
              <a:rPr sz="3600" b="0" spc="-290" dirty="0">
                <a:latin typeface="Arial"/>
                <a:cs typeface="Arial"/>
              </a:rPr>
              <a:t> </a:t>
            </a:r>
            <a:r>
              <a:rPr sz="3600" b="0" spc="90" dirty="0">
                <a:latin typeface="Arial"/>
                <a:cs typeface="Arial"/>
              </a:rPr>
              <a:t>Scope</a:t>
            </a:r>
            <a:endParaRPr sz="3600">
              <a:latin typeface="Arial"/>
              <a:cs typeface="Arial"/>
            </a:endParaRPr>
          </a:p>
        </p:txBody>
      </p:sp>
      <p:sp>
        <p:nvSpPr>
          <p:cNvPr id="3" name="object 3"/>
          <p:cNvSpPr txBox="1"/>
          <p:nvPr/>
        </p:nvSpPr>
        <p:spPr>
          <a:xfrm>
            <a:off x="1877695" y="1212151"/>
            <a:ext cx="6986905" cy="2539734"/>
          </a:xfrm>
          <a:prstGeom prst="rect">
            <a:avLst/>
          </a:prstGeom>
        </p:spPr>
        <p:txBody>
          <a:bodyPr vert="horz" wrap="square" lIns="0" tIns="11430" rIns="0" bIns="0" rtlCol="0">
            <a:spAutoFit/>
          </a:bodyPr>
          <a:lstStyle/>
          <a:p>
            <a:pPr marL="12700" marR="5080" algn="just">
              <a:lnSpc>
                <a:spcPct val="115199"/>
              </a:lnSpc>
              <a:spcBef>
                <a:spcPts val="90"/>
              </a:spcBef>
              <a:buClr>
                <a:srgbClr val="3891A7"/>
              </a:buClr>
              <a:buSzPct val="77777"/>
              <a:buFont typeface="Arial"/>
              <a:buChar char=""/>
              <a:tabLst>
                <a:tab pos="461009" algn="l"/>
              </a:tabLst>
            </a:pPr>
            <a:r>
              <a:rPr lang="en-US" dirty="0"/>
              <a:t>More sophisticated artificial intelligence techniques can be used to maximized the accuracy and predict the accurate price of the products. Software or Mobile app can be developed that will predict the market price of any new launched product. To achieve maximum accuracy and predict more accurate, more and more instances should be added to the data set. And selecting more appropriate features can also increase the accuracy. So data set should be large and more appropriate features should be selected to achieve higher accuracy. </a:t>
            </a:r>
            <a:endParaRPr sz="1800" dirty="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1340" y="539115"/>
            <a:ext cx="2628900" cy="575310"/>
          </a:xfrm>
          <a:prstGeom prst="rect">
            <a:avLst/>
          </a:prstGeom>
        </p:spPr>
        <p:txBody>
          <a:bodyPr vert="horz" wrap="square" lIns="0" tIns="13335" rIns="0" bIns="0" rtlCol="0">
            <a:spAutoFit/>
          </a:bodyPr>
          <a:lstStyle/>
          <a:p>
            <a:pPr marL="12700">
              <a:lnSpc>
                <a:spcPct val="100000"/>
              </a:lnSpc>
              <a:spcBef>
                <a:spcPts val="105"/>
              </a:spcBef>
            </a:pPr>
            <a:r>
              <a:rPr sz="3600" b="0" spc="15" dirty="0">
                <a:latin typeface="Arial"/>
                <a:cs typeface="Arial"/>
              </a:rPr>
              <a:t>C</a:t>
            </a:r>
            <a:r>
              <a:rPr sz="3600" b="0" spc="229" dirty="0">
                <a:latin typeface="Arial"/>
                <a:cs typeface="Arial"/>
              </a:rPr>
              <a:t>on</a:t>
            </a:r>
            <a:r>
              <a:rPr sz="3600" b="0" spc="180" dirty="0">
                <a:latin typeface="Arial"/>
                <a:cs typeface="Arial"/>
              </a:rPr>
              <a:t>c</a:t>
            </a:r>
            <a:r>
              <a:rPr sz="3600" b="0" spc="540" dirty="0">
                <a:latin typeface="Arial"/>
                <a:cs typeface="Arial"/>
              </a:rPr>
              <a:t>l</a:t>
            </a:r>
            <a:r>
              <a:rPr sz="3600" b="0" spc="465" dirty="0">
                <a:latin typeface="Arial"/>
                <a:cs typeface="Arial"/>
              </a:rPr>
              <a:t>u</a:t>
            </a:r>
            <a:r>
              <a:rPr sz="3600" b="0" spc="245" dirty="0">
                <a:latin typeface="Arial"/>
                <a:cs typeface="Arial"/>
              </a:rPr>
              <a:t>sion</a:t>
            </a:r>
            <a:endParaRPr sz="3600">
              <a:latin typeface="Arial"/>
              <a:cs typeface="Arial"/>
            </a:endParaRPr>
          </a:p>
        </p:txBody>
      </p:sp>
      <p:sp>
        <p:nvSpPr>
          <p:cNvPr id="3" name="object 3"/>
          <p:cNvSpPr txBox="1"/>
          <p:nvPr/>
        </p:nvSpPr>
        <p:spPr>
          <a:xfrm>
            <a:off x="1515491" y="1420050"/>
            <a:ext cx="7357109" cy="3176832"/>
          </a:xfrm>
          <a:prstGeom prst="rect">
            <a:avLst/>
          </a:prstGeom>
        </p:spPr>
        <p:txBody>
          <a:bodyPr vert="horz" wrap="square" lIns="0" tIns="11430" rIns="0" bIns="0" rtlCol="0">
            <a:spAutoFit/>
          </a:bodyPr>
          <a:lstStyle/>
          <a:p>
            <a:pPr marL="12700" marR="13335" algn="just">
              <a:lnSpc>
                <a:spcPct val="115199"/>
              </a:lnSpc>
              <a:spcBef>
                <a:spcPts val="90"/>
              </a:spcBef>
            </a:pPr>
            <a:r>
              <a:rPr lang="en-US" dirty="0"/>
              <a:t>This work can be concluded with the comparable results of both Feature selection algorithms and classifier. This combination has achieved maximum accuracy and selected minimum but most appropriate features. It is important to note that in Forward selection by adding irrelevant or redundant features to the data set decreases the efficiency of both classifiers. While in backward selection if we remove any important feature from the data set, its efficiency decreases. The main reason of low accuracy rate is low number of instances in the data set. One more thing should also be considered while working that converting a regression problem into classification problem introduces more error</a:t>
            </a:r>
            <a:endParaRPr sz="1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1409" y="271144"/>
            <a:ext cx="3059430" cy="575310"/>
          </a:xfrm>
          <a:prstGeom prst="rect">
            <a:avLst/>
          </a:prstGeom>
        </p:spPr>
        <p:txBody>
          <a:bodyPr vert="horz" wrap="square" lIns="0" tIns="13335" rIns="0" bIns="0" rtlCol="0">
            <a:spAutoFit/>
          </a:bodyPr>
          <a:lstStyle/>
          <a:p>
            <a:pPr marL="12700">
              <a:lnSpc>
                <a:spcPct val="100000"/>
              </a:lnSpc>
              <a:spcBef>
                <a:spcPts val="105"/>
              </a:spcBef>
            </a:pPr>
            <a:r>
              <a:rPr sz="3600" b="0" spc="590" dirty="0">
                <a:solidFill>
                  <a:srgbClr val="974707"/>
                </a:solidFill>
                <a:latin typeface="Arial"/>
                <a:cs typeface="Arial"/>
              </a:rPr>
              <a:t>In</a:t>
            </a:r>
            <a:r>
              <a:rPr sz="3600" b="0" spc="365" dirty="0">
                <a:solidFill>
                  <a:srgbClr val="974707"/>
                </a:solidFill>
                <a:latin typeface="Arial"/>
                <a:cs typeface="Arial"/>
              </a:rPr>
              <a:t>t</a:t>
            </a:r>
            <a:r>
              <a:rPr sz="3600" b="0" spc="745" dirty="0">
                <a:solidFill>
                  <a:srgbClr val="974707"/>
                </a:solidFill>
                <a:latin typeface="Arial"/>
                <a:cs typeface="Arial"/>
              </a:rPr>
              <a:t>r</a:t>
            </a:r>
            <a:r>
              <a:rPr sz="3600" b="0" spc="310" dirty="0">
                <a:solidFill>
                  <a:srgbClr val="974707"/>
                </a:solidFill>
                <a:latin typeface="Arial"/>
                <a:cs typeface="Arial"/>
              </a:rPr>
              <a:t>od</a:t>
            </a:r>
            <a:r>
              <a:rPr sz="3600" b="0" spc="335" dirty="0">
                <a:solidFill>
                  <a:srgbClr val="974707"/>
                </a:solidFill>
                <a:latin typeface="Arial"/>
                <a:cs typeface="Arial"/>
              </a:rPr>
              <a:t>u</a:t>
            </a:r>
            <a:r>
              <a:rPr sz="3600" b="0" spc="75" dirty="0">
                <a:solidFill>
                  <a:srgbClr val="974707"/>
                </a:solidFill>
                <a:latin typeface="Arial"/>
                <a:cs typeface="Arial"/>
              </a:rPr>
              <a:t>c</a:t>
            </a:r>
            <a:r>
              <a:rPr sz="3600" b="0" spc="645" dirty="0">
                <a:solidFill>
                  <a:srgbClr val="974707"/>
                </a:solidFill>
                <a:latin typeface="Arial"/>
                <a:cs typeface="Arial"/>
              </a:rPr>
              <a:t>t</a:t>
            </a:r>
            <a:r>
              <a:rPr sz="3600" b="0" spc="350" dirty="0">
                <a:solidFill>
                  <a:srgbClr val="974707"/>
                </a:solidFill>
                <a:latin typeface="Arial"/>
                <a:cs typeface="Arial"/>
              </a:rPr>
              <a:t>ion</a:t>
            </a:r>
            <a:endParaRPr sz="3600">
              <a:latin typeface="Arial"/>
              <a:cs typeface="Arial"/>
            </a:endParaRPr>
          </a:p>
        </p:txBody>
      </p:sp>
      <p:sp>
        <p:nvSpPr>
          <p:cNvPr id="3" name="object 3"/>
          <p:cNvSpPr txBox="1"/>
          <p:nvPr/>
        </p:nvSpPr>
        <p:spPr>
          <a:xfrm>
            <a:off x="1752601" y="1371600"/>
            <a:ext cx="7114540" cy="4998804"/>
          </a:xfrm>
          <a:prstGeom prst="rect">
            <a:avLst/>
          </a:prstGeom>
        </p:spPr>
        <p:txBody>
          <a:bodyPr vert="horz" wrap="square" lIns="0" tIns="12700" rIns="0" bIns="0" rtlCol="0">
            <a:spAutoFit/>
          </a:bodyPr>
          <a:lstStyle/>
          <a:p>
            <a:pPr marL="12700" marR="14604" algn="just">
              <a:lnSpc>
                <a:spcPct val="100099"/>
              </a:lnSpc>
              <a:spcBef>
                <a:spcPts val="100"/>
              </a:spcBef>
            </a:pPr>
            <a:r>
              <a:rPr lang="en-US" dirty="0"/>
              <a:t>Price is the most effective attribute of marketing and business. The very first question of costumer is about the price of items. All the costumers are first worried and thinks “If he would be able to purchase something with given specifications or not”. Artificial Intelligence-which makes machine capable to answer the questions intelligently now-a-days is very vast engineering field. Machine learning provides us best techniques for artificial intelligence like classification, regression, supervised learning and unsupervised learning and many more. Different tools are available for machine learning tasks like MATLAB, Python, Cygwin, WEKA etc. We can use any of classifiers like, Linear Regression, KNN and many more. Different type of feature selection algorithms are available to select only best features and minimize dataset. This will reduce computational complexity of the problem. As this is optimization problem so many optimization techniques are also used to reduce dimensionality of the dataset Laptop now a days is one of the most selling and purchasing device. Every day new Laptops with new version and more features are launched. Hundreds and thousands of mobile are sold and purchased on daily basis. So here the mobile price class prediction is a case study for the given type of problem i.e. finding optimal product. </a:t>
            </a:r>
            <a:endParaRPr sz="18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09650" cy="6858000"/>
          </a:xfrm>
          <a:custGeom>
            <a:avLst/>
            <a:gdLst/>
            <a:ahLst/>
            <a:cxnLst/>
            <a:rect l="l" t="t" r="r" b="b"/>
            <a:pathLst>
              <a:path w="1009650" h="6858000">
                <a:moveTo>
                  <a:pt x="0" y="6858000"/>
                </a:moveTo>
                <a:lnTo>
                  <a:pt x="1009650" y="6858000"/>
                </a:lnTo>
                <a:lnTo>
                  <a:pt x="1009650" y="0"/>
                </a:lnTo>
                <a:lnTo>
                  <a:pt x="0" y="0"/>
                </a:lnTo>
                <a:lnTo>
                  <a:pt x="0" y="6858000"/>
                </a:lnTo>
                <a:close/>
              </a:path>
            </a:pathLst>
          </a:custGeom>
          <a:solidFill>
            <a:srgbClr val="E7DEC8"/>
          </a:solidFill>
        </p:spPr>
        <p:txBody>
          <a:bodyPr wrap="square" lIns="0" tIns="0" rIns="0" bIns="0" rtlCol="0"/>
          <a:lstStyle/>
          <a:p>
            <a:endParaRPr/>
          </a:p>
        </p:txBody>
      </p:sp>
      <p:grpSp>
        <p:nvGrpSpPr>
          <p:cNvPr id="3" name="object 3"/>
          <p:cNvGrpSpPr/>
          <p:nvPr/>
        </p:nvGrpSpPr>
        <p:grpSpPr>
          <a:xfrm>
            <a:off x="914400" y="0"/>
            <a:ext cx="8229600" cy="6858000"/>
            <a:chOff x="914400" y="0"/>
            <a:chExt cx="8229600" cy="6858000"/>
          </a:xfrm>
        </p:grpSpPr>
        <p:sp>
          <p:nvSpPr>
            <p:cNvPr id="4" name="object 4"/>
            <p:cNvSpPr/>
            <p:nvPr/>
          </p:nvSpPr>
          <p:spPr>
            <a:xfrm>
              <a:off x="1009650" y="0"/>
              <a:ext cx="8134350" cy="6858000"/>
            </a:xfrm>
            <a:custGeom>
              <a:avLst/>
              <a:gdLst/>
              <a:ahLst/>
              <a:cxnLst/>
              <a:rect l="l" t="t" r="r" b="b"/>
              <a:pathLst>
                <a:path w="8134350" h="6858000">
                  <a:moveTo>
                    <a:pt x="8134350" y="0"/>
                  </a:moveTo>
                  <a:lnTo>
                    <a:pt x="0" y="0"/>
                  </a:lnTo>
                  <a:lnTo>
                    <a:pt x="0" y="6858000"/>
                  </a:lnTo>
                  <a:lnTo>
                    <a:pt x="8134350" y="6858000"/>
                  </a:lnTo>
                  <a:lnTo>
                    <a:pt x="8134350" y="0"/>
                  </a:lnTo>
                  <a:close/>
                </a:path>
              </a:pathLst>
            </a:custGeom>
            <a:solidFill>
              <a:srgbClr val="FFFFFF"/>
            </a:solidFill>
          </p:spPr>
          <p:txBody>
            <a:bodyPr wrap="square" lIns="0" tIns="0" rIns="0" bIns="0" rtlCol="0"/>
            <a:lstStyle/>
            <a:p>
              <a:endParaRPr/>
            </a:p>
          </p:txBody>
        </p:sp>
        <p:sp>
          <p:nvSpPr>
            <p:cNvPr id="5" name="object 5"/>
            <p:cNvSpPr/>
            <p:nvPr/>
          </p:nvSpPr>
          <p:spPr>
            <a:xfrm>
              <a:off x="914400" y="0"/>
              <a:ext cx="185737" cy="6858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09650" y="0"/>
              <a:ext cx="76200" cy="6858000"/>
            </a:xfrm>
            <a:custGeom>
              <a:avLst/>
              <a:gdLst/>
              <a:ahLst/>
              <a:cxnLst/>
              <a:rect l="l" t="t" r="r" b="b"/>
              <a:pathLst>
                <a:path w="76200" h="6858000">
                  <a:moveTo>
                    <a:pt x="76200" y="0"/>
                  </a:moveTo>
                  <a:lnTo>
                    <a:pt x="0" y="0"/>
                  </a:lnTo>
                  <a:lnTo>
                    <a:pt x="0" y="6858000"/>
                  </a:lnTo>
                  <a:lnTo>
                    <a:pt x="76200" y="6858000"/>
                  </a:lnTo>
                  <a:lnTo>
                    <a:pt x="76200" y="0"/>
                  </a:lnTo>
                  <a:close/>
                </a:path>
              </a:pathLst>
            </a:custGeom>
            <a:solidFill>
              <a:srgbClr val="FFFFFF"/>
            </a:solidFill>
          </p:spPr>
          <p:txBody>
            <a:bodyPr wrap="square" lIns="0" tIns="0" rIns="0" bIns="0" rtlCol="0"/>
            <a:lstStyle/>
            <a:p>
              <a:endParaRPr/>
            </a:p>
          </p:txBody>
        </p:sp>
        <p:sp>
          <p:nvSpPr>
            <p:cNvPr id="7" name="object 7"/>
            <p:cNvSpPr/>
            <p:nvPr/>
          </p:nvSpPr>
          <p:spPr>
            <a:xfrm>
              <a:off x="2100325" y="2643251"/>
              <a:ext cx="6105525" cy="2152650"/>
            </a:xfrm>
            <a:custGeom>
              <a:avLst/>
              <a:gdLst/>
              <a:ahLst/>
              <a:cxnLst/>
              <a:rect l="l" t="t" r="r" b="b"/>
              <a:pathLst>
                <a:path w="6105525" h="2152650">
                  <a:moveTo>
                    <a:pt x="0" y="2152650"/>
                  </a:moveTo>
                  <a:lnTo>
                    <a:pt x="6105525" y="2152650"/>
                  </a:lnTo>
                  <a:lnTo>
                    <a:pt x="6105525" y="0"/>
                  </a:lnTo>
                  <a:lnTo>
                    <a:pt x="0" y="0"/>
                  </a:lnTo>
                  <a:lnTo>
                    <a:pt x="0" y="2152650"/>
                  </a:lnTo>
                  <a:close/>
                </a:path>
              </a:pathLst>
            </a:custGeom>
            <a:ln w="9525">
              <a:solidFill>
                <a:srgbClr val="FFFFFF"/>
              </a:solidFill>
            </a:ln>
          </p:spPr>
          <p:txBody>
            <a:bodyPr wrap="square" lIns="0" tIns="0" rIns="0" bIns="0" rtlCol="0"/>
            <a:lstStyle/>
            <a:p>
              <a:endParaRPr/>
            </a:p>
          </p:txBody>
        </p:sp>
      </p:grpSp>
      <p:sp>
        <p:nvSpPr>
          <p:cNvPr id="8" name="object 8"/>
          <p:cNvSpPr txBox="1">
            <a:spLocks noGrp="1"/>
          </p:cNvSpPr>
          <p:nvPr>
            <p:ph type="title"/>
          </p:nvPr>
        </p:nvSpPr>
        <p:spPr>
          <a:xfrm>
            <a:off x="3558540" y="2647886"/>
            <a:ext cx="3432810" cy="758190"/>
          </a:xfrm>
          <a:prstGeom prst="rect">
            <a:avLst/>
          </a:prstGeom>
        </p:spPr>
        <p:txBody>
          <a:bodyPr vert="horz" wrap="square" lIns="0" tIns="13335" rIns="0" bIns="0" rtlCol="0">
            <a:spAutoFit/>
          </a:bodyPr>
          <a:lstStyle/>
          <a:p>
            <a:pPr marL="12700">
              <a:lnSpc>
                <a:spcPct val="100000"/>
              </a:lnSpc>
              <a:spcBef>
                <a:spcPts val="105"/>
              </a:spcBef>
            </a:pPr>
            <a:r>
              <a:rPr sz="4800" b="0" spc="540" dirty="0">
                <a:latin typeface="Arial"/>
                <a:cs typeface="Arial"/>
              </a:rPr>
              <a:t>Thank</a:t>
            </a:r>
            <a:r>
              <a:rPr sz="4800" b="0" spc="-130" dirty="0">
                <a:latin typeface="Arial"/>
                <a:cs typeface="Arial"/>
              </a:rPr>
              <a:t> </a:t>
            </a:r>
            <a:r>
              <a:rPr sz="4800" b="0" spc="310" dirty="0">
                <a:latin typeface="Arial"/>
                <a:cs typeface="Arial"/>
              </a:rPr>
              <a:t>You</a:t>
            </a:r>
            <a:endParaRPr sz="4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5989" y="203580"/>
            <a:ext cx="2427605" cy="575310"/>
          </a:xfrm>
          <a:prstGeom prst="rect">
            <a:avLst/>
          </a:prstGeom>
        </p:spPr>
        <p:txBody>
          <a:bodyPr vert="horz" wrap="square" lIns="0" tIns="13335" rIns="0" bIns="0" rtlCol="0">
            <a:spAutoFit/>
          </a:bodyPr>
          <a:lstStyle/>
          <a:p>
            <a:pPr marL="12700">
              <a:lnSpc>
                <a:spcPct val="100000"/>
              </a:lnSpc>
              <a:spcBef>
                <a:spcPts val="105"/>
              </a:spcBef>
            </a:pPr>
            <a:r>
              <a:rPr sz="3600" b="0" spc="204" dirty="0">
                <a:solidFill>
                  <a:srgbClr val="974707"/>
                </a:solidFill>
                <a:latin typeface="Arial"/>
                <a:cs typeface="Arial"/>
              </a:rPr>
              <a:t>Objectives</a:t>
            </a:r>
            <a:endParaRPr sz="3600">
              <a:latin typeface="Arial"/>
              <a:cs typeface="Arial"/>
            </a:endParaRPr>
          </a:p>
        </p:txBody>
      </p:sp>
      <p:sp>
        <p:nvSpPr>
          <p:cNvPr id="3" name="object 3"/>
          <p:cNvSpPr txBox="1"/>
          <p:nvPr/>
        </p:nvSpPr>
        <p:spPr>
          <a:xfrm>
            <a:off x="1515491" y="1292923"/>
            <a:ext cx="7357745" cy="3340658"/>
          </a:xfrm>
          <a:prstGeom prst="rect">
            <a:avLst/>
          </a:prstGeom>
        </p:spPr>
        <p:txBody>
          <a:bodyPr vert="horz" wrap="square" lIns="0" tIns="184150" rIns="0" bIns="0" rtlCol="0">
            <a:spAutoFit/>
          </a:bodyPr>
          <a:lstStyle/>
          <a:p>
            <a:pPr marL="355600" indent="-343535" algn="just">
              <a:lnSpc>
                <a:spcPct val="100000"/>
              </a:lnSpc>
              <a:spcBef>
                <a:spcPts val="1450"/>
              </a:spcBef>
              <a:buFont typeface="Symbol"/>
              <a:buChar char=""/>
              <a:tabLst>
                <a:tab pos="356235" algn="l"/>
              </a:tabLst>
            </a:pPr>
            <a:r>
              <a:rPr lang="en-US" sz="2000" dirty="0"/>
              <a:t>Cost prediction is the very important factor of marketing and business. To predict the cost same procedure can be performed for all types of products for example Cars, Foods, Medicine, Laptops etc. </a:t>
            </a:r>
          </a:p>
          <a:p>
            <a:pPr marL="355600" indent="-343535" algn="just">
              <a:lnSpc>
                <a:spcPct val="100000"/>
              </a:lnSpc>
              <a:spcBef>
                <a:spcPts val="1450"/>
              </a:spcBef>
              <a:buFont typeface="Symbol"/>
              <a:buChar char=""/>
              <a:tabLst>
                <a:tab pos="356235" algn="l"/>
              </a:tabLst>
            </a:pPr>
            <a:r>
              <a:rPr lang="en-US" sz="2000" dirty="0"/>
              <a:t>Best marketing strategy is to find optimal product (with minimum cost and maximum specifications). So products can be compared in terms of their specifications, cost, manufacturing company etc.</a:t>
            </a:r>
          </a:p>
          <a:p>
            <a:pPr marL="355600" indent="-343535" algn="just">
              <a:lnSpc>
                <a:spcPct val="100000"/>
              </a:lnSpc>
              <a:spcBef>
                <a:spcPts val="1450"/>
              </a:spcBef>
              <a:buFont typeface="Symbol"/>
              <a:buChar char=""/>
              <a:tabLst>
                <a:tab pos="356235" algn="l"/>
              </a:tabLst>
            </a:pPr>
            <a:r>
              <a:rPr lang="en-US" sz="2000" dirty="0"/>
              <a:t>By specifying economic range a good product can be suggested to a costumer.</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09650" cy="6858000"/>
          </a:xfrm>
          <a:custGeom>
            <a:avLst/>
            <a:gdLst/>
            <a:ahLst/>
            <a:cxnLst/>
            <a:rect l="l" t="t" r="r" b="b"/>
            <a:pathLst>
              <a:path w="1009650" h="6858000">
                <a:moveTo>
                  <a:pt x="0" y="6858000"/>
                </a:moveTo>
                <a:lnTo>
                  <a:pt x="1009650" y="6858000"/>
                </a:lnTo>
                <a:lnTo>
                  <a:pt x="1009650" y="0"/>
                </a:lnTo>
                <a:lnTo>
                  <a:pt x="0" y="0"/>
                </a:lnTo>
                <a:lnTo>
                  <a:pt x="0" y="6858000"/>
                </a:lnTo>
                <a:close/>
              </a:path>
            </a:pathLst>
          </a:custGeom>
          <a:solidFill>
            <a:srgbClr val="E7DEC8"/>
          </a:solidFill>
        </p:spPr>
        <p:txBody>
          <a:bodyPr wrap="square" lIns="0" tIns="0" rIns="0" bIns="0" rtlCol="0"/>
          <a:lstStyle/>
          <a:p>
            <a:endParaRPr/>
          </a:p>
        </p:txBody>
      </p:sp>
      <p:grpSp>
        <p:nvGrpSpPr>
          <p:cNvPr id="3" name="object 3"/>
          <p:cNvGrpSpPr/>
          <p:nvPr/>
        </p:nvGrpSpPr>
        <p:grpSpPr>
          <a:xfrm>
            <a:off x="914400" y="0"/>
            <a:ext cx="8229600" cy="6858000"/>
            <a:chOff x="914400" y="0"/>
            <a:chExt cx="8229600" cy="6858000"/>
          </a:xfrm>
        </p:grpSpPr>
        <p:sp>
          <p:nvSpPr>
            <p:cNvPr id="4" name="object 4"/>
            <p:cNvSpPr/>
            <p:nvPr/>
          </p:nvSpPr>
          <p:spPr>
            <a:xfrm>
              <a:off x="1009650" y="0"/>
              <a:ext cx="8134350" cy="6858000"/>
            </a:xfrm>
            <a:custGeom>
              <a:avLst/>
              <a:gdLst/>
              <a:ahLst/>
              <a:cxnLst/>
              <a:rect l="l" t="t" r="r" b="b"/>
              <a:pathLst>
                <a:path w="8134350" h="6858000">
                  <a:moveTo>
                    <a:pt x="8134350" y="0"/>
                  </a:moveTo>
                  <a:lnTo>
                    <a:pt x="0" y="0"/>
                  </a:lnTo>
                  <a:lnTo>
                    <a:pt x="0" y="6858000"/>
                  </a:lnTo>
                  <a:lnTo>
                    <a:pt x="8134350" y="6858000"/>
                  </a:lnTo>
                  <a:lnTo>
                    <a:pt x="8134350" y="0"/>
                  </a:lnTo>
                  <a:close/>
                </a:path>
              </a:pathLst>
            </a:custGeom>
            <a:solidFill>
              <a:srgbClr val="FFFFFF"/>
            </a:solidFill>
          </p:spPr>
          <p:txBody>
            <a:bodyPr wrap="square" lIns="0" tIns="0" rIns="0" bIns="0" rtlCol="0"/>
            <a:lstStyle/>
            <a:p>
              <a:endParaRPr/>
            </a:p>
          </p:txBody>
        </p:sp>
        <p:sp>
          <p:nvSpPr>
            <p:cNvPr id="5" name="object 5"/>
            <p:cNvSpPr/>
            <p:nvPr/>
          </p:nvSpPr>
          <p:spPr>
            <a:xfrm>
              <a:off x="914400" y="0"/>
              <a:ext cx="185737" cy="6858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09650" y="0"/>
              <a:ext cx="76200" cy="6858000"/>
            </a:xfrm>
            <a:custGeom>
              <a:avLst/>
              <a:gdLst/>
              <a:ahLst/>
              <a:cxnLst/>
              <a:rect l="l" t="t" r="r" b="b"/>
              <a:pathLst>
                <a:path w="76200" h="6858000">
                  <a:moveTo>
                    <a:pt x="76200" y="0"/>
                  </a:moveTo>
                  <a:lnTo>
                    <a:pt x="0" y="0"/>
                  </a:lnTo>
                  <a:lnTo>
                    <a:pt x="0" y="6858000"/>
                  </a:lnTo>
                  <a:lnTo>
                    <a:pt x="76200" y="6858000"/>
                  </a:lnTo>
                  <a:lnTo>
                    <a:pt x="76200"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3188970" y="152018"/>
            <a:ext cx="3489960" cy="575310"/>
          </a:xfrm>
          <a:prstGeom prst="rect">
            <a:avLst/>
          </a:prstGeom>
        </p:spPr>
        <p:txBody>
          <a:bodyPr vert="horz" wrap="square" lIns="0" tIns="13335" rIns="0" bIns="0" rtlCol="0">
            <a:spAutoFit/>
          </a:bodyPr>
          <a:lstStyle/>
          <a:p>
            <a:pPr marL="12700">
              <a:lnSpc>
                <a:spcPct val="100000"/>
              </a:lnSpc>
              <a:spcBef>
                <a:spcPts val="105"/>
              </a:spcBef>
            </a:pPr>
            <a:r>
              <a:rPr sz="3600" b="0" spc="355" dirty="0">
                <a:solidFill>
                  <a:srgbClr val="974707"/>
                </a:solidFill>
                <a:latin typeface="Arial"/>
                <a:cs typeface="Arial"/>
              </a:rPr>
              <a:t>Block</a:t>
            </a:r>
            <a:r>
              <a:rPr sz="3600" b="0" spc="-165" dirty="0">
                <a:solidFill>
                  <a:srgbClr val="974707"/>
                </a:solidFill>
                <a:latin typeface="Arial"/>
                <a:cs typeface="Arial"/>
              </a:rPr>
              <a:t> </a:t>
            </a:r>
            <a:r>
              <a:rPr sz="3600" b="0" spc="305" dirty="0">
                <a:solidFill>
                  <a:srgbClr val="974707"/>
                </a:solidFill>
                <a:latin typeface="Arial"/>
                <a:cs typeface="Arial"/>
              </a:rPr>
              <a:t>Diagram</a:t>
            </a:r>
            <a:endParaRPr sz="3600">
              <a:latin typeface="Arial"/>
              <a:cs typeface="Arial"/>
            </a:endParaRPr>
          </a:p>
        </p:txBody>
      </p:sp>
      <p:pic>
        <p:nvPicPr>
          <p:cNvPr id="11" name="Picture 10">
            <a:extLst>
              <a:ext uri="{FF2B5EF4-FFF2-40B4-BE49-F238E27FC236}">
                <a16:creationId xmlns:a16="http://schemas.microsoft.com/office/drawing/2014/main" id="{C9511337-F509-4BE9-BFC6-F1F100581A09}"/>
              </a:ext>
            </a:extLst>
          </p:cNvPr>
          <p:cNvPicPr>
            <a:picLocks noChangeAspect="1"/>
          </p:cNvPicPr>
          <p:nvPr/>
        </p:nvPicPr>
        <p:blipFill>
          <a:blip r:embed="rId3"/>
          <a:stretch>
            <a:fillRect/>
          </a:stretch>
        </p:blipFill>
        <p:spPr>
          <a:xfrm>
            <a:off x="2760576" y="1066800"/>
            <a:ext cx="3183024" cy="518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3480" y="539115"/>
            <a:ext cx="3942715" cy="575310"/>
          </a:xfrm>
          <a:prstGeom prst="rect">
            <a:avLst/>
          </a:prstGeom>
        </p:spPr>
        <p:txBody>
          <a:bodyPr vert="horz" wrap="square" lIns="0" tIns="13335" rIns="0" bIns="0" rtlCol="0">
            <a:spAutoFit/>
          </a:bodyPr>
          <a:lstStyle/>
          <a:p>
            <a:pPr marL="12700">
              <a:lnSpc>
                <a:spcPct val="100000"/>
              </a:lnSpc>
              <a:spcBef>
                <a:spcPts val="105"/>
              </a:spcBef>
            </a:pPr>
            <a:r>
              <a:rPr sz="3600" b="0" spc="434" dirty="0">
                <a:latin typeface="Arial"/>
                <a:cs typeface="Arial"/>
              </a:rPr>
              <a:t>Working</a:t>
            </a:r>
            <a:r>
              <a:rPr sz="3600" b="0" spc="-160" dirty="0">
                <a:latin typeface="Arial"/>
                <a:cs typeface="Arial"/>
              </a:rPr>
              <a:t> </a:t>
            </a:r>
            <a:r>
              <a:rPr sz="3600" b="0" spc="270" dirty="0">
                <a:latin typeface="Arial"/>
                <a:cs typeface="Arial"/>
              </a:rPr>
              <a:t>Method</a:t>
            </a:r>
            <a:endParaRPr sz="3600">
              <a:latin typeface="Arial"/>
              <a:cs typeface="Arial"/>
            </a:endParaRPr>
          </a:p>
        </p:txBody>
      </p:sp>
      <p:sp>
        <p:nvSpPr>
          <p:cNvPr id="3" name="object 3"/>
          <p:cNvSpPr txBox="1"/>
          <p:nvPr/>
        </p:nvSpPr>
        <p:spPr>
          <a:xfrm>
            <a:off x="1877695" y="1473263"/>
            <a:ext cx="6936740" cy="289823"/>
          </a:xfrm>
          <a:prstGeom prst="rect">
            <a:avLst/>
          </a:prstGeom>
        </p:spPr>
        <p:txBody>
          <a:bodyPr vert="horz" wrap="square" lIns="0" tIns="12700" rIns="0" bIns="0" rtlCol="0">
            <a:spAutoFit/>
          </a:bodyPr>
          <a:lstStyle/>
          <a:p>
            <a:pPr marL="12700" marR="5080">
              <a:lnSpc>
                <a:spcPct val="100000"/>
              </a:lnSpc>
              <a:spcBef>
                <a:spcPts val="100"/>
              </a:spcBef>
            </a:pPr>
            <a:endParaRPr sz="1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5684" y="272161"/>
            <a:ext cx="3216910" cy="518159"/>
          </a:xfrm>
          <a:prstGeom prst="rect">
            <a:avLst/>
          </a:prstGeom>
        </p:spPr>
        <p:txBody>
          <a:bodyPr vert="horz" wrap="square" lIns="0" tIns="16510" rIns="0" bIns="0" rtlCol="0">
            <a:spAutoFit/>
          </a:bodyPr>
          <a:lstStyle/>
          <a:p>
            <a:pPr marL="12700">
              <a:lnSpc>
                <a:spcPct val="100000"/>
              </a:lnSpc>
              <a:spcBef>
                <a:spcPts val="130"/>
              </a:spcBef>
            </a:pPr>
            <a:r>
              <a:rPr sz="3200" b="0" spc="285" dirty="0">
                <a:latin typeface="Arial"/>
                <a:cs typeface="Arial"/>
              </a:rPr>
              <a:t>Functions</a:t>
            </a:r>
            <a:r>
              <a:rPr sz="3200" b="0" spc="-254" dirty="0">
                <a:latin typeface="Arial"/>
                <a:cs typeface="Arial"/>
              </a:rPr>
              <a:t> </a:t>
            </a:r>
            <a:r>
              <a:rPr sz="3200" b="0" spc="114" dirty="0">
                <a:latin typeface="Arial"/>
                <a:cs typeface="Arial"/>
              </a:rPr>
              <a:t>Used</a:t>
            </a:r>
            <a:endParaRPr sz="3200">
              <a:latin typeface="Arial"/>
              <a:cs typeface="Arial"/>
            </a:endParaRPr>
          </a:p>
        </p:txBody>
      </p:sp>
      <p:graphicFrame>
        <p:nvGraphicFramePr>
          <p:cNvPr id="3" name="object 3"/>
          <p:cNvGraphicFramePr>
            <a:graphicFrameLocks noGrp="1"/>
          </p:cNvGraphicFramePr>
          <p:nvPr/>
        </p:nvGraphicFramePr>
        <p:xfrm>
          <a:off x="1858645" y="1510889"/>
          <a:ext cx="3836670" cy="4297755"/>
        </p:xfrm>
        <a:graphic>
          <a:graphicData uri="http://schemas.openxmlformats.org/drawingml/2006/table">
            <a:tbl>
              <a:tblPr firstRow="1" bandRow="1">
                <a:tableStyleId>{2D5ABB26-0587-4C30-8999-92F81FD0307C}</a:tableStyleId>
              </a:tblPr>
              <a:tblGrid>
                <a:gridCol w="306070">
                  <a:extLst>
                    <a:ext uri="{9D8B030D-6E8A-4147-A177-3AD203B41FA5}">
                      <a16:colId xmlns:a16="http://schemas.microsoft.com/office/drawing/2014/main" val="20000"/>
                    </a:ext>
                  </a:extLst>
                </a:gridCol>
                <a:gridCol w="3530600">
                  <a:extLst>
                    <a:ext uri="{9D8B030D-6E8A-4147-A177-3AD203B41FA5}">
                      <a16:colId xmlns:a16="http://schemas.microsoft.com/office/drawing/2014/main" val="20001"/>
                    </a:ext>
                  </a:extLst>
                </a:gridCol>
              </a:tblGrid>
              <a:tr h="365323">
                <a:tc>
                  <a:txBody>
                    <a:bodyPr/>
                    <a:lstStyle/>
                    <a:p>
                      <a:pPr marL="31750">
                        <a:lnSpc>
                          <a:spcPct val="100000"/>
                        </a:lnSpc>
                        <a:spcBef>
                          <a:spcPts val="204"/>
                        </a:spcBef>
                      </a:pPr>
                      <a:r>
                        <a:rPr sz="1400" dirty="0">
                          <a:solidFill>
                            <a:srgbClr val="3891A7"/>
                          </a:solidFill>
                          <a:latin typeface="Arial"/>
                          <a:cs typeface="Arial"/>
                        </a:rPr>
                        <a:t></a:t>
                      </a:r>
                      <a:endParaRPr sz="1400">
                        <a:latin typeface="Arial"/>
                        <a:cs typeface="Arial"/>
                      </a:endParaRPr>
                    </a:p>
                  </a:txBody>
                  <a:tcPr marL="0" marR="0" marT="26034" marB="0">
                    <a:solidFill>
                      <a:srgbClr val="FFFFFF"/>
                    </a:solidFill>
                  </a:tcPr>
                </a:tc>
                <a:tc>
                  <a:txBody>
                    <a:bodyPr/>
                    <a:lstStyle/>
                    <a:p>
                      <a:pPr marL="173355">
                        <a:lnSpc>
                          <a:spcPts val="1964"/>
                        </a:lnSpc>
                      </a:pPr>
                      <a:r>
                        <a:rPr sz="1800" spc="-5" dirty="0">
                          <a:latin typeface="Times New Roman"/>
                          <a:cs typeface="Times New Roman"/>
                        </a:rPr>
                        <a:t>mean </a:t>
                      </a:r>
                      <a:r>
                        <a:rPr sz="1800" dirty="0">
                          <a:latin typeface="Times New Roman"/>
                          <a:cs typeface="Times New Roman"/>
                        </a:rPr>
                        <a:t>: Mean</a:t>
                      </a:r>
                      <a:r>
                        <a:rPr sz="1800" spc="-45" dirty="0">
                          <a:latin typeface="Times New Roman"/>
                          <a:cs typeface="Times New Roman"/>
                        </a:rPr>
                        <a:t> </a:t>
                      </a:r>
                      <a:r>
                        <a:rPr sz="1800" spc="-5" dirty="0">
                          <a:latin typeface="Times New Roman"/>
                          <a:cs typeface="Times New Roman"/>
                        </a:rPr>
                        <a:t>value.</a:t>
                      </a:r>
                      <a:endParaRPr sz="1800">
                        <a:latin typeface="Times New Roman"/>
                        <a:cs typeface="Times New Roman"/>
                      </a:endParaRPr>
                    </a:p>
                  </a:txBody>
                  <a:tcPr marL="0" marR="0" marT="0" marB="0">
                    <a:solidFill>
                      <a:srgbClr val="FFFFFF"/>
                    </a:solidFill>
                  </a:tcPr>
                </a:tc>
                <a:extLst>
                  <a:ext uri="{0D108BD9-81ED-4DB2-BD59-A6C34878D82A}">
                    <a16:rowId xmlns:a16="http://schemas.microsoft.com/office/drawing/2014/main" val="10000"/>
                  </a:ext>
                </a:extLst>
              </a:tr>
              <a:tr h="477012">
                <a:tc>
                  <a:txBody>
                    <a:bodyPr/>
                    <a:lstStyle/>
                    <a:p>
                      <a:pPr marL="31750">
                        <a:lnSpc>
                          <a:spcPct val="100000"/>
                        </a:lnSpc>
                        <a:spcBef>
                          <a:spcPts val="1085"/>
                        </a:spcBef>
                      </a:pPr>
                      <a:r>
                        <a:rPr sz="1400" dirty="0">
                          <a:solidFill>
                            <a:srgbClr val="3891A7"/>
                          </a:solidFill>
                          <a:latin typeface="Arial"/>
                          <a:cs typeface="Arial"/>
                        </a:rPr>
                        <a:t></a:t>
                      </a:r>
                      <a:endParaRPr sz="1400">
                        <a:latin typeface="Arial"/>
                        <a:cs typeface="Arial"/>
                      </a:endParaRPr>
                    </a:p>
                  </a:txBody>
                  <a:tcPr marL="0" marR="0" marT="137795" marB="0">
                    <a:solidFill>
                      <a:srgbClr val="FFFFFF"/>
                    </a:solidFill>
                  </a:tcPr>
                </a:tc>
                <a:tc>
                  <a:txBody>
                    <a:bodyPr/>
                    <a:lstStyle/>
                    <a:p>
                      <a:pPr marL="173355">
                        <a:lnSpc>
                          <a:spcPct val="100000"/>
                        </a:lnSpc>
                        <a:spcBef>
                          <a:spcPts val="685"/>
                        </a:spcBef>
                      </a:pPr>
                      <a:r>
                        <a:rPr sz="1800" spc="-5" dirty="0">
                          <a:latin typeface="Times New Roman"/>
                          <a:cs typeface="Times New Roman"/>
                        </a:rPr>
                        <a:t>std </a:t>
                      </a:r>
                      <a:r>
                        <a:rPr sz="1800" dirty="0">
                          <a:latin typeface="Times New Roman"/>
                          <a:cs typeface="Times New Roman"/>
                        </a:rPr>
                        <a:t>: </a:t>
                      </a:r>
                      <a:r>
                        <a:rPr sz="1800" spc="-10" dirty="0">
                          <a:latin typeface="Times New Roman"/>
                          <a:cs typeface="Times New Roman"/>
                        </a:rPr>
                        <a:t>Standard</a:t>
                      </a:r>
                      <a:r>
                        <a:rPr sz="1800" spc="35" dirty="0">
                          <a:latin typeface="Times New Roman"/>
                          <a:cs typeface="Times New Roman"/>
                        </a:rPr>
                        <a:t> </a:t>
                      </a:r>
                      <a:r>
                        <a:rPr sz="1800" spc="-5" dirty="0">
                          <a:latin typeface="Times New Roman"/>
                          <a:cs typeface="Times New Roman"/>
                        </a:rPr>
                        <a:t>deviation.</a:t>
                      </a:r>
                      <a:endParaRPr sz="1800">
                        <a:latin typeface="Times New Roman"/>
                        <a:cs typeface="Times New Roman"/>
                      </a:endParaRPr>
                    </a:p>
                  </a:txBody>
                  <a:tcPr marL="0" marR="0" marT="86995" marB="0">
                    <a:solidFill>
                      <a:srgbClr val="FFFFFF"/>
                    </a:solidFill>
                  </a:tcPr>
                </a:tc>
                <a:extLst>
                  <a:ext uri="{0D108BD9-81ED-4DB2-BD59-A6C34878D82A}">
                    <a16:rowId xmlns:a16="http://schemas.microsoft.com/office/drawing/2014/main" val="10001"/>
                  </a:ext>
                </a:extLst>
              </a:tr>
              <a:tr h="476885">
                <a:tc>
                  <a:txBody>
                    <a:bodyPr/>
                    <a:lstStyle/>
                    <a:p>
                      <a:pPr marL="31750">
                        <a:lnSpc>
                          <a:spcPct val="100000"/>
                        </a:lnSpc>
                        <a:spcBef>
                          <a:spcPts val="1085"/>
                        </a:spcBef>
                      </a:pPr>
                      <a:r>
                        <a:rPr sz="1400" dirty="0">
                          <a:solidFill>
                            <a:srgbClr val="3891A7"/>
                          </a:solidFill>
                          <a:latin typeface="Arial"/>
                          <a:cs typeface="Arial"/>
                        </a:rPr>
                        <a:t></a:t>
                      </a:r>
                      <a:endParaRPr sz="1400">
                        <a:latin typeface="Arial"/>
                        <a:cs typeface="Arial"/>
                      </a:endParaRPr>
                    </a:p>
                  </a:txBody>
                  <a:tcPr marL="0" marR="0" marT="137795" marB="0">
                    <a:solidFill>
                      <a:srgbClr val="FFFFFF"/>
                    </a:solidFill>
                  </a:tcPr>
                </a:tc>
                <a:tc>
                  <a:txBody>
                    <a:bodyPr/>
                    <a:lstStyle/>
                    <a:p>
                      <a:pPr marL="173355">
                        <a:lnSpc>
                          <a:spcPct val="100000"/>
                        </a:lnSpc>
                        <a:spcBef>
                          <a:spcPts val="685"/>
                        </a:spcBef>
                      </a:pPr>
                      <a:r>
                        <a:rPr sz="1800" spc="-15" dirty="0">
                          <a:latin typeface="Times New Roman"/>
                          <a:cs typeface="Times New Roman"/>
                        </a:rPr>
                        <a:t>mad </a:t>
                      </a:r>
                      <a:r>
                        <a:rPr sz="1800" dirty="0">
                          <a:latin typeface="Times New Roman"/>
                          <a:cs typeface="Times New Roman"/>
                        </a:rPr>
                        <a:t>: </a:t>
                      </a:r>
                      <a:r>
                        <a:rPr sz="1800" spc="-10" dirty="0">
                          <a:latin typeface="Times New Roman"/>
                          <a:cs typeface="Times New Roman"/>
                        </a:rPr>
                        <a:t>Median </a:t>
                      </a:r>
                      <a:r>
                        <a:rPr sz="1800" spc="-5" dirty="0">
                          <a:latin typeface="Times New Roman"/>
                          <a:cs typeface="Times New Roman"/>
                        </a:rPr>
                        <a:t>absolute</a:t>
                      </a:r>
                      <a:r>
                        <a:rPr sz="1800" spc="80" dirty="0">
                          <a:latin typeface="Times New Roman"/>
                          <a:cs typeface="Times New Roman"/>
                        </a:rPr>
                        <a:t> </a:t>
                      </a:r>
                      <a:r>
                        <a:rPr sz="1800" spc="-5" dirty="0">
                          <a:latin typeface="Times New Roman"/>
                          <a:cs typeface="Times New Roman"/>
                        </a:rPr>
                        <a:t>value.</a:t>
                      </a:r>
                      <a:endParaRPr sz="1800">
                        <a:latin typeface="Times New Roman"/>
                        <a:cs typeface="Times New Roman"/>
                      </a:endParaRPr>
                    </a:p>
                  </a:txBody>
                  <a:tcPr marL="0" marR="0" marT="86995" marB="0">
                    <a:solidFill>
                      <a:srgbClr val="FFFFFF"/>
                    </a:solidFill>
                  </a:tcPr>
                </a:tc>
                <a:extLst>
                  <a:ext uri="{0D108BD9-81ED-4DB2-BD59-A6C34878D82A}">
                    <a16:rowId xmlns:a16="http://schemas.microsoft.com/office/drawing/2014/main" val="10002"/>
                  </a:ext>
                </a:extLst>
              </a:tr>
              <a:tr h="476884">
                <a:tc>
                  <a:txBody>
                    <a:bodyPr/>
                    <a:lstStyle/>
                    <a:p>
                      <a:pPr marL="31750">
                        <a:lnSpc>
                          <a:spcPct val="100000"/>
                        </a:lnSpc>
                        <a:spcBef>
                          <a:spcPts val="1085"/>
                        </a:spcBef>
                      </a:pPr>
                      <a:r>
                        <a:rPr sz="1400" dirty="0">
                          <a:solidFill>
                            <a:srgbClr val="3891A7"/>
                          </a:solidFill>
                          <a:latin typeface="Arial"/>
                          <a:cs typeface="Arial"/>
                        </a:rPr>
                        <a:t></a:t>
                      </a:r>
                      <a:endParaRPr sz="1400">
                        <a:latin typeface="Arial"/>
                        <a:cs typeface="Arial"/>
                      </a:endParaRPr>
                    </a:p>
                  </a:txBody>
                  <a:tcPr marL="0" marR="0" marT="137795" marB="0">
                    <a:solidFill>
                      <a:srgbClr val="FFFFFF"/>
                    </a:solidFill>
                  </a:tcPr>
                </a:tc>
                <a:tc>
                  <a:txBody>
                    <a:bodyPr/>
                    <a:lstStyle/>
                    <a:p>
                      <a:pPr marL="173355">
                        <a:lnSpc>
                          <a:spcPct val="100000"/>
                        </a:lnSpc>
                        <a:spcBef>
                          <a:spcPts val="685"/>
                        </a:spcBef>
                      </a:pPr>
                      <a:r>
                        <a:rPr sz="1800" spc="-10" dirty="0">
                          <a:latin typeface="Times New Roman"/>
                          <a:cs typeface="Times New Roman"/>
                        </a:rPr>
                        <a:t>max: </a:t>
                      </a:r>
                      <a:r>
                        <a:rPr sz="1800" spc="-5" dirty="0">
                          <a:latin typeface="Times New Roman"/>
                          <a:cs typeface="Times New Roman"/>
                        </a:rPr>
                        <a:t>Largest values </a:t>
                      </a:r>
                      <a:r>
                        <a:rPr sz="1800" spc="-30" dirty="0">
                          <a:latin typeface="Times New Roman"/>
                          <a:cs typeface="Times New Roman"/>
                        </a:rPr>
                        <a:t>in</a:t>
                      </a:r>
                      <a:r>
                        <a:rPr sz="1800" spc="105" dirty="0">
                          <a:latin typeface="Times New Roman"/>
                          <a:cs typeface="Times New Roman"/>
                        </a:rPr>
                        <a:t> </a:t>
                      </a:r>
                      <a:r>
                        <a:rPr sz="1800" spc="5" dirty="0">
                          <a:latin typeface="Times New Roman"/>
                          <a:cs typeface="Times New Roman"/>
                        </a:rPr>
                        <a:t>array.</a:t>
                      </a:r>
                      <a:endParaRPr sz="1800">
                        <a:latin typeface="Times New Roman"/>
                        <a:cs typeface="Times New Roman"/>
                      </a:endParaRPr>
                    </a:p>
                  </a:txBody>
                  <a:tcPr marL="0" marR="0" marT="86995" marB="0">
                    <a:solidFill>
                      <a:srgbClr val="FFFFFF"/>
                    </a:solidFill>
                  </a:tcPr>
                </a:tc>
                <a:extLst>
                  <a:ext uri="{0D108BD9-81ED-4DB2-BD59-A6C34878D82A}">
                    <a16:rowId xmlns:a16="http://schemas.microsoft.com/office/drawing/2014/main" val="10003"/>
                  </a:ext>
                </a:extLst>
              </a:tr>
              <a:tr h="476885">
                <a:tc>
                  <a:txBody>
                    <a:bodyPr/>
                    <a:lstStyle/>
                    <a:p>
                      <a:pPr marL="31750">
                        <a:lnSpc>
                          <a:spcPct val="100000"/>
                        </a:lnSpc>
                        <a:spcBef>
                          <a:spcPts val="1085"/>
                        </a:spcBef>
                      </a:pPr>
                      <a:r>
                        <a:rPr sz="1400" dirty="0">
                          <a:solidFill>
                            <a:srgbClr val="3891A7"/>
                          </a:solidFill>
                          <a:latin typeface="Arial"/>
                          <a:cs typeface="Arial"/>
                        </a:rPr>
                        <a:t></a:t>
                      </a:r>
                      <a:endParaRPr sz="1400">
                        <a:latin typeface="Arial"/>
                        <a:cs typeface="Arial"/>
                      </a:endParaRPr>
                    </a:p>
                  </a:txBody>
                  <a:tcPr marL="0" marR="0" marT="137795" marB="0">
                    <a:solidFill>
                      <a:srgbClr val="FFFFFF"/>
                    </a:solidFill>
                  </a:tcPr>
                </a:tc>
                <a:tc>
                  <a:txBody>
                    <a:bodyPr/>
                    <a:lstStyle/>
                    <a:p>
                      <a:pPr marL="173355">
                        <a:lnSpc>
                          <a:spcPct val="100000"/>
                        </a:lnSpc>
                        <a:spcBef>
                          <a:spcPts val="685"/>
                        </a:spcBef>
                      </a:pPr>
                      <a:r>
                        <a:rPr sz="1800" spc="-30" dirty="0">
                          <a:latin typeface="Times New Roman"/>
                          <a:cs typeface="Times New Roman"/>
                        </a:rPr>
                        <a:t>min: Smallest </a:t>
                      </a:r>
                      <a:r>
                        <a:rPr sz="1800" spc="-10" dirty="0">
                          <a:latin typeface="Times New Roman"/>
                          <a:cs typeface="Times New Roman"/>
                        </a:rPr>
                        <a:t>value </a:t>
                      </a:r>
                      <a:r>
                        <a:rPr sz="1800" spc="-30" dirty="0">
                          <a:latin typeface="Times New Roman"/>
                          <a:cs typeface="Times New Roman"/>
                        </a:rPr>
                        <a:t>in</a:t>
                      </a:r>
                      <a:r>
                        <a:rPr sz="1800" spc="15" dirty="0">
                          <a:latin typeface="Times New Roman"/>
                          <a:cs typeface="Times New Roman"/>
                        </a:rPr>
                        <a:t> </a:t>
                      </a:r>
                      <a:r>
                        <a:rPr sz="1800" spc="5" dirty="0">
                          <a:latin typeface="Times New Roman"/>
                          <a:cs typeface="Times New Roman"/>
                        </a:rPr>
                        <a:t>array.</a:t>
                      </a:r>
                      <a:endParaRPr sz="1800">
                        <a:latin typeface="Times New Roman"/>
                        <a:cs typeface="Times New Roman"/>
                      </a:endParaRPr>
                    </a:p>
                  </a:txBody>
                  <a:tcPr marL="0" marR="0" marT="86995" marB="0">
                    <a:solidFill>
                      <a:srgbClr val="FFFFFF"/>
                    </a:solidFill>
                  </a:tcPr>
                </a:tc>
                <a:extLst>
                  <a:ext uri="{0D108BD9-81ED-4DB2-BD59-A6C34878D82A}">
                    <a16:rowId xmlns:a16="http://schemas.microsoft.com/office/drawing/2014/main" val="10004"/>
                  </a:ext>
                </a:extLst>
              </a:tr>
              <a:tr h="481647">
                <a:tc>
                  <a:txBody>
                    <a:bodyPr/>
                    <a:lstStyle/>
                    <a:p>
                      <a:pPr marL="31750">
                        <a:lnSpc>
                          <a:spcPct val="100000"/>
                        </a:lnSpc>
                        <a:spcBef>
                          <a:spcPts val="1085"/>
                        </a:spcBef>
                      </a:pPr>
                      <a:r>
                        <a:rPr sz="1400" dirty="0">
                          <a:solidFill>
                            <a:srgbClr val="3891A7"/>
                          </a:solidFill>
                          <a:latin typeface="Arial"/>
                          <a:cs typeface="Arial"/>
                        </a:rPr>
                        <a:t></a:t>
                      </a:r>
                      <a:endParaRPr sz="1400">
                        <a:latin typeface="Arial"/>
                        <a:cs typeface="Arial"/>
                      </a:endParaRPr>
                    </a:p>
                  </a:txBody>
                  <a:tcPr marL="0" marR="0" marT="137795" marB="0">
                    <a:solidFill>
                      <a:srgbClr val="FFFFFF"/>
                    </a:solidFill>
                  </a:tcPr>
                </a:tc>
                <a:tc>
                  <a:txBody>
                    <a:bodyPr/>
                    <a:lstStyle/>
                    <a:p>
                      <a:pPr marL="173355">
                        <a:lnSpc>
                          <a:spcPct val="100000"/>
                        </a:lnSpc>
                        <a:spcBef>
                          <a:spcPts val="685"/>
                        </a:spcBef>
                      </a:pPr>
                      <a:r>
                        <a:rPr sz="1800" spc="-15" dirty="0">
                          <a:latin typeface="Times New Roman"/>
                          <a:cs typeface="Times New Roman"/>
                        </a:rPr>
                        <a:t>sma: </a:t>
                      </a:r>
                      <a:r>
                        <a:rPr sz="1800" spc="-35" dirty="0">
                          <a:latin typeface="Times New Roman"/>
                          <a:cs typeface="Times New Roman"/>
                        </a:rPr>
                        <a:t>Signal </a:t>
                      </a:r>
                      <a:r>
                        <a:rPr sz="1800" spc="-15" dirty="0">
                          <a:latin typeface="Times New Roman"/>
                          <a:cs typeface="Times New Roman"/>
                        </a:rPr>
                        <a:t>magnitude</a:t>
                      </a:r>
                      <a:r>
                        <a:rPr sz="1800" spc="-20" dirty="0">
                          <a:latin typeface="Times New Roman"/>
                          <a:cs typeface="Times New Roman"/>
                        </a:rPr>
                        <a:t> </a:t>
                      </a:r>
                      <a:r>
                        <a:rPr sz="1800" spc="10" dirty="0">
                          <a:latin typeface="Times New Roman"/>
                          <a:cs typeface="Times New Roman"/>
                        </a:rPr>
                        <a:t>area.</a:t>
                      </a:r>
                      <a:endParaRPr sz="1800">
                        <a:latin typeface="Times New Roman"/>
                        <a:cs typeface="Times New Roman"/>
                      </a:endParaRPr>
                    </a:p>
                  </a:txBody>
                  <a:tcPr marL="0" marR="0" marT="86995" marB="0">
                    <a:solidFill>
                      <a:srgbClr val="FFFFFF"/>
                    </a:solidFill>
                  </a:tcPr>
                </a:tc>
                <a:extLst>
                  <a:ext uri="{0D108BD9-81ED-4DB2-BD59-A6C34878D82A}">
                    <a16:rowId xmlns:a16="http://schemas.microsoft.com/office/drawing/2014/main" val="10005"/>
                  </a:ext>
                </a:extLst>
              </a:tr>
              <a:tr h="414781">
                <a:tc>
                  <a:txBody>
                    <a:bodyPr/>
                    <a:lstStyle/>
                    <a:p>
                      <a:pPr marL="31750">
                        <a:lnSpc>
                          <a:spcPct val="100000"/>
                        </a:lnSpc>
                        <a:spcBef>
                          <a:spcPts val="1120"/>
                        </a:spcBef>
                      </a:pPr>
                      <a:r>
                        <a:rPr sz="1400" dirty="0">
                          <a:solidFill>
                            <a:srgbClr val="3891A7"/>
                          </a:solidFill>
                          <a:latin typeface="Arial"/>
                          <a:cs typeface="Arial"/>
                        </a:rPr>
                        <a:t></a:t>
                      </a:r>
                      <a:endParaRPr sz="1400">
                        <a:latin typeface="Arial"/>
                        <a:cs typeface="Arial"/>
                      </a:endParaRPr>
                    </a:p>
                  </a:txBody>
                  <a:tcPr marL="0" marR="0" marT="142240" marB="0">
                    <a:solidFill>
                      <a:srgbClr val="FFFFFF"/>
                    </a:solidFill>
                  </a:tcPr>
                </a:tc>
                <a:tc>
                  <a:txBody>
                    <a:bodyPr/>
                    <a:lstStyle/>
                    <a:p>
                      <a:pPr marL="173355">
                        <a:lnSpc>
                          <a:spcPct val="100000"/>
                        </a:lnSpc>
                        <a:spcBef>
                          <a:spcPts val="720"/>
                        </a:spcBef>
                      </a:pPr>
                      <a:r>
                        <a:rPr sz="1800" spc="-5" dirty="0">
                          <a:latin typeface="Times New Roman"/>
                          <a:cs typeface="Times New Roman"/>
                        </a:rPr>
                        <a:t>Energy: </a:t>
                      </a:r>
                      <a:r>
                        <a:rPr sz="1800" spc="-10" dirty="0">
                          <a:latin typeface="Times New Roman"/>
                          <a:cs typeface="Times New Roman"/>
                        </a:rPr>
                        <a:t>Average sum </a:t>
                      </a:r>
                      <a:r>
                        <a:rPr sz="1800" dirty="0">
                          <a:latin typeface="Times New Roman"/>
                          <a:cs typeface="Times New Roman"/>
                        </a:rPr>
                        <a:t>of </a:t>
                      </a:r>
                      <a:r>
                        <a:rPr sz="1800" spc="5" dirty="0">
                          <a:latin typeface="Times New Roman"/>
                          <a:cs typeface="Times New Roman"/>
                        </a:rPr>
                        <a:t>the</a:t>
                      </a:r>
                      <a:r>
                        <a:rPr sz="1800" spc="40" dirty="0">
                          <a:latin typeface="Times New Roman"/>
                          <a:cs typeface="Times New Roman"/>
                        </a:rPr>
                        <a:t> </a:t>
                      </a:r>
                      <a:r>
                        <a:rPr sz="1800" dirty="0">
                          <a:latin typeface="Times New Roman"/>
                          <a:cs typeface="Times New Roman"/>
                        </a:rPr>
                        <a:t>squares</a:t>
                      </a:r>
                      <a:endParaRPr sz="1800">
                        <a:latin typeface="Times New Roman"/>
                        <a:cs typeface="Times New Roman"/>
                      </a:endParaRPr>
                    </a:p>
                  </a:txBody>
                  <a:tcPr marL="0" marR="0" marT="91440" marB="0">
                    <a:solidFill>
                      <a:srgbClr val="FFFFFF"/>
                    </a:solidFill>
                  </a:tcPr>
                </a:tc>
                <a:extLst>
                  <a:ext uri="{0D108BD9-81ED-4DB2-BD59-A6C34878D82A}">
                    <a16:rowId xmlns:a16="http://schemas.microsoft.com/office/drawing/2014/main" val="10006"/>
                  </a:ext>
                </a:extLst>
              </a:tr>
              <a:tr h="348170">
                <a:tc>
                  <a:txBody>
                    <a:bodyPr/>
                    <a:lstStyle/>
                    <a:p>
                      <a:pPr marL="31750">
                        <a:lnSpc>
                          <a:spcPct val="100000"/>
                        </a:lnSpc>
                        <a:spcBef>
                          <a:spcPts val="560"/>
                        </a:spcBef>
                      </a:pPr>
                      <a:r>
                        <a:rPr sz="1400" dirty="0">
                          <a:solidFill>
                            <a:srgbClr val="3891A7"/>
                          </a:solidFill>
                          <a:latin typeface="Arial"/>
                          <a:cs typeface="Arial"/>
                        </a:rPr>
                        <a:t></a:t>
                      </a:r>
                      <a:endParaRPr sz="1400">
                        <a:latin typeface="Arial"/>
                        <a:cs typeface="Arial"/>
                      </a:endParaRPr>
                    </a:p>
                  </a:txBody>
                  <a:tcPr marL="0" marR="0" marT="71120" marB="0">
                    <a:solidFill>
                      <a:srgbClr val="FFFFFF"/>
                    </a:solidFill>
                  </a:tcPr>
                </a:tc>
                <a:tc>
                  <a:txBody>
                    <a:bodyPr/>
                    <a:lstStyle/>
                    <a:p>
                      <a:pPr marL="173355">
                        <a:lnSpc>
                          <a:spcPct val="100000"/>
                        </a:lnSpc>
                        <a:spcBef>
                          <a:spcPts val="160"/>
                        </a:spcBef>
                      </a:pPr>
                      <a:r>
                        <a:rPr sz="1800" spc="-20" dirty="0">
                          <a:latin typeface="Times New Roman"/>
                          <a:cs typeface="Times New Roman"/>
                        </a:rPr>
                        <a:t>iqr </a:t>
                      </a:r>
                      <a:r>
                        <a:rPr sz="1800" dirty="0">
                          <a:latin typeface="Times New Roman"/>
                          <a:cs typeface="Times New Roman"/>
                        </a:rPr>
                        <a:t>: </a:t>
                      </a:r>
                      <a:r>
                        <a:rPr sz="1800" spc="-5" dirty="0">
                          <a:latin typeface="Times New Roman"/>
                          <a:cs typeface="Times New Roman"/>
                        </a:rPr>
                        <a:t>Interquartile</a:t>
                      </a:r>
                      <a:r>
                        <a:rPr sz="1800" spc="60" dirty="0">
                          <a:latin typeface="Times New Roman"/>
                          <a:cs typeface="Times New Roman"/>
                        </a:rPr>
                        <a:t> </a:t>
                      </a:r>
                      <a:r>
                        <a:rPr sz="1800" spc="-10" dirty="0">
                          <a:latin typeface="Times New Roman"/>
                          <a:cs typeface="Times New Roman"/>
                        </a:rPr>
                        <a:t>range.</a:t>
                      </a:r>
                      <a:endParaRPr sz="1800">
                        <a:latin typeface="Times New Roman"/>
                        <a:cs typeface="Times New Roman"/>
                      </a:endParaRPr>
                    </a:p>
                  </a:txBody>
                  <a:tcPr marL="0" marR="0" marT="20320" marB="0">
                    <a:solidFill>
                      <a:srgbClr val="FFFFFF"/>
                    </a:solidFill>
                  </a:tcPr>
                </a:tc>
                <a:extLst>
                  <a:ext uri="{0D108BD9-81ED-4DB2-BD59-A6C34878D82A}">
                    <a16:rowId xmlns:a16="http://schemas.microsoft.com/office/drawing/2014/main" val="10007"/>
                  </a:ext>
                </a:extLst>
              </a:tr>
              <a:tr h="415004">
                <a:tc>
                  <a:txBody>
                    <a:bodyPr/>
                    <a:lstStyle/>
                    <a:p>
                      <a:pPr marL="31750">
                        <a:lnSpc>
                          <a:spcPct val="100000"/>
                        </a:lnSpc>
                        <a:spcBef>
                          <a:spcPts val="595"/>
                        </a:spcBef>
                      </a:pPr>
                      <a:r>
                        <a:rPr sz="1400" dirty="0">
                          <a:solidFill>
                            <a:srgbClr val="3891A7"/>
                          </a:solidFill>
                          <a:latin typeface="Arial"/>
                          <a:cs typeface="Arial"/>
                        </a:rPr>
                        <a:t></a:t>
                      </a:r>
                      <a:endParaRPr sz="1400">
                        <a:latin typeface="Arial"/>
                        <a:cs typeface="Arial"/>
                      </a:endParaRPr>
                    </a:p>
                  </a:txBody>
                  <a:tcPr marL="0" marR="0" marT="75565" marB="0">
                    <a:solidFill>
                      <a:srgbClr val="FFFFFF"/>
                    </a:solidFill>
                  </a:tcPr>
                </a:tc>
                <a:tc>
                  <a:txBody>
                    <a:bodyPr/>
                    <a:lstStyle/>
                    <a:p>
                      <a:pPr marL="173355">
                        <a:lnSpc>
                          <a:spcPct val="100000"/>
                        </a:lnSpc>
                        <a:spcBef>
                          <a:spcPts val="195"/>
                        </a:spcBef>
                      </a:pPr>
                      <a:r>
                        <a:rPr sz="1800" spc="5" dirty="0">
                          <a:latin typeface="Times New Roman"/>
                          <a:cs typeface="Times New Roman"/>
                        </a:rPr>
                        <a:t>entropy: </a:t>
                      </a:r>
                      <a:r>
                        <a:rPr sz="1800" spc="-35" dirty="0">
                          <a:latin typeface="Times New Roman"/>
                          <a:cs typeface="Times New Roman"/>
                        </a:rPr>
                        <a:t>Signal</a:t>
                      </a:r>
                      <a:r>
                        <a:rPr sz="1800" spc="95" dirty="0">
                          <a:latin typeface="Times New Roman"/>
                          <a:cs typeface="Times New Roman"/>
                        </a:rPr>
                        <a:t> </a:t>
                      </a:r>
                      <a:r>
                        <a:rPr sz="1800" spc="5" dirty="0">
                          <a:latin typeface="Times New Roman"/>
                          <a:cs typeface="Times New Roman"/>
                        </a:rPr>
                        <a:t>Entropy.</a:t>
                      </a:r>
                      <a:endParaRPr sz="1800">
                        <a:latin typeface="Times New Roman"/>
                        <a:cs typeface="Times New Roman"/>
                      </a:endParaRPr>
                    </a:p>
                  </a:txBody>
                  <a:tcPr marL="0" marR="0" marT="24765" marB="0">
                    <a:solidFill>
                      <a:srgbClr val="FFFFFF"/>
                    </a:solidFill>
                  </a:tcPr>
                </a:tc>
                <a:extLst>
                  <a:ext uri="{0D108BD9-81ED-4DB2-BD59-A6C34878D82A}">
                    <a16:rowId xmlns:a16="http://schemas.microsoft.com/office/drawing/2014/main" val="10008"/>
                  </a:ext>
                </a:extLst>
              </a:tr>
              <a:tr h="365164">
                <a:tc>
                  <a:txBody>
                    <a:bodyPr/>
                    <a:lstStyle/>
                    <a:p>
                      <a:pPr marL="31750">
                        <a:lnSpc>
                          <a:spcPct val="100000"/>
                        </a:lnSpc>
                        <a:spcBef>
                          <a:spcPts val="1085"/>
                        </a:spcBef>
                      </a:pPr>
                      <a:r>
                        <a:rPr sz="1400" dirty="0">
                          <a:solidFill>
                            <a:srgbClr val="3891A7"/>
                          </a:solidFill>
                          <a:latin typeface="Arial"/>
                          <a:cs typeface="Arial"/>
                        </a:rPr>
                        <a:t></a:t>
                      </a:r>
                      <a:endParaRPr sz="1400">
                        <a:latin typeface="Arial"/>
                        <a:cs typeface="Arial"/>
                      </a:endParaRPr>
                    </a:p>
                  </a:txBody>
                  <a:tcPr marL="0" marR="0" marT="137795" marB="0">
                    <a:solidFill>
                      <a:srgbClr val="FFFFFF"/>
                    </a:solidFill>
                  </a:tcPr>
                </a:tc>
                <a:tc>
                  <a:txBody>
                    <a:bodyPr/>
                    <a:lstStyle/>
                    <a:p>
                      <a:pPr marL="173355">
                        <a:lnSpc>
                          <a:spcPts val="2090"/>
                        </a:lnSpc>
                        <a:spcBef>
                          <a:spcPts val="685"/>
                        </a:spcBef>
                      </a:pPr>
                      <a:r>
                        <a:rPr sz="1800" spc="-5" dirty="0">
                          <a:latin typeface="Times New Roman"/>
                          <a:cs typeface="Times New Roman"/>
                        </a:rPr>
                        <a:t>correlation </a:t>
                      </a:r>
                      <a:r>
                        <a:rPr sz="1800" dirty="0">
                          <a:latin typeface="Times New Roman"/>
                          <a:cs typeface="Times New Roman"/>
                        </a:rPr>
                        <a:t>: </a:t>
                      </a:r>
                      <a:r>
                        <a:rPr sz="1800" spc="-5" dirty="0">
                          <a:latin typeface="Times New Roman"/>
                          <a:cs typeface="Times New Roman"/>
                        </a:rPr>
                        <a:t>Correlation</a:t>
                      </a:r>
                      <a:r>
                        <a:rPr sz="1800" spc="20" dirty="0">
                          <a:latin typeface="Times New Roman"/>
                          <a:cs typeface="Times New Roman"/>
                        </a:rPr>
                        <a:t> </a:t>
                      </a:r>
                      <a:r>
                        <a:rPr sz="1800" dirty="0">
                          <a:latin typeface="Times New Roman"/>
                          <a:cs typeface="Times New Roman"/>
                        </a:rPr>
                        <a:t>coefficient.</a:t>
                      </a:r>
                      <a:endParaRPr sz="1800">
                        <a:latin typeface="Times New Roman"/>
                        <a:cs typeface="Times New Roman"/>
                      </a:endParaRPr>
                    </a:p>
                  </a:txBody>
                  <a:tcPr marL="0" marR="0" marT="86995" marB="0">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3075" y="539115"/>
            <a:ext cx="4341495" cy="575310"/>
          </a:xfrm>
          <a:prstGeom prst="rect">
            <a:avLst/>
          </a:prstGeom>
        </p:spPr>
        <p:txBody>
          <a:bodyPr vert="horz" wrap="square" lIns="0" tIns="13335" rIns="0" bIns="0" rtlCol="0">
            <a:spAutoFit/>
          </a:bodyPr>
          <a:lstStyle/>
          <a:p>
            <a:pPr marL="12700">
              <a:lnSpc>
                <a:spcPct val="100000"/>
              </a:lnSpc>
              <a:spcBef>
                <a:spcPts val="105"/>
              </a:spcBef>
            </a:pPr>
            <a:r>
              <a:rPr sz="3600" b="0" spc="254" dirty="0">
                <a:latin typeface="Arial"/>
                <a:cs typeface="Arial"/>
              </a:rPr>
              <a:t>Data</a:t>
            </a:r>
            <a:r>
              <a:rPr sz="3600" b="0" spc="-160" dirty="0">
                <a:latin typeface="Arial"/>
                <a:cs typeface="Arial"/>
              </a:rPr>
              <a:t> </a:t>
            </a:r>
            <a:r>
              <a:rPr sz="3600" b="0" spc="320" dirty="0">
                <a:latin typeface="Arial"/>
                <a:cs typeface="Arial"/>
              </a:rPr>
              <a:t>Visualization</a:t>
            </a:r>
            <a:endParaRPr sz="3600">
              <a:latin typeface="Arial"/>
              <a:cs typeface="Arial"/>
            </a:endParaRPr>
          </a:p>
        </p:txBody>
      </p:sp>
      <p:pic>
        <p:nvPicPr>
          <p:cNvPr id="11" name="Picture 10">
            <a:extLst>
              <a:ext uri="{FF2B5EF4-FFF2-40B4-BE49-F238E27FC236}">
                <a16:creationId xmlns:a16="http://schemas.microsoft.com/office/drawing/2014/main" id="{D38CECDB-E8AB-441E-8F25-FD8B4D2B3B8B}"/>
              </a:ext>
            </a:extLst>
          </p:cNvPr>
          <p:cNvPicPr>
            <a:picLocks noChangeAspect="1"/>
          </p:cNvPicPr>
          <p:nvPr/>
        </p:nvPicPr>
        <p:blipFill>
          <a:blip r:embed="rId2"/>
          <a:stretch>
            <a:fillRect/>
          </a:stretch>
        </p:blipFill>
        <p:spPr>
          <a:xfrm>
            <a:off x="1066802" y="1219200"/>
            <a:ext cx="3867150" cy="3276600"/>
          </a:xfrm>
          <a:prstGeom prst="rect">
            <a:avLst/>
          </a:prstGeom>
        </p:spPr>
      </p:pic>
      <p:pic>
        <p:nvPicPr>
          <p:cNvPr id="13" name="Picture 12">
            <a:extLst>
              <a:ext uri="{FF2B5EF4-FFF2-40B4-BE49-F238E27FC236}">
                <a16:creationId xmlns:a16="http://schemas.microsoft.com/office/drawing/2014/main" id="{B7A74D63-295F-46A5-9A01-E5FA6B106128}"/>
              </a:ext>
            </a:extLst>
          </p:cNvPr>
          <p:cNvPicPr>
            <a:picLocks noChangeAspect="1"/>
          </p:cNvPicPr>
          <p:nvPr/>
        </p:nvPicPr>
        <p:blipFill>
          <a:blip r:embed="rId3"/>
          <a:stretch>
            <a:fillRect/>
          </a:stretch>
        </p:blipFill>
        <p:spPr>
          <a:xfrm>
            <a:off x="4572000" y="1345210"/>
            <a:ext cx="3867150" cy="29908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7BFB02-0C13-4013-AB19-C98BB7944224}"/>
              </a:ext>
            </a:extLst>
          </p:cNvPr>
          <p:cNvPicPr>
            <a:picLocks noChangeAspect="1"/>
          </p:cNvPicPr>
          <p:nvPr/>
        </p:nvPicPr>
        <p:blipFill>
          <a:blip r:embed="rId2"/>
          <a:stretch>
            <a:fillRect/>
          </a:stretch>
        </p:blipFill>
        <p:spPr>
          <a:xfrm>
            <a:off x="1143000" y="152400"/>
            <a:ext cx="3867150" cy="3429000"/>
          </a:xfrm>
          <a:prstGeom prst="rect">
            <a:avLst/>
          </a:prstGeom>
        </p:spPr>
      </p:pic>
      <p:pic>
        <p:nvPicPr>
          <p:cNvPr id="10" name="Picture 9">
            <a:extLst>
              <a:ext uri="{FF2B5EF4-FFF2-40B4-BE49-F238E27FC236}">
                <a16:creationId xmlns:a16="http://schemas.microsoft.com/office/drawing/2014/main" id="{77BB0873-D826-4BBF-9819-78AED0F32DE8}"/>
              </a:ext>
            </a:extLst>
          </p:cNvPr>
          <p:cNvPicPr>
            <a:picLocks noChangeAspect="1"/>
          </p:cNvPicPr>
          <p:nvPr/>
        </p:nvPicPr>
        <p:blipFill>
          <a:blip r:embed="rId3"/>
          <a:stretch>
            <a:fillRect/>
          </a:stretch>
        </p:blipFill>
        <p:spPr>
          <a:xfrm>
            <a:off x="4876800" y="3433997"/>
            <a:ext cx="3943350" cy="3467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TotalTime>
  <Words>755</Words>
  <Application>Microsoft Office PowerPoint</Application>
  <PresentationFormat>On-screen Show (4:3)</PresentationFormat>
  <Paragraphs>74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Roboto</vt:lpstr>
      <vt:lpstr>Symbol</vt:lpstr>
      <vt:lpstr>Times New Roman</vt:lpstr>
      <vt:lpstr>Office Theme</vt:lpstr>
      <vt:lpstr>Project On “LAPTOP PRICE PREDICTION”</vt:lpstr>
      <vt:lpstr>Contents</vt:lpstr>
      <vt:lpstr>Introduction</vt:lpstr>
      <vt:lpstr>Objectives</vt:lpstr>
      <vt:lpstr>Block Diagram</vt:lpstr>
      <vt:lpstr>Working Method</vt:lpstr>
      <vt:lpstr>Functions Used</vt:lpstr>
      <vt:lpstr>Data Visualization</vt:lpstr>
      <vt:lpstr>PowerPoint Presentation</vt:lpstr>
      <vt:lpstr>PowerPoint Presentation</vt:lpstr>
      <vt:lpstr>PowerPoint Presentation</vt:lpstr>
      <vt:lpstr>PowerPoint Presentation</vt:lpstr>
      <vt:lpstr>PowerPoint Presentation</vt:lpstr>
      <vt:lpstr>PowerPoint Presentation</vt:lpstr>
      <vt:lpstr>Experimental Analysis</vt:lpstr>
      <vt:lpstr>Lasso and Ridge</vt:lpstr>
      <vt:lpstr>PowerPoint Presentation</vt:lpstr>
      <vt:lpstr>Decision Tree:</vt:lpstr>
      <vt:lpstr>KNN:</vt:lpstr>
      <vt:lpstr>Random Forest:</vt:lpstr>
      <vt:lpstr>ADABoost:</vt:lpstr>
      <vt:lpstr>GRADIENT BOOST:</vt:lpstr>
      <vt:lpstr>XGBOOST:</vt:lpstr>
      <vt:lpstr>Exported Final Model:</vt:lpstr>
      <vt:lpstr>Exporting Model:</vt:lpstr>
      <vt:lpstr>Final Result:</vt:lpstr>
      <vt:lpstr>PowerPoint Presentation</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“LAPTOP PRICE PREDICTION”</dc:title>
  <dc:creator>admin</dc:creator>
  <cp:lastModifiedBy>Pooja Rathod</cp:lastModifiedBy>
  <cp:revision>4</cp:revision>
  <dcterms:created xsi:type="dcterms:W3CDTF">2021-09-29T08:11:04Z</dcterms:created>
  <dcterms:modified xsi:type="dcterms:W3CDTF">2021-09-29T17:08:20Z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2021-09-28T00:00:00Z</vt:filetime>
  </property>
  <property fmtid="{D5CDD505-2E9C-101B-9397-08002B2CF9AE}" pid="3" name="LastSaved">
    <vt:filetime>2021-09-29T00:00:00Z</vt:filetime>
  </property>
</Properties>
</file>