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6" r:id="rId4"/>
    <p:sldId id="257" r:id="rId5"/>
    <p:sldId id="267" r:id="rId6"/>
    <p:sldId id="270" r:id="rId7"/>
    <p:sldId id="258" r:id="rId8"/>
    <p:sldId id="268" r:id="rId9"/>
    <p:sldId id="276" r:id="rId10"/>
    <p:sldId id="264" r:id="rId11"/>
    <p:sldId id="277" r:id="rId12"/>
    <p:sldId id="274" r:id="rId13"/>
    <p:sldId id="275" r:id="rId14"/>
    <p:sldId id="260"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andanasreddy528@gmail.com" initials="s" lastIdx="1" clrIdx="0">
    <p:extLst>
      <p:ext uri="{19B8F6BF-5375-455C-9EA6-DF929625EA0E}">
        <p15:presenceInfo xmlns:p15="http://schemas.microsoft.com/office/powerpoint/2012/main" userId="a3dc6837e8a215a0" providerId="Windows Live"/>
      </p:ext>
    </p:extLst>
  </p:cmAuthor>
  <p:cmAuthor id="2" name="Ishika Daga"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64" d="100"/>
          <a:sy n="64" d="100"/>
        </p:scale>
        <p:origin x="84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B9875C-A9D5-4D14-B73F-E8EFC5D4005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393943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9875C-A9D5-4D14-B73F-E8EFC5D4005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393746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9875C-A9D5-4D14-B73F-E8EFC5D4005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1910975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40120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66042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951399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DC370-B90D-4668-B838-00570F5E2265}"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14097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DC370-B90D-4668-B838-00570F5E2265}"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261471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DC370-B90D-4668-B838-00570F5E2265}"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1345499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DC370-B90D-4668-B838-00570F5E2265}" type="datetimeFigureOut">
              <a:rPr lang="en-IN" smtClean="0"/>
              <a:t>05-07-2023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1808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DC370-B90D-4668-B838-00570F5E2265}"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87833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9875C-A9D5-4D14-B73F-E8EFC5D4005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528691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A3C0C-3543-4693-B376-7E857614463B}" type="slidenum">
              <a:rPr lang="en-IN" smtClean="0"/>
              <a:t>‹#›</a:t>
            </a:fld>
            <a:endParaRPr lang="en-IN"/>
          </a:p>
        </p:txBody>
      </p:sp>
      <p:sp>
        <p:nvSpPr>
          <p:cNvPr id="5" name="Date Placeholder 4"/>
          <p:cNvSpPr>
            <a:spLocks noGrp="1"/>
          </p:cNvSpPr>
          <p:nvPr>
            <p:ph type="dt" sz="half" idx="10"/>
          </p:nvPr>
        </p:nvSpPr>
        <p:spPr/>
        <p:txBody>
          <a:bodyPr/>
          <a:lstStyle/>
          <a:p>
            <a:fld id="{C7BDC370-B90D-4668-B838-00570F5E2265}" type="datetimeFigureOut">
              <a:rPr lang="en-IN" smtClean="0"/>
              <a:t>05-07-2023</a:t>
            </a:fld>
            <a:endParaRPr lang="en-IN"/>
          </a:p>
        </p:txBody>
      </p:sp>
    </p:spTree>
    <p:extLst>
      <p:ext uri="{BB962C8B-B14F-4D97-AF65-F5344CB8AC3E}">
        <p14:creationId xmlns:p14="http://schemas.microsoft.com/office/powerpoint/2010/main" val="1150705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3453593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416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2930660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924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118945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16475056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DC370-B90D-4668-B838-00570F5E226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A3C0C-3543-4693-B376-7E857614463B}" type="slidenum">
              <a:rPr lang="en-IN" smtClean="0"/>
              <a:t>‹#›</a:t>
            </a:fld>
            <a:endParaRPr lang="en-IN"/>
          </a:p>
        </p:txBody>
      </p:sp>
    </p:spTree>
    <p:extLst>
      <p:ext uri="{BB962C8B-B14F-4D97-AF65-F5344CB8AC3E}">
        <p14:creationId xmlns:p14="http://schemas.microsoft.com/office/powerpoint/2010/main" val="416500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9875C-A9D5-4D14-B73F-E8EFC5D40055}"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35511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B9875C-A9D5-4D14-B73F-E8EFC5D40055}"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253237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B9875C-A9D5-4D14-B73F-E8EFC5D40055}"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238763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B9875C-A9D5-4D14-B73F-E8EFC5D40055}"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412283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9875C-A9D5-4D14-B73F-E8EFC5D40055}" type="datetimeFigureOut">
              <a:rPr lang="en-IN" smtClean="0"/>
              <a:t>05-07-2023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361727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9875C-A9D5-4D14-B73F-E8EFC5D40055}"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168020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9875C-A9D5-4D14-B73F-E8EFC5D40055}"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4251FF-6375-4F68-9B62-A76A0DF3649A}" type="slidenum">
              <a:rPr lang="en-IN" smtClean="0"/>
              <a:t>‹#›</a:t>
            </a:fld>
            <a:endParaRPr lang="en-IN"/>
          </a:p>
        </p:txBody>
      </p:sp>
    </p:spTree>
    <p:extLst>
      <p:ext uri="{BB962C8B-B14F-4D97-AF65-F5344CB8AC3E}">
        <p14:creationId xmlns:p14="http://schemas.microsoft.com/office/powerpoint/2010/main" val="381363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9875C-A9D5-4D14-B73F-E8EFC5D40055}" type="datetimeFigureOut">
              <a:rPr lang="en-IN" smtClean="0"/>
              <a:t>05-07-2023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251FF-6375-4F68-9B62-A76A0DF3649A}" type="slidenum">
              <a:rPr lang="en-IN" smtClean="0"/>
              <a:t>‹#›</a:t>
            </a:fld>
            <a:endParaRPr lang="en-IN"/>
          </a:p>
        </p:txBody>
      </p:sp>
    </p:spTree>
    <p:extLst>
      <p:ext uri="{BB962C8B-B14F-4D97-AF65-F5344CB8AC3E}">
        <p14:creationId xmlns:p14="http://schemas.microsoft.com/office/powerpoint/2010/main" val="2243297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BDC370-B90D-4668-B838-00570F5E2265}" type="datetimeFigureOut">
              <a:rPr lang="en-IN" smtClean="0"/>
              <a:t>05-07-2023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6A3C0C-3543-4693-B376-7E857614463B}" type="slidenum">
              <a:rPr lang="en-IN" smtClean="0"/>
              <a:t>‹#›</a:t>
            </a:fld>
            <a:endParaRPr lang="en-IN"/>
          </a:p>
        </p:txBody>
      </p:sp>
    </p:spTree>
    <p:extLst>
      <p:ext uri="{BB962C8B-B14F-4D97-AF65-F5344CB8AC3E}">
        <p14:creationId xmlns:p14="http://schemas.microsoft.com/office/powerpoint/2010/main" val="2017399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924C11-8DB9-1A67-1D57-A9D5845C6531}"/>
              </a:ext>
            </a:extLst>
          </p:cNvPr>
          <p:cNvSpPr>
            <a:spLocks noGrp="1"/>
          </p:cNvSpPr>
          <p:nvPr>
            <p:ph type="subTitle" idx="1"/>
          </p:nvPr>
        </p:nvSpPr>
        <p:spPr>
          <a:xfrm>
            <a:off x="578222" y="3134401"/>
            <a:ext cx="9462263" cy="1949586"/>
          </a:xfrm>
        </p:spPr>
        <p:txBody>
          <a:bodyPr>
            <a:noAutofit/>
          </a:bodyPr>
          <a:lstStyle/>
          <a:p>
            <a:pPr algn="ctr"/>
            <a:r>
              <a:rPr lang="en-US" sz="1600" i="1" dirty="0">
                <a:solidFill>
                  <a:schemeClr val="tx1">
                    <a:lumMod val="95000"/>
                    <a:lumOff val="5000"/>
                  </a:schemeClr>
                </a:solidFill>
                <a:latin typeface="Times New Roman" panose="02020603050405020304" pitchFamily="18" charset="0"/>
                <a:cs typeface="Times New Roman" panose="02020603050405020304" pitchFamily="18" charset="0"/>
              </a:rPr>
              <a:t>                                         Submitted by</a:t>
            </a:r>
          </a:p>
          <a:p>
            <a:pPr algn="just"/>
            <a:r>
              <a:rPr lang="en-IN" sz="1600" dirty="0">
                <a:solidFill>
                  <a:schemeClr val="tx1">
                    <a:lumMod val="95000"/>
                    <a:lumOff val="5000"/>
                  </a:schemeClr>
                </a:solidFill>
              </a:rPr>
              <a:t>                                             </a:t>
            </a:r>
            <a:r>
              <a:rPr lang="en-IN" sz="1600" b="1" dirty="0">
                <a:solidFill>
                  <a:schemeClr val="tx1">
                    <a:lumMod val="95000"/>
                    <a:lumOff val="5000"/>
                  </a:schemeClr>
                </a:solidFill>
              </a:rPr>
              <a:t>Name of the Candidates:                          USN:</a:t>
            </a:r>
          </a:p>
          <a:p>
            <a:pPr algn="just"/>
            <a:r>
              <a:rPr lang="en-IN" sz="1600" dirty="0">
                <a:solidFill>
                  <a:schemeClr val="tx1">
                    <a:lumMod val="95000"/>
                    <a:lumOff val="5000"/>
                  </a:schemeClr>
                </a:solidFill>
              </a:rPr>
              <a:t>                                             Amrutha N </a:t>
            </a:r>
            <a:r>
              <a:rPr lang="en-IN" sz="1600" dirty="0" err="1">
                <a:solidFill>
                  <a:schemeClr val="tx1">
                    <a:lumMod val="95000"/>
                    <a:lumOff val="5000"/>
                  </a:schemeClr>
                </a:solidFill>
              </a:rPr>
              <a:t>Daivagna</a:t>
            </a:r>
            <a:r>
              <a:rPr lang="en-IN" sz="1600" dirty="0">
                <a:solidFill>
                  <a:schemeClr val="tx1">
                    <a:lumMod val="95000"/>
                    <a:lumOff val="5000"/>
                  </a:schemeClr>
                </a:solidFill>
              </a:rPr>
              <a:t>                                 1DS20EE008</a:t>
            </a:r>
          </a:p>
          <a:p>
            <a:pPr algn="just"/>
            <a:r>
              <a:rPr lang="en-IN" sz="1600" dirty="0">
                <a:solidFill>
                  <a:schemeClr val="tx1">
                    <a:lumMod val="95000"/>
                    <a:lumOff val="5000"/>
                  </a:schemeClr>
                </a:solidFill>
              </a:rPr>
              <a:t>                                             Deeksha </a:t>
            </a:r>
            <a:r>
              <a:rPr lang="en-IN" sz="1600" dirty="0" err="1">
                <a:solidFill>
                  <a:schemeClr val="tx1">
                    <a:lumMod val="95000"/>
                    <a:lumOff val="5000"/>
                  </a:schemeClr>
                </a:solidFill>
              </a:rPr>
              <a:t>Purshotham</a:t>
            </a:r>
            <a:r>
              <a:rPr lang="en-IN" sz="1600" dirty="0">
                <a:solidFill>
                  <a:schemeClr val="tx1">
                    <a:lumMod val="95000"/>
                    <a:lumOff val="5000"/>
                  </a:schemeClr>
                </a:solidFill>
              </a:rPr>
              <a:t>                                1DS20EE024</a:t>
            </a:r>
          </a:p>
          <a:p>
            <a:pPr algn="just"/>
            <a:r>
              <a:rPr lang="en-IN" sz="1600" dirty="0">
                <a:solidFill>
                  <a:schemeClr val="tx1">
                    <a:lumMod val="95000"/>
                    <a:lumOff val="5000"/>
                  </a:schemeClr>
                </a:solidFill>
              </a:rPr>
              <a:t>                                             Devika S Kumar                                        1DS20EE026</a:t>
            </a:r>
          </a:p>
          <a:p>
            <a:pPr algn="just"/>
            <a:r>
              <a:rPr lang="en-IN" sz="1600" dirty="0">
                <a:solidFill>
                  <a:schemeClr val="tx1">
                    <a:lumMod val="95000"/>
                    <a:lumOff val="5000"/>
                  </a:schemeClr>
                </a:solidFill>
              </a:rPr>
              <a:t>                                             Ishika Daga                                              1DS20EE028 </a:t>
            </a:r>
          </a:p>
          <a:p>
            <a:pPr algn="just"/>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1200" dirty="0">
              <a:solidFill>
                <a:schemeClr val="tx1">
                  <a:lumMod val="95000"/>
                  <a:lumOff val="5000"/>
                </a:schemeClr>
              </a:solidFill>
            </a:endParaRPr>
          </a:p>
        </p:txBody>
      </p:sp>
      <p:sp>
        <p:nvSpPr>
          <p:cNvPr id="4" name="Title 1">
            <a:extLst>
              <a:ext uri="{FF2B5EF4-FFF2-40B4-BE49-F238E27FC236}">
                <a16:creationId xmlns:a16="http://schemas.microsoft.com/office/drawing/2014/main" id="{9A229234-BBCD-E469-DE50-16BB4CC4CD27}"/>
              </a:ext>
            </a:extLst>
          </p:cNvPr>
          <p:cNvSpPr txBox="1">
            <a:spLocks/>
          </p:cNvSpPr>
          <p:nvPr/>
        </p:nvSpPr>
        <p:spPr>
          <a:xfrm>
            <a:off x="1568129" y="169178"/>
            <a:ext cx="8853342" cy="2846842"/>
          </a:xfrm>
          <a:prstGeom prst="rect">
            <a:avLst/>
          </a:prstGeom>
        </p:spPr>
        <p:txBody>
          <a:bodyPr vert="horz" lIns="91440" tIns="45720" rIns="91440" bIns="45720" rtlCol="0" anchor="b">
            <a:normAutofit fontScale="250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70000"/>
              </a:lnSpc>
            </a:pP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a:p>
            <a:pPr algn="ctr">
              <a:lnSpc>
                <a:spcPct val="170000"/>
              </a:lnSpc>
            </a:pPr>
            <a:endParaRPr lang="en-US" sz="3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3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3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3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3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3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112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112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112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112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endParaRPr lang="en-US" sz="112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70000"/>
              </a:lnSpc>
            </a:pPr>
            <a:br>
              <a:rPr lang="en-US" sz="4800" dirty="0">
                <a:solidFill>
                  <a:schemeClr val="tx1">
                    <a:lumMod val="85000"/>
                    <a:lumOff val="15000"/>
                  </a:schemeClr>
                </a:solidFill>
              </a:rPr>
            </a:b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Dayananda Sagar College of Engineering</a:t>
            </a:r>
            <a:br>
              <a:rPr lang="en-US" sz="9600" dirty="0">
                <a:solidFill>
                  <a:schemeClr val="tx1">
                    <a:lumMod val="85000"/>
                    <a:lumOff val="15000"/>
                  </a:schemeClr>
                </a:solidFill>
                <a:latin typeface="Bahnschrift SemiBold Condensed" panose="020B0502040204020203" pitchFamily="34" charset="0"/>
              </a:rPr>
            </a:br>
            <a:r>
              <a:rPr lang="en-US" sz="5600" dirty="0">
                <a:solidFill>
                  <a:schemeClr val="tx1">
                    <a:lumMod val="85000"/>
                    <a:lumOff val="15000"/>
                  </a:schemeClr>
                </a:solidFill>
              </a:rPr>
              <a:t>(An Autonomous Institute affiliated to VTU, Belagavi – 590018, Approved by AICTE &amp; ISO 9001:2015</a:t>
            </a:r>
          </a:p>
          <a:p>
            <a:pPr algn="ctr">
              <a:lnSpc>
                <a:spcPct val="170000"/>
              </a:lnSpc>
            </a:pPr>
            <a:r>
              <a:rPr lang="en-US" sz="5600" dirty="0">
                <a:solidFill>
                  <a:schemeClr val="tx1">
                    <a:lumMod val="85000"/>
                    <a:lumOff val="15000"/>
                  </a:schemeClr>
                </a:solidFill>
              </a:rPr>
              <a:t>Certified) Accredited by National Assessment &amp; Accreditation Council (NAAC) with ‘A’ grade &amp; NBA)</a:t>
            </a:r>
            <a:br>
              <a:rPr lang="en-US" sz="5600" dirty="0">
                <a:solidFill>
                  <a:schemeClr val="tx1">
                    <a:lumMod val="85000"/>
                    <a:lumOff val="15000"/>
                  </a:schemeClr>
                </a:solidFill>
              </a:rPr>
            </a:br>
            <a:br>
              <a:rPr lang="en-US" sz="5600" dirty="0">
                <a:solidFill>
                  <a:schemeClr val="tx1">
                    <a:lumMod val="85000"/>
                    <a:lumOff val="15000"/>
                  </a:schemeClr>
                </a:solidFill>
              </a:rPr>
            </a:b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Mini Project on</a:t>
            </a:r>
          </a:p>
          <a:p>
            <a:pPr algn="ctr">
              <a:lnSpc>
                <a:spcPct val="170000"/>
              </a:lnSpc>
            </a:pPr>
            <a:r>
              <a:rPr lang="en-US" sz="17600" dirty="0">
                <a:solidFill>
                  <a:schemeClr val="tx1">
                    <a:lumMod val="85000"/>
                    <a:lumOff val="15000"/>
                  </a:schemeClr>
                </a:solidFill>
                <a:latin typeface="Bahnschrift SemiBold Condensed" panose="020B0502040204020203" pitchFamily="34" charset="0"/>
                <a:cs typeface="Times New Roman" panose="02020603050405020304" pitchFamily="18" charset="0"/>
              </a:rPr>
              <a:t>Automated Turn-Off Charging Point</a:t>
            </a:r>
            <a:endParaRPr lang="en-IN" sz="17600" dirty="0">
              <a:latin typeface="Bahnschrift SemiBold Condensed" panose="020B0502040204020203" pitchFamily="34" charset="0"/>
            </a:endParaRPr>
          </a:p>
        </p:txBody>
      </p:sp>
      <p:pic>
        <p:nvPicPr>
          <p:cNvPr id="5" name="Picture 4">
            <a:extLst>
              <a:ext uri="{FF2B5EF4-FFF2-40B4-BE49-F238E27FC236}">
                <a16:creationId xmlns:a16="http://schemas.microsoft.com/office/drawing/2014/main" id="{A623EDC2-1434-85FD-92D5-8A2A4D28261F}"/>
              </a:ext>
            </a:extLst>
          </p:cNvPr>
          <p:cNvPicPr>
            <a:picLocks noChangeAspect="1"/>
          </p:cNvPicPr>
          <p:nvPr/>
        </p:nvPicPr>
        <p:blipFill rotWithShape="1">
          <a:blip r:embed="rId2"/>
          <a:srcRect l="2551" t="2862" r="5226" b="4327"/>
          <a:stretch/>
        </p:blipFill>
        <p:spPr>
          <a:xfrm>
            <a:off x="416415" y="263116"/>
            <a:ext cx="1045659" cy="1052309"/>
          </a:xfrm>
          <a:prstGeom prst="ellipse">
            <a:avLst/>
          </a:prstGeom>
          <a:ln>
            <a:solidFill>
              <a:schemeClr val="tx1"/>
            </a:solidFill>
          </a:ln>
        </p:spPr>
      </p:pic>
      <p:pic>
        <p:nvPicPr>
          <p:cNvPr id="6" name="Picture 5">
            <a:extLst>
              <a:ext uri="{FF2B5EF4-FFF2-40B4-BE49-F238E27FC236}">
                <a16:creationId xmlns:a16="http://schemas.microsoft.com/office/drawing/2014/main" id="{717B8763-88AA-24BA-739A-A62DF777F85F}"/>
              </a:ext>
            </a:extLst>
          </p:cNvPr>
          <p:cNvPicPr>
            <a:picLocks noChangeAspect="1"/>
          </p:cNvPicPr>
          <p:nvPr/>
        </p:nvPicPr>
        <p:blipFill rotWithShape="1">
          <a:blip r:embed="rId3"/>
          <a:srcRect l="4183" t="2080" r="3341" b="1012"/>
          <a:stretch/>
        </p:blipFill>
        <p:spPr>
          <a:xfrm>
            <a:off x="10720400" y="263116"/>
            <a:ext cx="1081161" cy="1021398"/>
          </a:xfrm>
          <a:prstGeom prst="ellipse">
            <a:avLst/>
          </a:prstGeom>
          <a:ln>
            <a:solidFill>
              <a:schemeClr val="tx1"/>
            </a:solidFill>
          </a:ln>
        </p:spPr>
      </p:pic>
      <p:sp>
        <p:nvSpPr>
          <p:cNvPr id="8" name="TextBox 7">
            <a:extLst>
              <a:ext uri="{FF2B5EF4-FFF2-40B4-BE49-F238E27FC236}">
                <a16:creationId xmlns:a16="http://schemas.microsoft.com/office/drawing/2014/main" id="{3819E1CC-CE83-E1FD-2261-332A64461DAD}"/>
              </a:ext>
            </a:extLst>
          </p:cNvPr>
          <p:cNvSpPr txBox="1"/>
          <p:nvPr/>
        </p:nvSpPr>
        <p:spPr>
          <a:xfrm>
            <a:off x="3043518" y="5364131"/>
            <a:ext cx="6104964" cy="1248419"/>
          </a:xfrm>
          <a:prstGeom prst="rect">
            <a:avLst/>
          </a:prstGeom>
          <a:noFill/>
        </p:spPr>
        <p:txBody>
          <a:bodyPr wrap="square">
            <a:spAutoFit/>
          </a:bodyPr>
          <a:lstStyle/>
          <a:p>
            <a:pPr algn="ctr">
              <a:lnSpc>
                <a:spcPct val="150000"/>
              </a:lnSpc>
            </a:pPr>
            <a:r>
              <a:rPr lang="en-US" dirty="0">
                <a:latin typeface="Times New Roman" panose="02020603050405020304" pitchFamily="18" charset="0"/>
                <a:cs typeface="Times New Roman" panose="02020603050405020304" pitchFamily="18" charset="0"/>
              </a:rPr>
              <a:t>Under the guidance of </a:t>
            </a:r>
          </a:p>
          <a:p>
            <a:pPr algn="ctr">
              <a:lnSpc>
                <a:spcPct val="150000"/>
              </a:lnSpc>
            </a:pPr>
            <a:r>
              <a:rPr lang="en-US" b="1" dirty="0">
                <a:latin typeface="Times New Roman" panose="02020603050405020304" pitchFamily="18" charset="0"/>
                <a:cs typeface="Times New Roman" panose="02020603050405020304" pitchFamily="18" charset="0"/>
              </a:rPr>
              <a:t>Dr. Sujit Kumar (Asst. Prof)</a:t>
            </a:r>
          </a:p>
          <a:p>
            <a:pPr algn="ctr">
              <a:lnSpc>
                <a:spcPct val="150000"/>
              </a:lnSpc>
            </a:pPr>
            <a:r>
              <a:rPr lang="en-US" sz="1600" dirty="0">
                <a:latin typeface="Times New Roman" panose="02020603050405020304" pitchFamily="18" charset="0"/>
                <a:cs typeface="Times New Roman" panose="02020603050405020304" pitchFamily="18" charset="0"/>
              </a:rPr>
              <a:t>Department of Electrical and Electronics Engineering</a:t>
            </a:r>
          </a:p>
        </p:txBody>
      </p:sp>
    </p:spTree>
    <p:extLst>
      <p:ext uri="{BB962C8B-B14F-4D97-AF65-F5344CB8AC3E}">
        <p14:creationId xmlns:p14="http://schemas.microsoft.com/office/powerpoint/2010/main" val="335607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12E3-8EC2-FB3B-83D3-CCDCC8DFC38E}"/>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Working Model</a:t>
            </a:r>
            <a:endParaRPr lang="en-IN" sz="4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C59EB6-7F2E-27D3-21AD-6FC45BD1EB92}"/>
              </a:ext>
            </a:extLst>
          </p:cNvPr>
          <p:cNvPicPr>
            <a:picLocks noChangeAspect="1"/>
          </p:cNvPicPr>
          <p:nvPr/>
        </p:nvPicPr>
        <p:blipFill>
          <a:blip r:embed="rId2"/>
          <a:stretch>
            <a:fillRect/>
          </a:stretch>
        </p:blipFill>
        <p:spPr>
          <a:xfrm>
            <a:off x="1123122" y="1514377"/>
            <a:ext cx="9412356" cy="4628006"/>
          </a:xfrm>
          <a:prstGeom prst="rect">
            <a:avLst/>
          </a:prstGeom>
        </p:spPr>
      </p:pic>
    </p:spTree>
    <p:extLst>
      <p:ext uri="{BB962C8B-B14F-4D97-AF65-F5344CB8AC3E}">
        <p14:creationId xmlns:p14="http://schemas.microsoft.com/office/powerpoint/2010/main" val="302319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a:t>
            </a:r>
            <a:br>
              <a:rPr lang="en-IN" sz="4000" b="1" u="sng" dirty="0">
                <a:latin typeface="Times New Roman" panose="02020603050405020304" pitchFamily="18" charset="0"/>
                <a:cs typeface="Times New Roman" panose="02020603050405020304" pitchFamily="18" charset="0"/>
              </a:rPr>
            </a:br>
            <a:r>
              <a:rPr lang="en-IN" sz="4000" b="1" u="sng"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519518"/>
            <a:ext cx="10515600" cy="2420470"/>
          </a:xfrm>
        </p:spPr>
        <p:txBody>
          <a:bodyPr>
            <a:norm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B652FD-A960-73AD-46B6-6AA49FBF79C7}"/>
              </a:ext>
            </a:extLst>
          </p:cNvPr>
          <p:cNvPicPr>
            <a:picLocks noChangeAspect="1"/>
          </p:cNvPicPr>
          <p:nvPr/>
        </p:nvPicPr>
        <p:blipFill>
          <a:blip r:embed="rId2"/>
          <a:stretch>
            <a:fillRect/>
          </a:stretch>
        </p:blipFill>
        <p:spPr>
          <a:xfrm>
            <a:off x="838200" y="365125"/>
            <a:ext cx="6229670" cy="6045511"/>
          </a:xfrm>
          <a:prstGeom prst="rect">
            <a:avLst/>
          </a:prstGeom>
        </p:spPr>
      </p:pic>
      <p:pic>
        <p:nvPicPr>
          <p:cNvPr id="7" name="Picture 6">
            <a:extLst>
              <a:ext uri="{FF2B5EF4-FFF2-40B4-BE49-F238E27FC236}">
                <a16:creationId xmlns:a16="http://schemas.microsoft.com/office/drawing/2014/main" id="{51D850FC-1CFD-1574-2915-F29B256EF4AA}"/>
              </a:ext>
            </a:extLst>
          </p:cNvPr>
          <p:cNvPicPr>
            <a:picLocks noChangeAspect="1"/>
          </p:cNvPicPr>
          <p:nvPr/>
        </p:nvPicPr>
        <p:blipFill>
          <a:blip r:embed="rId3"/>
          <a:stretch>
            <a:fillRect/>
          </a:stretch>
        </p:blipFill>
        <p:spPr>
          <a:xfrm>
            <a:off x="4438501" y="365124"/>
            <a:ext cx="2876698" cy="6045511"/>
          </a:xfrm>
          <a:prstGeom prst="rect">
            <a:avLst/>
          </a:prstGeom>
        </p:spPr>
      </p:pic>
      <p:pic>
        <p:nvPicPr>
          <p:cNvPr id="9" name="Picture 8">
            <a:extLst>
              <a:ext uri="{FF2B5EF4-FFF2-40B4-BE49-F238E27FC236}">
                <a16:creationId xmlns:a16="http://schemas.microsoft.com/office/drawing/2014/main" id="{8B2D83ED-7D99-65B3-8DB7-F387F9C35D99}"/>
              </a:ext>
            </a:extLst>
          </p:cNvPr>
          <p:cNvPicPr>
            <a:picLocks noChangeAspect="1"/>
          </p:cNvPicPr>
          <p:nvPr/>
        </p:nvPicPr>
        <p:blipFill>
          <a:blip r:embed="rId4"/>
          <a:stretch>
            <a:fillRect/>
          </a:stretch>
        </p:blipFill>
        <p:spPr>
          <a:xfrm>
            <a:off x="7902501" y="365125"/>
            <a:ext cx="2863997" cy="6051546"/>
          </a:xfrm>
          <a:prstGeom prst="rect">
            <a:avLst/>
          </a:prstGeom>
        </p:spPr>
      </p:pic>
    </p:spTree>
    <p:extLst>
      <p:ext uri="{BB962C8B-B14F-4D97-AF65-F5344CB8AC3E}">
        <p14:creationId xmlns:p14="http://schemas.microsoft.com/office/powerpoint/2010/main" val="421134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a:t>
            </a:r>
            <a:br>
              <a:rPr lang="en-IN" sz="4000" b="1" u="sng" dirty="0">
                <a:latin typeface="Times New Roman" panose="02020603050405020304" pitchFamily="18" charset="0"/>
                <a:cs typeface="Times New Roman" panose="02020603050405020304" pitchFamily="18" charset="0"/>
              </a:rPr>
            </a:br>
            <a:r>
              <a:rPr lang="en-IN" sz="4000" b="1" u="sng"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519518"/>
            <a:ext cx="10515600" cy="2420470"/>
          </a:xfrm>
        </p:spPr>
        <p:txBody>
          <a:bodyPr>
            <a:norm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6348D6-A188-84C3-A725-EFEB0E7191C8}"/>
              </a:ext>
            </a:extLst>
          </p:cNvPr>
          <p:cNvPicPr>
            <a:picLocks noChangeAspect="1"/>
          </p:cNvPicPr>
          <p:nvPr/>
        </p:nvPicPr>
        <p:blipFill>
          <a:blip r:embed="rId2"/>
          <a:stretch>
            <a:fillRect/>
          </a:stretch>
        </p:blipFill>
        <p:spPr>
          <a:xfrm>
            <a:off x="838200" y="294956"/>
            <a:ext cx="2857647" cy="6197919"/>
          </a:xfrm>
          <a:prstGeom prst="rect">
            <a:avLst/>
          </a:prstGeom>
        </p:spPr>
      </p:pic>
      <p:pic>
        <p:nvPicPr>
          <p:cNvPr id="10" name="Picture 9">
            <a:extLst>
              <a:ext uri="{FF2B5EF4-FFF2-40B4-BE49-F238E27FC236}">
                <a16:creationId xmlns:a16="http://schemas.microsoft.com/office/drawing/2014/main" id="{87BC05E2-44C6-3672-6696-C086E64910E3}"/>
              </a:ext>
            </a:extLst>
          </p:cNvPr>
          <p:cNvPicPr>
            <a:picLocks noChangeAspect="1"/>
          </p:cNvPicPr>
          <p:nvPr/>
        </p:nvPicPr>
        <p:blipFill>
          <a:blip r:embed="rId3"/>
          <a:stretch>
            <a:fillRect/>
          </a:stretch>
        </p:blipFill>
        <p:spPr>
          <a:xfrm>
            <a:off x="4225851" y="323532"/>
            <a:ext cx="2863997" cy="6140766"/>
          </a:xfrm>
          <a:prstGeom prst="rect">
            <a:avLst/>
          </a:prstGeom>
        </p:spPr>
      </p:pic>
    </p:spTree>
    <p:extLst>
      <p:ext uri="{BB962C8B-B14F-4D97-AF65-F5344CB8AC3E}">
        <p14:creationId xmlns:p14="http://schemas.microsoft.com/office/powerpoint/2010/main" val="120432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Project Output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purpose of the project is to automatically stop or disconnect the charging process of mobile phone once the battery reaches a certain level. </a:t>
            </a:r>
          </a:p>
          <a:p>
            <a:pPr marL="0" indent="0">
              <a:buNone/>
            </a:pPr>
            <a:r>
              <a:rPr lang="en-US" sz="2000" dirty="0">
                <a:latin typeface="Times New Roman" panose="02020603050405020304" pitchFamily="18" charset="0"/>
                <a:cs typeface="Times New Roman" panose="02020603050405020304" pitchFamily="18" charset="0"/>
              </a:rPr>
              <a:t>Using the mobile app, one can monitor the charging level. This helps prevent overcharging, reduces energy waste, and ensures the battery is not continuously kept at a high charge level, which can degrade its performance over time.</a:t>
            </a:r>
          </a:p>
          <a:p>
            <a:pPr marL="0" indent="0">
              <a:buNone/>
            </a:pPr>
            <a:r>
              <a:rPr lang="en-US" sz="2000" dirty="0">
                <a:latin typeface="Times New Roman" panose="02020603050405020304" pitchFamily="18" charset="0"/>
                <a:cs typeface="Times New Roman" panose="02020603050405020304" pitchFamily="18" charset="0"/>
              </a:rPr>
              <a:t>It aims to optimize battery performance by ensuring that the battery is charged within its recommended limits.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45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638270"/>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5" name="TextBox 4"/>
          <p:cNvSpPr txBox="1"/>
          <p:nvPr/>
        </p:nvSpPr>
        <p:spPr>
          <a:xfrm>
            <a:off x="4337997" y="2721114"/>
            <a:ext cx="3753135"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67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1325563"/>
          </a:xfrm>
        </p:spPr>
        <p:txBody>
          <a:bodyPr>
            <a:normAutofit/>
          </a:bodyPr>
          <a:lstStyle/>
          <a:p>
            <a:r>
              <a:rPr lang="en-US" sz="4000" b="1" u="sng" dirty="0">
                <a:latin typeface="Times New Roman" panose="02020603050405020304" pitchFamily="18" charset="0"/>
                <a:cs typeface="Times New Roman" panose="02020603050405020304" pitchFamily="18" charset="0"/>
              </a:rPr>
              <a:t>Table of Content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Components</a:t>
            </a:r>
          </a:p>
          <a:p>
            <a:r>
              <a:rPr lang="en-US" dirty="0">
                <a:latin typeface="Times New Roman" panose="02020603050405020304" pitchFamily="18" charset="0"/>
                <a:cs typeface="Times New Roman" panose="02020603050405020304" pitchFamily="18" charset="0"/>
              </a:rPr>
              <a:t>Circuit Diagram</a:t>
            </a:r>
          </a:p>
          <a:p>
            <a:r>
              <a:rPr lang="en-US" dirty="0">
                <a:latin typeface="Times New Roman" panose="02020603050405020304" pitchFamily="18" charset="0"/>
                <a:cs typeface="Times New Roman" panose="02020603050405020304" pitchFamily="18" charset="0"/>
              </a:rPr>
              <a:t>Project Output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33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Introduction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An automated turn off charging point is a device that is designed to automatically turn off the power supply to a charging point when a device has finished charging. This is done to prevent overcharging of the device's battery, which can reduce its overall lifespan and potentially pose a safety hazard.</a:t>
            </a:r>
          </a:p>
          <a:p>
            <a:pPr marL="0" indent="0">
              <a:lnSpc>
                <a:spcPct val="100000"/>
              </a:lnSpc>
              <a:buNone/>
            </a:pPr>
            <a:r>
              <a:rPr lang="en-US" sz="2000" dirty="0">
                <a:latin typeface="Times New Roman" panose="02020603050405020304" pitchFamily="18" charset="0"/>
                <a:cs typeface="Times New Roman" panose="02020603050405020304" pitchFamily="18" charset="0"/>
              </a:rPr>
              <a:t>Automated turn off charging points can be useful in a variety of applications, including home and office charging stations, public charging stations, and electric vehicle charging stations. By automatically turning off the power supply when charging is complete, these devices can help to save energy, reduce costs, and extend the lifespan of batteries .</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23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Objectives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6364"/>
            <a:ext cx="10515600" cy="4351338"/>
          </a:xfrm>
        </p:spPr>
        <p:txBody>
          <a:bodyPr>
            <a:normAutofit/>
          </a:bodyPr>
          <a:lstStyle/>
          <a:p>
            <a:r>
              <a:rPr lang="en-US" sz="1800" b="1" dirty="0">
                <a:latin typeface="Times New Roman" panose="02020603050405020304" pitchFamily="18" charset="0"/>
                <a:cs typeface="Times New Roman" panose="02020603050405020304" pitchFamily="18" charset="0"/>
              </a:rPr>
              <a:t>Prevent overcharging</a:t>
            </a:r>
            <a:r>
              <a:rPr lang="en-US" sz="1800" dirty="0">
                <a:latin typeface="Times New Roman" panose="02020603050405020304" pitchFamily="18" charset="0"/>
                <a:cs typeface="Times New Roman" panose="02020603050405020304" pitchFamily="18" charset="0"/>
              </a:rPr>
              <a:t>: The primary objective of an automated turn off charging point is to prevent overcharging of electronic devices, such as smartphones and tablets, by automatically turning off the power supply when the battery is fully charged. This helps to extend the lifespan of the battery and prevent safety hazards.</a:t>
            </a:r>
          </a:p>
          <a:p>
            <a:r>
              <a:rPr lang="en-US" sz="1800" b="1" dirty="0">
                <a:latin typeface="Times New Roman" panose="02020603050405020304" pitchFamily="18" charset="0"/>
                <a:cs typeface="Times New Roman" panose="02020603050405020304" pitchFamily="18" charset="0"/>
              </a:rPr>
              <a:t>Extend battery life</a:t>
            </a:r>
            <a:r>
              <a:rPr lang="en-US" sz="1800" dirty="0">
                <a:latin typeface="Times New Roman" panose="02020603050405020304" pitchFamily="18" charset="0"/>
                <a:cs typeface="Times New Roman" panose="02020603050405020304" pitchFamily="18" charset="0"/>
              </a:rPr>
              <a:t>: By preventing overcharging, an automated turn off charging point helps to extend the lifespan of electronic device batteries, reducing the need for frequent battery replacements and reducing electronic waste.</a:t>
            </a:r>
          </a:p>
          <a:p>
            <a:r>
              <a:rPr lang="en-US" sz="1800" b="1" dirty="0">
                <a:latin typeface="Times New Roman" panose="02020603050405020304" pitchFamily="18" charset="0"/>
                <a:cs typeface="Times New Roman" panose="02020603050405020304" pitchFamily="18" charset="0"/>
              </a:rPr>
              <a:t>Save energy</a:t>
            </a:r>
            <a:r>
              <a:rPr lang="en-US" sz="1800" dirty="0">
                <a:latin typeface="Times New Roman" panose="02020603050405020304" pitchFamily="18" charset="0"/>
                <a:cs typeface="Times New Roman" panose="02020603050405020304" pitchFamily="18" charset="0"/>
              </a:rPr>
              <a:t>: An automated turn off charging point helps to save energy by reducing the power consumption of electronic devices. By turning off the power supply when the battery is fully charged, the charging point prevents unnecessary power consumption and reduces energy waste.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2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Literature Survey</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6364"/>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This literature survey examines the need for automatic turn-off chargers in the context of combating overcharging, improving battery life, and ensuring human safety. Overcharging poses risks to both the battery life and the safety of users, making it crucial to explore solutions that can mitigate these issues. This survey investigates relevant studies, technical articles, and reports to highlight the significance of automatic turn-off chargers in addressing these challenges.</a:t>
            </a:r>
          </a:p>
          <a:p>
            <a:r>
              <a:rPr lang="en-US" sz="1800" dirty="0">
                <a:latin typeface="Times New Roman" panose="02020603050405020304" pitchFamily="18" charset="0"/>
                <a:cs typeface="Times New Roman" panose="02020603050405020304" pitchFamily="18" charset="0"/>
              </a:rPr>
              <a:t>Overcharging and Battery Degradation:</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Effects of overcharging on battery health</a:t>
            </a:r>
          </a:p>
          <a:p>
            <a:r>
              <a:rPr lang="en-US" sz="1800" dirty="0">
                <a:latin typeface="Times New Roman" panose="02020603050405020304" pitchFamily="18" charset="0"/>
                <a:cs typeface="Times New Roman" panose="02020603050405020304" pitchFamily="18" charset="0"/>
              </a:rPr>
              <a:t>Human Safety Risks: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Overcharging-related safety hazards.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Potential risks of fires or explosions, although explosions are extremely rare but they still exist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Reported incidents and accidents caused by overcharging.</a:t>
            </a:r>
          </a:p>
          <a:p>
            <a:r>
              <a:rPr lang="en-US" sz="1800" dirty="0">
                <a:latin typeface="Times New Roman" panose="02020603050405020304" pitchFamily="18" charset="0"/>
                <a:cs typeface="Times New Roman" panose="02020603050405020304" pitchFamily="18" charset="0"/>
              </a:rPr>
              <a:t>Growing dependence on electronic devices among the elderly</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Challenges faced by the elderly like forgetfulness , physical limitations </a:t>
            </a:r>
            <a:r>
              <a:rPr lang="en-US" sz="1800" dirty="0" err="1">
                <a:latin typeface="Times New Roman" panose="02020603050405020304" pitchFamily="18" charset="0"/>
                <a:cs typeface="Times New Roman" panose="02020603050405020304" pitchFamily="18" charset="0"/>
              </a:rPr>
              <a:t>etc</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15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Components </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9518"/>
            <a:ext cx="10515600" cy="242047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Arduino UNO</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Bluetooth Module (HC-05)</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Servomotor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Jumper Wires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USB cable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B9C6DE-3F09-C23C-E5F6-404369C24223}"/>
              </a:ext>
            </a:extLst>
          </p:cNvPr>
          <p:cNvPicPr>
            <a:picLocks noChangeAspect="1"/>
          </p:cNvPicPr>
          <p:nvPr/>
        </p:nvPicPr>
        <p:blipFill>
          <a:blip r:embed="rId2"/>
          <a:stretch>
            <a:fillRect/>
          </a:stretch>
        </p:blipFill>
        <p:spPr>
          <a:xfrm>
            <a:off x="6096000" y="611132"/>
            <a:ext cx="3333921" cy="2159111"/>
          </a:xfrm>
          <a:prstGeom prst="rect">
            <a:avLst/>
          </a:prstGeom>
        </p:spPr>
      </p:pic>
      <p:pic>
        <p:nvPicPr>
          <p:cNvPr id="7" name="Picture 6">
            <a:extLst>
              <a:ext uri="{FF2B5EF4-FFF2-40B4-BE49-F238E27FC236}">
                <a16:creationId xmlns:a16="http://schemas.microsoft.com/office/drawing/2014/main" id="{10CAD98B-9C47-9613-0515-DE1F3922F8FB}"/>
              </a:ext>
            </a:extLst>
          </p:cNvPr>
          <p:cNvPicPr>
            <a:picLocks noChangeAspect="1"/>
          </p:cNvPicPr>
          <p:nvPr/>
        </p:nvPicPr>
        <p:blipFill>
          <a:blip r:embed="rId3"/>
          <a:stretch>
            <a:fillRect/>
          </a:stretch>
        </p:blipFill>
        <p:spPr>
          <a:xfrm>
            <a:off x="7762960" y="3133395"/>
            <a:ext cx="3054507" cy="2101958"/>
          </a:xfrm>
          <a:prstGeom prst="rect">
            <a:avLst/>
          </a:prstGeom>
        </p:spPr>
      </p:pic>
      <p:pic>
        <p:nvPicPr>
          <p:cNvPr id="9" name="Picture 8">
            <a:extLst>
              <a:ext uri="{FF2B5EF4-FFF2-40B4-BE49-F238E27FC236}">
                <a16:creationId xmlns:a16="http://schemas.microsoft.com/office/drawing/2014/main" id="{E3031308-66F5-6A5C-C631-2C97BAD4B670}"/>
              </a:ext>
            </a:extLst>
          </p:cNvPr>
          <p:cNvPicPr>
            <a:picLocks noChangeAspect="1"/>
          </p:cNvPicPr>
          <p:nvPr/>
        </p:nvPicPr>
        <p:blipFill>
          <a:blip r:embed="rId4"/>
          <a:stretch>
            <a:fillRect/>
          </a:stretch>
        </p:blipFill>
        <p:spPr>
          <a:xfrm>
            <a:off x="2993231" y="4251052"/>
            <a:ext cx="4038808" cy="1968601"/>
          </a:xfrm>
          <a:prstGeom prst="rect">
            <a:avLst/>
          </a:prstGeom>
        </p:spPr>
      </p:pic>
    </p:spTree>
    <p:extLst>
      <p:ext uri="{BB962C8B-B14F-4D97-AF65-F5344CB8AC3E}">
        <p14:creationId xmlns:p14="http://schemas.microsoft.com/office/powerpoint/2010/main" val="131290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Components Working</a:t>
            </a:r>
            <a:endParaRPr lang="en-IN" sz="4000" dirty="0">
              <a:latin typeface="Bahnschrift Condensed" panose="020B0502040204020203" pitchFamily="34" charset="0"/>
            </a:endParaRPr>
          </a:p>
        </p:txBody>
      </p:sp>
      <p:sp>
        <p:nvSpPr>
          <p:cNvPr id="3" name="Content Placeholder 2"/>
          <p:cNvSpPr>
            <a:spLocks noGrp="1"/>
          </p:cNvSpPr>
          <p:nvPr>
            <p:ph idx="1"/>
          </p:nvPr>
        </p:nvSpPr>
        <p:spPr>
          <a:xfrm>
            <a:off x="838200" y="1582849"/>
            <a:ext cx="10515600" cy="4910026"/>
          </a:xfrm>
        </p:spPr>
        <p:txBody>
          <a:bodyPr>
            <a:normAutofit/>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Arduino UNO</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Arduino Uno is used for making automated turn-off charging points due to its simplicity, versatility, and affordability. It provides processing power and allows you to program it to control various components and devices.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Bluetooth Module (HC-05):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Bluetooth module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enable wireless communication between the charging point and a mobile device. It has a typical range of about 10 meters (approximately 33 feet) in open space without obstructions.</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Servomotor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 servomotor is connected to a mechanical switch or lever in the charging point. By programming the servomotor's position, you can control the switch's state, turning the charging point on or off. When the charging point receives a command (e.g., battery fully charged), the servomotor can rotate to a predetermined angle, activating or deactivating the switch accordingly</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98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638270"/>
            <a:ext cx="10515600" cy="55814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2" name="Rectangle 1">
            <a:extLst>
              <a:ext uri="{FF2B5EF4-FFF2-40B4-BE49-F238E27FC236}">
                <a16:creationId xmlns:a16="http://schemas.microsoft.com/office/drawing/2014/main" id="{7B9B785F-0DD9-495D-6EAC-3D446770D580}"/>
              </a:ext>
              <a:ext uri="{C183D7F6-B498-43B3-948B-1728B52AA6E4}">
                <adec:decorative xmlns:adec="http://schemas.microsoft.com/office/drawing/2017/decorative" val="0"/>
              </a:ext>
            </a:extLst>
          </p:cNvPr>
          <p:cNvSpPr/>
          <p:nvPr/>
        </p:nvSpPr>
        <p:spPr>
          <a:xfrm flipH="1" flipV="1">
            <a:off x="3813249" y="805069"/>
            <a:ext cx="1770202" cy="385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49B32C5-8351-C43B-61D2-AAF990ADE0D5}"/>
              </a:ext>
            </a:extLst>
          </p:cNvPr>
          <p:cNvSpPr txBox="1"/>
          <p:nvPr/>
        </p:nvSpPr>
        <p:spPr>
          <a:xfrm>
            <a:off x="3951376" y="1645687"/>
            <a:ext cx="1438890" cy="369332"/>
          </a:xfrm>
          <a:prstGeom prst="rect">
            <a:avLst/>
          </a:prstGeom>
          <a:noFill/>
        </p:spPr>
        <p:txBody>
          <a:bodyPr wrap="square" rtlCol="0">
            <a:spAutoFit/>
          </a:bodyPr>
          <a:lstStyle/>
          <a:p>
            <a:r>
              <a:rPr lang="en-IN" dirty="0"/>
              <a:t>Arduino UNO</a:t>
            </a:r>
          </a:p>
        </p:txBody>
      </p:sp>
      <p:sp>
        <p:nvSpPr>
          <p:cNvPr id="7" name="Rectangle 6">
            <a:extLst>
              <a:ext uri="{FF2B5EF4-FFF2-40B4-BE49-F238E27FC236}">
                <a16:creationId xmlns:a16="http://schemas.microsoft.com/office/drawing/2014/main" id="{6BE3A5DF-9086-4171-9475-0146731CFFB4}"/>
              </a:ext>
            </a:extLst>
          </p:cNvPr>
          <p:cNvSpPr/>
          <p:nvPr/>
        </p:nvSpPr>
        <p:spPr>
          <a:xfrm>
            <a:off x="1293522" y="2600325"/>
            <a:ext cx="1493949" cy="2724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61DA1A5-19F4-CBF5-05F2-3E34E5DFB4F6}"/>
              </a:ext>
            </a:extLst>
          </p:cNvPr>
          <p:cNvSpPr txBox="1"/>
          <p:nvPr/>
        </p:nvSpPr>
        <p:spPr>
          <a:xfrm>
            <a:off x="1362075" y="3429000"/>
            <a:ext cx="1314450" cy="646331"/>
          </a:xfrm>
          <a:prstGeom prst="rect">
            <a:avLst/>
          </a:prstGeom>
          <a:noFill/>
        </p:spPr>
        <p:txBody>
          <a:bodyPr wrap="square" rtlCol="0">
            <a:spAutoFit/>
          </a:bodyPr>
          <a:lstStyle/>
          <a:p>
            <a:r>
              <a:rPr lang="en-IN" dirty="0"/>
              <a:t>Bluetooth</a:t>
            </a:r>
          </a:p>
          <a:p>
            <a:r>
              <a:rPr lang="en-IN" dirty="0"/>
              <a:t>module</a:t>
            </a:r>
          </a:p>
        </p:txBody>
      </p:sp>
      <p:sp>
        <p:nvSpPr>
          <p:cNvPr id="13" name="Rectangle 12">
            <a:extLst>
              <a:ext uri="{FF2B5EF4-FFF2-40B4-BE49-F238E27FC236}">
                <a16:creationId xmlns:a16="http://schemas.microsoft.com/office/drawing/2014/main" id="{9939795F-B3D7-D798-31F1-49393C401095}"/>
              </a:ext>
            </a:extLst>
          </p:cNvPr>
          <p:cNvSpPr/>
          <p:nvPr/>
        </p:nvSpPr>
        <p:spPr>
          <a:xfrm>
            <a:off x="3951376" y="5034288"/>
            <a:ext cx="1493949" cy="1703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86B1D6ED-6321-867B-7AB8-ADCE2FF26959}"/>
              </a:ext>
            </a:extLst>
          </p:cNvPr>
          <p:cNvSpPr txBox="1"/>
          <p:nvPr/>
        </p:nvSpPr>
        <p:spPr>
          <a:xfrm>
            <a:off x="4168812" y="5699098"/>
            <a:ext cx="1059078" cy="646331"/>
          </a:xfrm>
          <a:prstGeom prst="rect">
            <a:avLst/>
          </a:prstGeom>
          <a:noFill/>
        </p:spPr>
        <p:txBody>
          <a:bodyPr wrap="square" rtlCol="0">
            <a:spAutoFit/>
          </a:bodyPr>
          <a:lstStyle/>
          <a:p>
            <a:r>
              <a:rPr lang="en-IN" dirty="0"/>
              <a:t>Servo Motor</a:t>
            </a:r>
          </a:p>
        </p:txBody>
      </p:sp>
      <p:cxnSp>
        <p:nvCxnSpPr>
          <p:cNvPr id="16" name="Straight Arrow Connector 15">
            <a:extLst>
              <a:ext uri="{FF2B5EF4-FFF2-40B4-BE49-F238E27FC236}">
                <a16:creationId xmlns:a16="http://schemas.microsoft.com/office/drawing/2014/main" id="{5DAF4040-60DE-A832-17A5-F07F05AF5E95}"/>
              </a:ext>
            </a:extLst>
          </p:cNvPr>
          <p:cNvCxnSpPr>
            <a:cxnSpLocks/>
          </p:cNvCxnSpPr>
          <p:nvPr/>
        </p:nvCxnSpPr>
        <p:spPr>
          <a:xfrm rot="10800000" flipV="1">
            <a:off x="4698351" y="4663698"/>
            <a:ext cx="1" cy="370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D046D73-6EE1-C080-F743-02EC9827D79F}"/>
              </a:ext>
            </a:extLst>
          </p:cNvPr>
          <p:cNvCxnSpPr/>
          <p:nvPr/>
        </p:nvCxnSpPr>
        <p:spPr>
          <a:xfrm>
            <a:off x="8210550" y="4904006"/>
            <a:ext cx="0" cy="10894"/>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065C5EA-4BDC-7E45-EF42-2E8C064DE345}"/>
              </a:ext>
              <a:ext uri="{C183D7F6-B498-43B3-948B-1728B52AA6E4}">
                <adec:decorative xmlns:adec="http://schemas.microsoft.com/office/drawing/2017/decorative" val="0"/>
              </a:ext>
            </a:extLst>
          </p:cNvPr>
          <p:cNvSpPr/>
          <p:nvPr/>
        </p:nvSpPr>
        <p:spPr>
          <a:xfrm flipH="1" flipV="1">
            <a:off x="1189672" y="902300"/>
            <a:ext cx="1659256" cy="1274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0A0EF1AF-BC85-87DF-C466-2DC9B488D91E}"/>
              </a:ext>
            </a:extLst>
          </p:cNvPr>
          <p:cNvSpPr txBox="1"/>
          <p:nvPr/>
        </p:nvSpPr>
        <p:spPr>
          <a:xfrm>
            <a:off x="1536963" y="1132045"/>
            <a:ext cx="1311965" cy="646331"/>
          </a:xfrm>
          <a:prstGeom prst="rect">
            <a:avLst/>
          </a:prstGeom>
          <a:noFill/>
        </p:spPr>
        <p:txBody>
          <a:bodyPr wrap="square" rtlCol="0">
            <a:spAutoFit/>
          </a:bodyPr>
          <a:lstStyle/>
          <a:p>
            <a:r>
              <a:rPr lang="en-IN" dirty="0"/>
              <a:t>Power supply</a:t>
            </a:r>
          </a:p>
        </p:txBody>
      </p:sp>
      <p:cxnSp>
        <p:nvCxnSpPr>
          <p:cNvPr id="53" name="Straight Arrow Connector 52">
            <a:extLst>
              <a:ext uri="{FF2B5EF4-FFF2-40B4-BE49-F238E27FC236}">
                <a16:creationId xmlns:a16="http://schemas.microsoft.com/office/drawing/2014/main" id="{4176774A-7223-17D4-B65D-8A7A6A3AC044}"/>
              </a:ext>
            </a:extLst>
          </p:cNvPr>
          <p:cNvCxnSpPr/>
          <p:nvPr/>
        </p:nvCxnSpPr>
        <p:spPr>
          <a:xfrm flipV="1">
            <a:off x="4275053" y="1645687"/>
            <a:ext cx="156167" cy="110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1706224-BA48-9EDC-A122-24B564300A71}"/>
              </a:ext>
            </a:extLst>
          </p:cNvPr>
          <p:cNvCxnSpPr>
            <a:stCxn id="47" idx="3"/>
          </p:cNvCxnSpPr>
          <p:nvPr/>
        </p:nvCxnSpPr>
        <p:spPr>
          <a:xfrm>
            <a:off x="2848928" y="1455211"/>
            <a:ext cx="964321" cy="5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Arrow: Left-Right 55">
            <a:extLst>
              <a:ext uri="{FF2B5EF4-FFF2-40B4-BE49-F238E27FC236}">
                <a16:creationId xmlns:a16="http://schemas.microsoft.com/office/drawing/2014/main" id="{E0C0CDA2-A267-2AB8-4F11-BF4068F7EB7A}"/>
              </a:ext>
            </a:extLst>
          </p:cNvPr>
          <p:cNvSpPr/>
          <p:nvPr/>
        </p:nvSpPr>
        <p:spPr>
          <a:xfrm>
            <a:off x="2758474" y="3150926"/>
            <a:ext cx="1054775" cy="337709"/>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0C3464CD-9F1E-14CC-68E0-07DEF1FDE6E0}"/>
              </a:ext>
            </a:extLst>
          </p:cNvPr>
          <p:cNvSpPr txBox="1"/>
          <p:nvPr/>
        </p:nvSpPr>
        <p:spPr>
          <a:xfrm>
            <a:off x="1073189" y="287369"/>
            <a:ext cx="6191246"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BLOCK DIAGRAM</a:t>
            </a:r>
          </a:p>
        </p:txBody>
      </p:sp>
      <p:pic>
        <p:nvPicPr>
          <p:cNvPr id="61" name="Picture 60">
            <a:extLst>
              <a:ext uri="{FF2B5EF4-FFF2-40B4-BE49-F238E27FC236}">
                <a16:creationId xmlns:a16="http://schemas.microsoft.com/office/drawing/2014/main" id="{71D8B3CD-041A-757A-795E-C9963F476551}"/>
              </a:ext>
            </a:extLst>
          </p:cNvPr>
          <p:cNvPicPr>
            <a:picLocks noChangeAspect="1"/>
          </p:cNvPicPr>
          <p:nvPr/>
        </p:nvPicPr>
        <p:blipFill>
          <a:blip r:embed="rId2"/>
          <a:stretch>
            <a:fillRect/>
          </a:stretch>
        </p:blipFill>
        <p:spPr>
          <a:xfrm>
            <a:off x="8210550" y="788995"/>
            <a:ext cx="2328525" cy="4115011"/>
          </a:xfrm>
          <a:prstGeom prst="rect">
            <a:avLst/>
          </a:prstGeom>
        </p:spPr>
      </p:pic>
    </p:spTree>
    <p:extLst>
      <p:ext uri="{BB962C8B-B14F-4D97-AF65-F5344CB8AC3E}">
        <p14:creationId xmlns:p14="http://schemas.microsoft.com/office/powerpoint/2010/main" val="291874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12E3-8EC2-FB3B-83D3-CCDCC8DFC38E}"/>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Circuit Diagram</a:t>
            </a:r>
            <a:endParaRPr lang="en-IN" sz="4000"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8847F9E-38EB-0C26-6E29-7C16812CB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992" y="1543050"/>
            <a:ext cx="7142349" cy="4842565"/>
          </a:xfrm>
          <a:prstGeom prst="rect">
            <a:avLst/>
          </a:prstGeom>
        </p:spPr>
      </p:pic>
    </p:spTree>
    <p:extLst>
      <p:ext uri="{BB962C8B-B14F-4D97-AF65-F5344CB8AC3E}">
        <p14:creationId xmlns:p14="http://schemas.microsoft.com/office/powerpoint/2010/main" val="151107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Ion</Template>
  <TotalTime>1301</TotalTime>
  <Words>914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Bahnschrift Condensed</vt:lpstr>
      <vt:lpstr>Bahnschrift SemiBold Condensed</vt:lpstr>
      <vt:lpstr>Calibri</vt:lpstr>
      <vt:lpstr>Calibri Light</vt:lpstr>
      <vt:lpstr>Times New Roman</vt:lpstr>
      <vt:lpstr>Trebuchet MS</vt:lpstr>
      <vt:lpstr>Wingdings</vt:lpstr>
      <vt:lpstr>Wingdings 3</vt:lpstr>
      <vt:lpstr>Office Theme</vt:lpstr>
      <vt:lpstr>Facet</vt:lpstr>
      <vt:lpstr>PowerPoint Presentation</vt:lpstr>
      <vt:lpstr>Table of Content</vt:lpstr>
      <vt:lpstr>Introduction</vt:lpstr>
      <vt:lpstr>Objectives</vt:lpstr>
      <vt:lpstr>Literature Survey</vt:lpstr>
      <vt:lpstr>Components </vt:lpstr>
      <vt:lpstr>Components Working</vt:lpstr>
      <vt:lpstr>PowerPoint Presentation</vt:lpstr>
      <vt:lpstr>Circuit Diagram</vt:lpstr>
      <vt:lpstr>Working Model</vt:lpstr>
      <vt:lpstr>.. ..</vt:lpstr>
      <vt:lpstr>.. ..</vt:lpstr>
      <vt:lpstr> Project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INTENSITY CONTROL OF STREET LIGHTS</dc:title>
  <dc:creator>Admin</dc:creator>
  <cp:lastModifiedBy>amruthand2002@gmail.com</cp:lastModifiedBy>
  <cp:revision>30</cp:revision>
  <dcterms:created xsi:type="dcterms:W3CDTF">2023-03-22T14:13:30Z</dcterms:created>
  <dcterms:modified xsi:type="dcterms:W3CDTF">2023-07-05T18:33:23Z</dcterms:modified>
</cp:coreProperties>
</file>