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57" r:id="rId4"/>
    <p:sldId id="258" r:id="rId5"/>
    <p:sldId id="271" r:id="rId6"/>
    <p:sldId id="259" r:id="rId7"/>
    <p:sldId id="260" r:id="rId8"/>
    <p:sldId id="261" r:id="rId9"/>
    <p:sldId id="262" r:id="rId10"/>
    <p:sldId id="264" r:id="rId11"/>
    <p:sldId id="265" r:id="rId12"/>
    <p:sldId id="266" r:id="rId13"/>
    <p:sldId id="267" r:id="rId14"/>
    <p:sldId id="268" r:id="rId15"/>
    <p:sldId id="269" r:id="rId16"/>
    <p:sldId id="273" r:id="rId17"/>
    <p:sldId id="270" r:id="rId18"/>
    <p:sldId id="275" r:id="rId19"/>
    <p:sldId id="276"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85032-E8A7-4343-B664-23BA9E5F1D4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B91FD9-6EB3-494C-8AC2-52DCC61C5AC4}" type="slidenum">
              <a:rPr lang="en-IN" smtClean="0"/>
              <a:t>‹#›</a:t>
            </a:fld>
            <a:endParaRPr lang="en-IN"/>
          </a:p>
        </p:txBody>
      </p:sp>
    </p:spTree>
    <p:extLst>
      <p:ext uri="{BB962C8B-B14F-4D97-AF65-F5344CB8AC3E}">
        <p14:creationId xmlns:p14="http://schemas.microsoft.com/office/powerpoint/2010/main" val="162206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85032-E8A7-4343-B664-23BA9E5F1D4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B91FD9-6EB3-494C-8AC2-52DCC61C5AC4}" type="slidenum">
              <a:rPr lang="en-IN" smtClean="0"/>
              <a:t>‹#›</a:t>
            </a:fld>
            <a:endParaRPr lang="en-IN"/>
          </a:p>
        </p:txBody>
      </p:sp>
    </p:spTree>
    <p:extLst>
      <p:ext uri="{BB962C8B-B14F-4D97-AF65-F5344CB8AC3E}">
        <p14:creationId xmlns:p14="http://schemas.microsoft.com/office/powerpoint/2010/main" val="175225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85032-E8A7-4343-B664-23BA9E5F1D4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B91FD9-6EB3-494C-8AC2-52DCC61C5AC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8340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85032-E8A7-4343-B664-23BA9E5F1D4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B91FD9-6EB3-494C-8AC2-52DCC61C5AC4}" type="slidenum">
              <a:rPr lang="en-IN" smtClean="0"/>
              <a:t>‹#›</a:t>
            </a:fld>
            <a:endParaRPr lang="en-IN"/>
          </a:p>
        </p:txBody>
      </p:sp>
    </p:spTree>
    <p:extLst>
      <p:ext uri="{BB962C8B-B14F-4D97-AF65-F5344CB8AC3E}">
        <p14:creationId xmlns:p14="http://schemas.microsoft.com/office/powerpoint/2010/main" val="2574245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85032-E8A7-4343-B664-23BA9E5F1D4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B91FD9-6EB3-494C-8AC2-52DCC61C5AC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096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85032-E8A7-4343-B664-23BA9E5F1D4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B91FD9-6EB3-494C-8AC2-52DCC61C5AC4}" type="slidenum">
              <a:rPr lang="en-IN" smtClean="0"/>
              <a:t>‹#›</a:t>
            </a:fld>
            <a:endParaRPr lang="en-IN"/>
          </a:p>
        </p:txBody>
      </p:sp>
    </p:spTree>
    <p:extLst>
      <p:ext uri="{BB962C8B-B14F-4D97-AF65-F5344CB8AC3E}">
        <p14:creationId xmlns:p14="http://schemas.microsoft.com/office/powerpoint/2010/main" val="3930632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85032-E8A7-4343-B664-23BA9E5F1D4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B91FD9-6EB3-494C-8AC2-52DCC61C5AC4}" type="slidenum">
              <a:rPr lang="en-IN" smtClean="0"/>
              <a:t>‹#›</a:t>
            </a:fld>
            <a:endParaRPr lang="en-IN"/>
          </a:p>
        </p:txBody>
      </p:sp>
    </p:spTree>
    <p:extLst>
      <p:ext uri="{BB962C8B-B14F-4D97-AF65-F5344CB8AC3E}">
        <p14:creationId xmlns:p14="http://schemas.microsoft.com/office/powerpoint/2010/main" val="3677713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85032-E8A7-4343-B664-23BA9E5F1D4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B91FD9-6EB3-494C-8AC2-52DCC61C5AC4}" type="slidenum">
              <a:rPr lang="en-IN" smtClean="0"/>
              <a:t>‹#›</a:t>
            </a:fld>
            <a:endParaRPr lang="en-IN"/>
          </a:p>
        </p:txBody>
      </p:sp>
    </p:spTree>
    <p:extLst>
      <p:ext uri="{BB962C8B-B14F-4D97-AF65-F5344CB8AC3E}">
        <p14:creationId xmlns:p14="http://schemas.microsoft.com/office/powerpoint/2010/main" val="176406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85032-E8A7-4343-B664-23BA9E5F1D4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B91FD9-6EB3-494C-8AC2-52DCC61C5AC4}" type="slidenum">
              <a:rPr lang="en-IN" smtClean="0"/>
              <a:t>‹#›</a:t>
            </a:fld>
            <a:endParaRPr lang="en-IN"/>
          </a:p>
        </p:txBody>
      </p:sp>
    </p:spTree>
    <p:extLst>
      <p:ext uri="{BB962C8B-B14F-4D97-AF65-F5344CB8AC3E}">
        <p14:creationId xmlns:p14="http://schemas.microsoft.com/office/powerpoint/2010/main" val="2793769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85032-E8A7-4343-B664-23BA9E5F1D4A}"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B91FD9-6EB3-494C-8AC2-52DCC61C5AC4}" type="slidenum">
              <a:rPr lang="en-IN" smtClean="0"/>
              <a:t>‹#›</a:t>
            </a:fld>
            <a:endParaRPr lang="en-IN"/>
          </a:p>
        </p:txBody>
      </p:sp>
    </p:spTree>
    <p:extLst>
      <p:ext uri="{BB962C8B-B14F-4D97-AF65-F5344CB8AC3E}">
        <p14:creationId xmlns:p14="http://schemas.microsoft.com/office/powerpoint/2010/main" val="189806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85032-E8A7-4343-B664-23BA9E5F1D4A}"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B91FD9-6EB3-494C-8AC2-52DCC61C5AC4}" type="slidenum">
              <a:rPr lang="en-IN" smtClean="0"/>
              <a:t>‹#›</a:t>
            </a:fld>
            <a:endParaRPr lang="en-IN"/>
          </a:p>
        </p:txBody>
      </p:sp>
    </p:spTree>
    <p:extLst>
      <p:ext uri="{BB962C8B-B14F-4D97-AF65-F5344CB8AC3E}">
        <p14:creationId xmlns:p14="http://schemas.microsoft.com/office/powerpoint/2010/main" val="280247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85032-E8A7-4343-B664-23BA9E5F1D4A}"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B91FD9-6EB3-494C-8AC2-52DCC61C5AC4}" type="slidenum">
              <a:rPr lang="en-IN" smtClean="0"/>
              <a:t>‹#›</a:t>
            </a:fld>
            <a:endParaRPr lang="en-IN"/>
          </a:p>
        </p:txBody>
      </p:sp>
    </p:spTree>
    <p:extLst>
      <p:ext uri="{BB962C8B-B14F-4D97-AF65-F5344CB8AC3E}">
        <p14:creationId xmlns:p14="http://schemas.microsoft.com/office/powerpoint/2010/main" val="3153219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85032-E8A7-4343-B664-23BA9E5F1D4A}"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B91FD9-6EB3-494C-8AC2-52DCC61C5AC4}" type="slidenum">
              <a:rPr lang="en-IN" smtClean="0"/>
              <a:t>‹#›</a:t>
            </a:fld>
            <a:endParaRPr lang="en-IN"/>
          </a:p>
        </p:txBody>
      </p:sp>
    </p:spTree>
    <p:extLst>
      <p:ext uri="{BB962C8B-B14F-4D97-AF65-F5344CB8AC3E}">
        <p14:creationId xmlns:p14="http://schemas.microsoft.com/office/powerpoint/2010/main" val="1292022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85032-E8A7-4343-B664-23BA9E5F1D4A}" type="datetimeFigureOut">
              <a:rPr lang="en-IN" smtClean="0"/>
              <a:t>28-11-2023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B91FD9-6EB3-494C-8AC2-52DCC61C5AC4}" type="slidenum">
              <a:rPr lang="en-IN" smtClean="0"/>
              <a:t>‹#›</a:t>
            </a:fld>
            <a:endParaRPr lang="en-IN"/>
          </a:p>
        </p:txBody>
      </p:sp>
    </p:spTree>
    <p:extLst>
      <p:ext uri="{BB962C8B-B14F-4D97-AF65-F5344CB8AC3E}">
        <p14:creationId xmlns:p14="http://schemas.microsoft.com/office/powerpoint/2010/main" val="148304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85032-E8A7-4343-B664-23BA9E5F1D4A}"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B91FD9-6EB3-494C-8AC2-52DCC61C5AC4}" type="slidenum">
              <a:rPr lang="en-IN" smtClean="0"/>
              <a:t>‹#›</a:t>
            </a:fld>
            <a:endParaRPr lang="en-IN"/>
          </a:p>
        </p:txBody>
      </p:sp>
    </p:spTree>
    <p:extLst>
      <p:ext uri="{BB962C8B-B14F-4D97-AF65-F5344CB8AC3E}">
        <p14:creationId xmlns:p14="http://schemas.microsoft.com/office/powerpoint/2010/main" val="212874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85032-E8A7-4343-B664-23BA9E5F1D4A}"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B91FD9-6EB3-494C-8AC2-52DCC61C5AC4}" type="slidenum">
              <a:rPr lang="en-IN" smtClean="0"/>
              <a:t>‹#›</a:t>
            </a:fld>
            <a:endParaRPr lang="en-IN"/>
          </a:p>
        </p:txBody>
      </p:sp>
    </p:spTree>
    <p:extLst>
      <p:ext uri="{BB962C8B-B14F-4D97-AF65-F5344CB8AC3E}">
        <p14:creationId xmlns:p14="http://schemas.microsoft.com/office/powerpoint/2010/main" val="327106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85032-E8A7-4343-B664-23BA9E5F1D4A}" type="datetimeFigureOut">
              <a:rPr lang="en-IN" smtClean="0"/>
              <a:t>28-11-2023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B91FD9-6EB3-494C-8AC2-52DCC61C5AC4}" type="slidenum">
              <a:rPr lang="en-IN" smtClean="0"/>
              <a:t>‹#›</a:t>
            </a:fld>
            <a:endParaRPr lang="en-IN"/>
          </a:p>
        </p:txBody>
      </p:sp>
    </p:spTree>
    <p:extLst>
      <p:ext uri="{BB962C8B-B14F-4D97-AF65-F5344CB8AC3E}">
        <p14:creationId xmlns:p14="http://schemas.microsoft.com/office/powerpoint/2010/main" val="2320451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C752-A42B-D576-71B4-92B8BE297D33}"/>
              </a:ext>
            </a:extLst>
          </p:cNvPr>
          <p:cNvSpPr>
            <a:spLocks noGrp="1"/>
          </p:cNvSpPr>
          <p:nvPr>
            <p:ph type="ctrTitle"/>
          </p:nvPr>
        </p:nvSpPr>
        <p:spPr>
          <a:xfrm>
            <a:off x="1390509" y="1202500"/>
            <a:ext cx="7766936" cy="682532"/>
          </a:xfrm>
        </p:spPr>
        <p:txBody>
          <a:bodyPr/>
          <a:lstStyle/>
          <a:p>
            <a:pPr algn="ctr"/>
            <a:r>
              <a:rPr lang="en-US" sz="2600" b="1" dirty="0">
                <a:effectLst/>
                <a:latin typeface="Times New Roman" panose="02020603050405020304" pitchFamily="18" charset="0"/>
                <a:ea typeface="Times New Roman" panose="02020603050405020304" pitchFamily="18" charset="0"/>
              </a:rPr>
              <a:t>“Railway Crack Detection using CNN”</a:t>
            </a:r>
            <a:endParaRPr lang="en-IN" sz="2600" dirty="0"/>
          </a:p>
        </p:txBody>
      </p:sp>
      <p:sp>
        <p:nvSpPr>
          <p:cNvPr id="3" name="Subtitle 2">
            <a:extLst>
              <a:ext uri="{FF2B5EF4-FFF2-40B4-BE49-F238E27FC236}">
                <a16:creationId xmlns:a16="http://schemas.microsoft.com/office/drawing/2014/main" id="{62D36CAA-EE8A-B4C5-002D-DB41794A4CD0}"/>
              </a:ext>
            </a:extLst>
          </p:cNvPr>
          <p:cNvSpPr>
            <a:spLocks noGrp="1"/>
          </p:cNvSpPr>
          <p:nvPr>
            <p:ph type="subTitle" idx="1"/>
          </p:nvPr>
        </p:nvSpPr>
        <p:spPr>
          <a:xfrm>
            <a:off x="1359117" y="2009276"/>
            <a:ext cx="7789363" cy="4452999"/>
          </a:xfrm>
        </p:spPr>
        <p:txBody>
          <a:bodyPr>
            <a:normAutofit fontScale="25000" lnSpcReduction="20000"/>
          </a:bodyPr>
          <a:lstStyle/>
          <a:p>
            <a:pPr algn="ctr">
              <a:lnSpc>
                <a:spcPct val="120000"/>
              </a:lnSpc>
            </a:pPr>
            <a:r>
              <a:rPr lang="en-IN" sz="6400" i="1" dirty="0">
                <a:solidFill>
                  <a:schemeClr val="tx1"/>
                </a:solidFill>
              </a:rPr>
              <a:t>Submitted by</a:t>
            </a:r>
          </a:p>
          <a:p>
            <a:pPr algn="just">
              <a:lnSpc>
                <a:spcPct val="120000"/>
              </a:lnSpc>
              <a:spcAft>
                <a:spcPts val="800"/>
              </a:spcAft>
            </a:pPr>
            <a:r>
              <a:rPr lang="en-US" sz="8000" b="1" dirty="0">
                <a:solidFill>
                  <a:schemeClr val="tx1"/>
                </a:solidFill>
                <a:effectLst/>
                <a:latin typeface="Times New Roman" panose="02020603050405020304" pitchFamily="18" charset="0"/>
                <a:ea typeface="Times New Roman" panose="02020603050405020304" pitchFamily="18" charset="0"/>
              </a:rPr>
              <a:t>Amrutha N </a:t>
            </a:r>
            <a:r>
              <a:rPr lang="en-US" sz="8000" b="1" dirty="0" err="1">
                <a:solidFill>
                  <a:schemeClr val="tx1"/>
                </a:solidFill>
                <a:effectLst/>
                <a:latin typeface="Times New Roman" panose="02020603050405020304" pitchFamily="18" charset="0"/>
                <a:ea typeface="Times New Roman" panose="02020603050405020304" pitchFamily="18" charset="0"/>
              </a:rPr>
              <a:t>Daivagna</a:t>
            </a:r>
            <a:r>
              <a:rPr lang="en-US" sz="8000" b="1" dirty="0">
                <a:solidFill>
                  <a:schemeClr val="tx1"/>
                </a:solidFill>
                <a:effectLst/>
                <a:latin typeface="Times New Roman" panose="02020603050405020304" pitchFamily="18" charset="0"/>
                <a:ea typeface="Times New Roman" panose="02020603050405020304" pitchFamily="18" charset="0"/>
              </a:rPr>
              <a:t>                                               1DS20EE008</a:t>
            </a:r>
            <a:endParaRPr lang="en-IN" sz="8000" dirty="0">
              <a:solidFill>
                <a:schemeClr val="tx1"/>
              </a:solidFill>
              <a:effectLst/>
              <a:latin typeface="Calibri" panose="020F0502020204030204" pitchFamily="34" charset="0"/>
              <a:ea typeface="Calibri" panose="020F0502020204030204" pitchFamily="34" charset="0"/>
            </a:endParaRPr>
          </a:p>
          <a:p>
            <a:pPr algn="just">
              <a:lnSpc>
                <a:spcPct val="120000"/>
              </a:lnSpc>
              <a:spcAft>
                <a:spcPts val="800"/>
              </a:spcAft>
            </a:pPr>
            <a:r>
              <a:rPr lang="en-US" sz="8000" b="1" dirty="0">
                <a:solidFill>
                  <a:schemeClr val="tx1"/>
                </a:solidFill>
                <a:effectLst/>
                <a:latin typeface="Times New Roman" panose="02020603050405020304" pitchFamily="18" charset="0"/>
                <a:ea typeface="Times New Roman" panose="02020603050405020304" pitchFamily="18" charset="0"/>
              </a:rPr>
              <a:t>Deeksha </a:t>
            </a:r>
            <a:r>
              <a:rPr lang="en-US" sz="8000" b="1" dirty="0" err="1">
                <a:solidFill>
                  <a:schemeClr val="tx1"/>
                </a:solidFill>
                <a:effectLst/>
                <a:latin typeface="Times New Roman" panose="02020603050405020304" pitchFamily="18" charset="0"/>
                <a:ea typeface="Times New Roman" panose="02020603050405020304" pitchFamily="18" charset="0"/>
              </a:rPr>
              <a:t>Purushotham</a:t>
            </a:r>
            <a:r>
              <a:rPr lang="en-US" sz="8000" b="1" dirty="0">
                <a:solidFill>
                  <a:schemeClr val="tx1"/>
                </a:solidFill>
                <a:effectLst/>
                <a:latin typeface="Times New Roman" panose="02020603050405020304" pitchFamily="18" charset="0"/>
                <a:ea typeface="Times New Roman" panose="02020603050405020304" pitchFamily="18" charset="0"/>
              </a:rPr>
              <a:t>                                             1DS20EE024</a:t>
            </a:r>
            <a:endParaRPr lang="en-IN" sz="8000" dirty="0">
              <a:solidFill>
                <a:schemeClr val="tx1"/>
              </a:solidFill>
              <a:effectLst/>
              <a:latin typeface="Calibri" panose="020F0502020204030204" pitchFamily="34" charset="0"/>
              <a:ea typeface="Calibri" panose="020F0502020204030204" pitchFamily="34" charset="0"/>
            </a:endParaRPr>
          </a:p>
          <a:p>
            <a:pPr algn="just">
              <a:lnSpc>
                <a:spcPct val="120000"/>
              </a:lnSpc>
              <a:spcAft>
                <a:spcPts val="800"/>
              </a:spcAft>
            </a:pPr>
            <a:r>
              <a:rPr lang="en-US" sz="8000" b="1" dirty="0">
                <a:solidFill>
                  <a:schemeClr val="tx1"/>
                </a:solidFill>
                <a:effectLst/>
                <a:latin typeface="Times New Roman" panose="02020603050405020304" pitchFamily="18" charset="0"/>
                <a:ea typeface="Times New Roman" panose="02020603050405020304" pitchFamily="18" charset="0"/>
              </a:rPr>
              <a:t>Devika S Kumar                                                       1DS20EE026 </a:t>
            </a:r>
            <a:endParaRPr lang="en-IN" sz="8000" dirty="0">
              <a:solidFill>
                <a:schemeClr val="tx1"/>
              </a:solidFill>
              <a:effectLst/>
              <a:latin typeface="Calibri" panose="020F0502020204030204" pitchFamily="34" charset="0"/>
              <a:ea typeface="Calibri" panose="020F0502020204030204" pitchFamily="34" charset="0"/>
            </a:endParaRPr>
          </a:p>
          <a:p>
            <a:pPr algn="just">
              <a:lnSpc>
                <a:spcPct val="120000"/>
              </a:lnSpc>
              <a:spcAft>
                <a:spcPts val="800"/>
              </a:spcAft>
            </a:pPr>
            <a:r>
              <a:rPr lang="en-US" sz="8000" b="1" dirty="0">
                <a:solidFill>
                  <a:schemeClr val="tx1"/>
                </a:solidFill>
                <a:effectLst/>
                <a:latin typeface="Times New Roman" panose="02020603050405020304" pitchFamily="18" charset="0"/>
                <a:ea typeface="Times New Roman" panose="02020603050405020304" pitchFamily="18" charset="0"/>
              </a:rPr>
              <a:t>Ishika Daga                                                               1DS20EE028</a:t>
            </a:r>
          </a:p>
          <a:p>
            <a:pPr marL="90170" marR="196850" indent="-6350" algn="ctr">
              <a:lnSpc>
                <a:spcPct val="120000"/>
              </a:lnSpc>
              <a:spcAft>
                <a:spcPts val="1000"/>
              </a:spcAft>
            </a:pPr>
            <a:r>
              <a:rPr lang="en-US" sz="6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Under the Guidance of </a:t>
            </a:r>
            <a:endParaRPr lang="en-IN" sz="6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0170" marR="196850" indent="-6350" algn="ctr">
              <a:lnSpc>
                <a:spcPct val="120000"/>
              </a:lnSpc>
              <a:spcAft>
                <a:spcPts val="1000"/>
              </a:spcAft>
            </a:pPr>
            <a:r>
              <a:rPr lang="en-US" sz="8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Dr. Sujit Kumar </a:t>
            </a:r>
            <a:endParaRPr lang="en-IN" sz="8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0170" marR="196850" indent="-6350" algn="ctr">
              <a:lnSpc>
                <a:spcPct val="120000"/>
              </a:lnSpc>
              <a:spcAft>
                <a:spcPts val="1000"/>
              </a:spcAft>
            </a:pPr>
            <a:r>
              <a:rPr lang="en-US" sz="8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Assistant Professor</a:t>
            </a:r>
          </a:p>
          <a:p>
            <a:pPr marL="90170" marR="196850" indent="-6350" algn="ctr">
              <a:lnSpc>
                <a:spcPct val="120000"/>
              </a:lnSpc>
              <a:spcAft>
                <a:spcPts val="1000"/>
              </a:spcAft>
            </a:pPr>
            <a:r>
              <a:rPr lang="en-US" sz="8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Dept. EEE, DSCE</a:t>
            </a:r>
            <a:endParaRPr lang="en-IN" sz="9600" dirty="0">
              <a:solidFill>
                <a:schemeClr val="tx1"/>
              </a:solidFill>
              <a:effectLst/>
              <a:latin typeface="Calibri" panose="020F0502020204030204" pitchFamily="34" charset="0"/>
              <a:ea typeface="Calibri" panose="020F0502020204030204" pitchFamily="34" charset="0"/>
            </a:endParaRPr>
          </a:p>
          <a:p>
            <a:pPr marL="90170" marR="196850" indent="-6350" algn="ctr">
              <a:lnSpc>
                <a:spcPct val="120000"/>
              </a:lnSpc>
              <a:spcAft>
                <a:spcPts val="1000"/>
              </a:spcAft>
            </a:pPr>
            <a:endParaRPr lang="en-IN"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
        <p:nvSpPr>
          <p:cNvPr id="4" name="Title 1">
            <a:extLst>
              <a:ext uri="{FF2B5EF4-FFF2-40B4-BE49-F238E27FC236}">
                <a16:creationId xmlns:a16="http://schemas.microsoft.com/office/drawing/2014/main" id="{F06C40C0-4453-C7F2-08C7-7593BDCAD35F}"/>
              </a:ext>
            </a:extLst>
          </p:cNvPr>
          <p:cNvSpPr txBox="1">
            <a:spLocks/>
          </p:cNvSpPr>
          <p:nvPr/>
        </p:nvSpPr>
        <p:spPr>
          <a:xfrm>
            <a:off x="1359117" y="134731"/>
            <a:ext cx="7766936" cy="68253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a:solidFill>
                  <a:schemeClr val="tx1"/>
                </a:solidFill>
                <a:latin typeface="Times New Roman" panose="02020603050405020304" pitchFamily="18" charset="0"/>
              </a:rPr>
              <a:t>Dayananda Sagar College of Engineering</a:t>
            </a:r>
            <a:endParaRPr lang="en-IN" sz="2800" dirty="0">
              <a:solidFill>
                <a:schemeClr val="tx1"/>
              </a:solidFill>
            </a:endParaRPr>
          </a:p>
        </p:txBody>
      </p:sp>
      <p:pic>
        <p:nvPicPr>
          <p:cNvPr id="5122" name="Picture 1" descr="D:\Project_Mini project\2022-23\DSCE Logo - JPG.jpg">
            <a:extLst>
              <a:ext uri="{FF2B5EF4-FFF2-40B4-BE49-F238E27FC236}">
                <a16:creationId xmlns:a16="http://schemas.microsoft.com/office/drawing/2014/main" id="{53B54791-01C7-DABF-6744-0DFA9A529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4428" y="134731"/>
            <a:ext cx="943525" cy="9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AAA3E0D9-9938-A9B3-4B76-630099F0DC84}"/>
              </a:ext>
            </a:extLst>
          </p:cNvPr>
          <p:cNvSpPr txBox="1">
            <a:spLocks/>
          </p:cNvSpPr>
          <p:nvPr/>
        </p:nvSpPr>
        <p:spPr>
          <a:xfrm>
            <a:off x="1370330" y="697441"/>
            <a:ext cx="7766936" cy="68253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600" b="1" dirty="0">
                <a:latin typeface="Times New Roman" panose="02020603050405020304" pitchFamily="18" charset="0"/>
                <a:ea typeface="Times New Roman" panose="02020603050405020304" pitchFamily="18" charset="0"/>
              </a:rPr>
              <a:t>Project phase 1 Presentation 7</a:t>
            </a:r>
            <a:r>
              <a:rPr lang="en-US" sz="2600" b="1" baseline="30000" dirty="0">
                <a:latin typeface="Times New Roman" panose="02020603050405020304" pitchFamily="18" charset="0"/>
                <a:ea typeface="Times New Roman" panose="02020603050405020304" pitchFamily="18" charset="0"/>
              </a:rPr>
              <a:t>th</a:t>
            </a:r>
            <a:r>
              <a:rPr lang="en-US" sz="2600" b="1" dirty="0">
                <a:latin typeface="Times New Roman" panose="02020603050405020304" pitchFamily="18" charset="0"/>
                <a:ea typeface="Times New Roman" panose="02020603050405020304" pitchFamily="18" charset="0"/>
              </a:rPr>
              <a:t> Semester</a:t>
            </a:r>
            <a:endParaRPr lang="en-IN" sz="2600" dirty="0"/>
          </a:p>
        </p:txBody>
      </p:sp>
    </p:spTree>
    <p:extLst>
      <p:ext uri="{BB962C8B-B14F-4D97-AF65-F5344CB8AC3E}">
        <p14:creationId xmlns:p14="http://schemas.microsoft.com/office/powerpoint/2010/main" val="2843116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01177-19EC-A3F0-0FC2-86EF38D656E0}"/>
              </a:ext>
            </a:extLst>
          </p:cNvPr>
          <p:cNvSpPr>
            <a:spLocks noGrp="1"/>
          </p:cNvSpPr>
          <p:nvPr>
            <p:ph type="title"/>
          </p:nvPr>
        </p:nvSpPr>
        <p:spPr>
          <a:xfrm>
            <a:off x="677334" y="609600"/>
            <a:ext cx="8596668" cy="694765"/>
          </a:xfrm>
        </p:spPr>
        <p:txBody>
          <a:bodyPr>
            <a:normAutofit fontScale="90000"/>
          </a:bodyPr>
          <a:lstStyle/>
          <a:p>
            <a:r>
              <a:rPr lang="en-US" sz="3400" dirty="0">
                <a:effectLst/>
                <a:latin typeface="Trebuchet MS (Headings)"/>
                <a:ea typeface="Arial" panose="020B0604020202020204" pitchFamily="34" charset="0"/>
              </a:rPr>
              <a:t>Block Diagram</a:t>
            </a:r>
            <a:br>
              <a:rPr lang="en-IN" sz="1800" dirty="0">
                <a:effectLst/>
                <a:latin typeface="Trebuchet MS (Headings)"/>
                <a:ea typeface="Arial" panose="020B0604020202020204" pitchFamily="34" charset="0"/>
              </a:rPr>
            </a:br>
            <a:endParaRPr lang="en-IN" dirty="0">
              <a:latin typeface="Trebuchet MS (Headings)"/>
            </a:endParaRPr>
          </a:p>
        </p:txBody>
      </p:sp>
      <p:pic>
        <p:nvPicPr>
          <p:cNvPr id="3074" name="Picture 2">
            <a:extLst>
              <a:ext uri="{FF2B5EF4-FFF2-40B4-BE49-F238E27FC236}">
                <a16:creationId xmlns:a16="http://schemas.microsoft.com/office/drawing/2014/main" id="{E866118E-3B04-8219-E906-3BF4F702303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476375"/>
            <a:ext cx="9118135"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A9FE437-2206-CA15-C12B-ADC565491D97}"/>
              </a:ext>
            </a:extLst>
          </p:cNvPr>
          <p:cNvSpPr txBox="1"/>
          <p:nvPr/>
        </p:nvSpPr>
        <p:spPr>
          <a:xfrm>
            <a:off x="3690505" y="6063734"/>
            <a:ext cx="6104964" cy="369332"/>
          </a:xfrm>
          <a:prstGeom prst="rect">
            <a:avLst/>
          </a:prstGeom>
          <a:noFill/>
        </p:spPr>
        <p:txBody>
          <a:bodyPr wrap="square">
            <a:spAutoFit/>
          </a:bodyPr>
          <a:lstStyle/>
          <a:p>
            <a:r>
              <a:rPr lang="en-IN" sz="1800" dirty="0"/>
              <a:t>Fig 3: Block Diagram</a:t>
            </a:r>
            <a:endParaRPr lang="en-IN" dirty="0"/>
          </a:p>
        </p:txBody>
      </p:sp>
    </p:spTree>
    <p:extLst>
      <p:ext uri="{BB962C8B-B14F-4D97-AF65-F5344CB8AC3E}">
        <p14:creationId xmlns:p14="http://schemas.microsoft.com/office/powerpoint/2010/main" val="390879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D878-4521-DE78-6E11-765BD588C0FB}"/>
              </a:ext>
            </a:extLst>
          </p:cNvPr>
          <p:cNvSpPr>
            <a:spLocks noGrp="1"/>
          </p:cNvSpPr>
          <p:nvPr>
            <p:ph type="title"/>
          </p:nvPr>
        </p:nvSpPr>
        <p:spPr>
          <a:xfrm>
            <a:off x="677334" y="354106"/>
            <a:ext cx="8596668" cy="721659"/>
          </a:xfrm>
        </p:spPr>
        <p:txBody>
          <a:bodyPr/>
          <a:lstStyle/>
          <a:p>
            <a:r>
              <a:rPr lang="en-IN" dirty="0"/>
              <a:t>Software Requirement Specification</a:t>
            </a:r>
          </a:p>
        </p:txBody>
      </p:sp>
      <p:sp>
        <p:nvSpPr>
          <p:cNvPr id="3" name="Content Placeholder 2">
            <a:extLst>
              <a:ext uri="{FF2B5EF4-FFF2-40B4-BE49-F238E27FC236}">
                <a16:creationId xmlns:a16="http://schemas.microsoft.com/office/drawing/2014/main" id="{5A372EC3-C3FF-993F-588D-6EF9E8DF852E}"/>
              </a:ext>
            </a:extLst>
          </p:cNvPr>
          <p:cNvSpPr>
            <a:spLocks noGrp="1"/>
          </p:cNvSpPr>
          <p:nvPr>
            <p:ph idx="1"/>
          </p:nvPr>
        </p:nvSpPr>
        <p:spPr>
          <a:xfrm>
            <a:off x="677334" y="1075765"/>
            <a:ext cx="9475195" cy="5634317"/>
          </a:xfrm>
        </p:spPr>
        <p:txBody>
          <a:bodyPr>
            <a:normAutofit/>
          </a:bodyPr>
          <a:lstStyle/>
          <a:p>
            <a:pPr marL="0" indent="0" algn="just">
              <a:lnSpc>
                <a:spcPct val="150000"/>
              </a:lnSpc>
              <a:buNone/>
            </a:pPr>
            <a:r>
              <a:rPr lang="en-US" b="1" dirty="0">
                <a:solidFill>
                  <a:schemeClr val="tx1"/>
                </a:solidFill>
                <a:effectLst/>
                <a:latin typeface="Times New Roman" panose="02020603050405020304" pitchFamily="18" charset="0"/>
                <a:ea typeface="Arial" panose="020B0604020202020204" pitchFamily="34" charset="0"/>
              </a:rPr>
              <a:t>Functional Requirements:</a:t>
            </a:r>
            <a:endParaRPr lang="en-IN" b="1" dirty="0">
              <a:solidFill>
                <a:schemeClr val="tx1"/>
              </a:solidFill>
              <a:effectLst/>
              <a:latin typeface="Arial" panose="020B0604020202020204" pitchFamily="34" charset="0"/>
              <a:ea typeface="Arial" panose="020B0604020202020204" pitchFamily="34" charset="0"/>
            </a:endParaRPr>
          </a:p>
          <a:p>
            <a:pPr algn="just"/>
            <a:r>
              <a:rPr lang="en-US" sz="1600" dirty="0">
                <a:solidFill>
                  <a:schemeClr val="tx1"/>
                </a:solidFill>
                <a:effectLst/>
                <a:latin typeface="Times New Roman" panose="02020603050405020304" pitchFamily="18" charset="0"/>
                <a:ea typeface="Arial" panose="020B0604020202020204" pitchFamily="34" charset="0"/>
              </a:rPr>
              <a:t>The system should automatically detect the input image.</a:t>
            </a:r>
            <a:endParaRPr lang="en-IN" sz="1600" dirty="0">
              <a:solidFill>
                <a:schemeClr val="tx1"/>
              </a:solidFill>
              <a:effectLst/>
              <a:latin typeface="Arial" panose="020B0604020202020204" pitchFamily="34" charset="0"/>
              <a:ea typeface="Arial" panose="020B0604020202020204" pitchFamily="34" charset="0"/>
            </a:endParaRPr>
          </a:p>
          <a:p>
            <a:pPr algn="just"/>
            <a:r>
              <a:rPr lang="en-US" sz="1600" dirty="0">
                <a:solidFill>
                  <a:schemeClr val="tx1"/>
                </a:solidFill>
                <a:effectLst/>
                <a:latin typeface="Times New Roman" panose="02020603050405020304" pitchFamily="18" charset="0"/>
                <a:ea typeface="Arial" panose="020B0604020202020204" pitchFamily="34" charset="0"/>
              </a:rPr>
              <a:t>The system should automatically classify the input image.</a:t>
            </a:r>
            <a:endParaRPr lang="en-IN" sz="1600" dirty="0">
              <a:solidFill>
                <a:schemeClr val="tx1"/>
              </a:solidFill>
              <a:effectLst/>
              <a:latin typeface="Arial" panose="020B0604020202020204" pitchFamily="34" charset="0"/>
              <a:ea typeface="Arial" panose="020B0604020202020204" pitchFamily="34" charset="0"/>
            </a:endParaRPr>
          </a:p>
          <a:p>
            <a:pPr algn="just"/>
            <a:r>
              <a:rPr lang="en-US" sz="1600" dirty="0">
                <a:solidFill>
                  <a:schemeClr val="tx1"/>
                </a:solidFill>
                <a:effectLst/>
                <a:latin typeface="Times New Roman" panose="02020603050405020304" pitchFamily="18" charset="0"/>
                <a:ea typeface="Arial" panose="020B0604020202020204" pitchFamily="34" charset="0"/>
              </a:rPr>
              <a:t>The system should automatically detect cracks.</a:t>
            </a:r>
            <a:endParaRPr lang="en-IN" sz="1600" dirty="0">
              <a:solidFill>
                <a:schemeClr val="tx1"/>
              </a:solidFill>
              <a:effectLst/>
              <a:latin typeface="Arial" panose="020B0604020202020204" pitchFamily="34" charset="0"/>
              <a:ea typeface="Arial" panose="020B0604020202020204" pitchFamily="34" charset="0"/>
            </a:endParaRPr>
          </a:p>
          <a:p>
            <a:pPr algn="just"/>
            <a:r>
              <a:rPr lang="en-US" sz="1600" dirty="0">
                <a:solidFill>
                  <a:schemeClr val="tx1"/>
                </a:solidFill>
                <a:effectLst/>
                <a:latin typeface="Times New Roman" panose="02020603050405020304" pitchFamily="18" charset="0"/>
                <a:ea typeface="Arial" panose="020B0604020202020204" pitchFamily="34" charset="0"/>
              </a:rPr>
              <a:t>The system should automatically notify the concerned person.</a:t>
            </a:r>
            <a:endParaRPr lang="en-IN" sz="1600" dirty="0">
              <a:solidFill>
                <a:schemeClr val="tx1"/>
              </a:solidFill>
              <a:effectLst/>
              <a:latin typeface="Arial" panose="020B0604020202020204" pitchFamily="34" charset="0"/>
              <a:ea typeface="Arial" panose="020B0604020202020204" pitchFamily="34" charset="0"/>
            </a:endParaRPr>
          </a:p>
          <a:p>
            <a:pPr marL="0" indent="0" algn="just">
              <a:lnSpc>
                <a:spcPct val="150000"/>
              </a:lnSpc>
              <a:buNone/>
            </a:pPr>
            <a:r>
              <a:rPr lang="en-US" b="1" dirty="0">
                <a:solidFill>
                  <a:schemeClr val="tx1"/>
                </a:solidFill>
                <a:effectLst/>
                <a:latin typeface="Times New Roman" panose="02020603050405020304" pitchFamily="18" charset="0"/>
                <a:ea typeface="Arial" panose="020B0604020202020204" pitchFamily="34" charset="0"/>
              </a:rPr>
              <a:t>Non-functional Requirements:</a:t>
            </a:r>
            <a:endParaRPr lang="en-IN" b="1" dirty="0">
              <a:solidFill>
                <a:schemeClr val="tx1"/>
              </a:solidFill>
              <a:effectLst/>
              <a:latin typeface="Arial" panose="020B0604020202020204" pitchFamily="34" charset="0"/>
              <a:ea typeface="Arial" panose="020B0604020202020204" pitchFamily="34" charset="0"/>
            </a:endParaRPr>
          </a:p>
          <a:p>
            <a:pPr algn="just"/>
            <a:r>
              <a:rPr lang="en-US" sz="1600" u="sng" dirty="0">
                <a:solidFill>
                  <a:schemeClr val="tx1"/>
                </a:solidFill>
                <a:effectLst/>
                <a:latin typeface="Times New Roman" panose="02020603050405020304" pitchFamily="18" charset="0"/>
                <a:ea typeface="Arial" panose="020B0604020202020204" pitchFamily="34" charset="0"/>
              </a:rPr>
              <a:t>Usability</a:t>
            </a:r>
            <a:r>
              <a:rPr lang="en-US" sz="1600" dirty="0">
                <a:solidFill>
                  <a:schemeClr val="tx1"/>
                </a:solidFill>
                <a:effectLst/>
                <a:latin typeface="Times New Roman" panose="02020603050405020304" pitchFamily="18" charset="0"/>
                <a:ea typeface="Arial" panose="020B0604020202020204" pitchFamily="34" charset="0"/>
              </a:rPr>
              <a:t>: The system should have an easy interface for capturing images and alerting the concerned person in case of a crack.</a:t>
            </a:r>
            <a:endParaRPr lang="en-IN" sz="1600" dirty="0">
              <a:solidFill>
                <a:schemeClr val="tx1"/>
              </a:solidFill>
              <a:effectLst/>
              <a:latin typeface="Arial" panose="020B0604020202020204" pitchFamily="34" charset="0"/>
              <a:ea typeface="Arial" panose="020B0604020202020204" pitchFamily="34" charset="0"/>
            </a:endParaRPr>
          </a:p>
          <a:p>
            <a:pPr algn="just"/>
            <a:r>
              <a:rPr lang="en-US" sz="1600" u="sng" dirty="0">
                <a:solidFill>
                  <a:schemeClr val="tx1"/>
                </a:solidFill>
                <a:effectLst/>
                <a:latin typeface="Times New Roman" panose="02020603050405020304" pitchFamily="18" charset="0"/>
                <a:ea typeface="Arial" panose="020B0604020202020204" pitchFamily="34" charset="0"/>
              </a:rPr>
              <a:t>Reliability</a:t>
            </a:r>
            <a:r>
              <a:rPr lang="en-US" sz="1600" dirty="0">
                <a:solidFill>
                  <a:schemeClr val="tx1"/>
                </a:solidFill>
                <a:effectLst/>
                <a:latin typeface="Times New Roman" panose="02020603050405020304" pitchFamily="18" charset="0"/>
                <a:ea typeface="Arial" panose="020B0604020202020204" pitchFamily="34" charset="0"/>
              </a:rPr>
              <a:t>: The system should reliably detect cracks. The system should reliably provide notifications.</a:t>
            </a:r>
            <a:endParaRPr lang="en-IN" sz="1600" dirty="0">
              <a:solidFill>
                <a:schemeClr val="tx1"/>
              </a:solidFill>
              <a:effectLst/>
              <a:latin typeface="Arial" panose="020B0604020202020204" pitchFamily="34" charset="0"/>
              <a:ea typeface="Arial" panose="020B0604020202020204" pitchFamily="34" charset="0"/>
            </a:endParaRPr>
          </a:p>
          <a:p>
            <a:pPr algn="just"/>
            <a:r>
              <a:rPr lang="en-US" sz="1600" u="sng" dirty="0">
                <a:solidFill>
                  <a:schemeClr val="tx1"/>
                </a:solidFill>
                <a:effectLst/>
                <a:latin typeface="Times New Roman" panose="02020603050405020304" pitchFamily="18" charset="0"/>
                <a:ea typeface="Arial" panose="020B0604020202020204" pitchFamily="34" charset="0"/>
              </a:rPr>
              <a:t>Performance</a:t>
            </a:r>
            <a:r>
              <a:rPr lang="en-US" sz="1600" dirty="0">
                <a:solidFill>
                  <a:schemeClr val="tx1"/>
                </a:solidFill>
                <a:effectLst/>
                <a:latin typeface="Times New Roman" panose="02020603050405020304" pitchFamily="18" charset="0"/>
                <a:ea typeface="Arial" panose="020B0604020202020204" pitchFamily="34" charset="0"/>
              </a:rPr>
              <a:t>: The system should not take excessive time to detect cracks.</a:t>
            </a:r>
            <a:endParaRPr lang="en-IN" sz="1600" dirty="0">
              <a:solidFill>
                <a:schemeClr val="tx1"/>
              </a:solidFill>
              <a:effectLst/>
              <a:latin typeface="Arial" panose="020B0604020202020204" pitchFamily="34" charset="0"/>
              <a:ea typeface="Arial" panose="020B0604020202020204" pitchFamily="34" charset="0"/>
            </a:endParaRPr>
          </a:p>
          <a:p>
            <a:pPr algn="just"/>
            <a:r>
              <a:rPr lang="en-US" sz="1600" u="sng" dirty="0">
                <a:solidFill>
                  <a:schemeClr val="tx1"/>
                </a:solidFill>
                <a:effectLst/>
                <a:latin typeface="Times New Roman" panose="02020603050405020304" pitchFamily="18" charset="0"/>
                <a:ea typeface="Arial" panose="020B0604020202020204" pitchFamily="34" charset="0"/>
              </a:rPr>
              <a:t>Supportability</a:t>
            </a:r>
            <a:r>
              <a:rPr lang="en-US" sz="1600" dirty="0">
                <a:solidFill>
                  <a:schemeClr val="tx1"/>
                </a:solidFill>
                <a:effectLst/>
                <a:latin typeface="Times New Roman" panose="02020603050405020304" pitchFamily="18" charset="0"/>
                <a:ea typeface="Arial" panose="020B0604020202020204" pitchFamily="34" charset="0"/>
              </a:rPr>
              <a:t>: The code should be easy to understand with provisions for future enhancements.</a:t>
            </a:r>
            <a:endParaRPr lang="en-IN" sz="1600" dirty="0">
              <a:solidFill>
                <a:schemeClr val="tx1"/>
              </a:solidFill>
              <a:effectLst/>
              <a:latin typeface="Arial" panose="020B0604020202020204" pitchFamily="34" charset="0"/>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4016098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CA14-71CE-EB63-3321-700E325A25ED}"/>
              </a:ext>
            </a:extLst>
          </p:cNvPr>
          <p:cNvSpPr>
            <a:spLocks noGrp="1"/>
          </p:cNvSpPr>
          <p:nvPr>
            <p:ph type="title"/>
          </p:nvPr>
        </p:nvSpPr>
        <p:spPr>
          <a:xfrm>
            <a:off x="677334" y="609600"/>
            <a:ext cx="8596668" cy="640976"/>
          </a:xfrm>
        </p:spPr>
        <p:txBody>
          <a:bodyPr/>
          <a:lstStyle/>
          <a:p>
            <a:r>
              <a:rPr lang="en-IN" dirty="0"/>
              <a:t>Sample Data Set</a:t>
            </a:r>
          </a:p>
        </p:txBody>
      </p:sp>
      <p:pic>
        <p:nvPicPr>
          <p:cNvPr id="4" name="Content Placeholder 3">
            <a:extLst>
              <a:ext uri="{FF2B5EF4-FFF2-40B4-BE49-F238E27FC236}">
                <a16:creationId xmlns:a16="http://schemas.microsoft.com/office/drawing/2014/main" id="{888C7E95-B26A-09B6-124F-2DA5D5A1D1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41442"/>
            <a:ext cx="9367090" cy="4906958"/>
          </a:xfrm>
        </p:spPr>
      </p:pic>
      <p:sp>
        <p:nvSpPr>
          <p:cNvPr id="6" name="TextBox 5">
            <a:extLst>
              <a:ext uri="{FF2B5EF4-FFF2-40B4-BE49-F238E27FC236}">
                <a16:creationId xmlns:a16="http://schemas.microsoft.com/office/drawing/2014/main" id="{AA9C0090-63ED-2689-30B0-F53135C1D281}"/>
              </a:ext>
            </a:extLst>
          </p:cNvPr>
          <p:cNvSpPr txBox="1"/>
          <p:nvPr/>
        </p:nvSpPr>
        <p:spPr>
          <a:xfrm>
            <a:off x="3939460" y="6488668"/>
            <a:ext cx="6104964" cy="369332"/>
          </a:xfrm>
          <a:prstGeom prst="rect">
            <a:avLst/>
          </a:prstGeom>
          <a:noFill/>
        </p:spPr>
        <p:txBody>
          <a:bodyPr wrap="square">
            <a:spAutoFit/>
          </a:bodyPr>
          <a:lstStyle/>
          <a:p>
            <a:r>
              <a:rPr lang="en-IN" sz="1800" dirty="0"/>
              <a:t>Fig 4: Data Set </a:t>
            </a:r>
            <a:endParaRPr lang="en-IN" dirty="0"/>
          </a:p>
        </p:txBody>
      </p:sp>
    </p:spTree>
    <p:extLst>
      <p:ext uri="{BB962C8B-B14F-4D97-AF65-F5344CB8AC3E}">
        <p14:creationId xmlns:p14="http://schemas.microsoft.com/office/powerpoint/2010/main" val="1064068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170D-60BE-57D3-573F-B78B0F783A65}"/>
              </a:ext>
            </a:extLst>
          </p:cNvPr>
          <p:cNvSpPr>
            <a:spLocks noGrp="1"/>
          </p:cNvSpPr>
          <p:nvPr>
            <p:ph type="title"/>
          </p:nvPr>
        </p:nvSpPr>
        <p:spPr>
          <a:xfrm>
            <a:off x="677334" y="609600"/>
            <a:ext cx="8596668" cy="681318"/>
          </a:xfrm>
        </p:spPr>
        <p:txBody>
          <a:bodyPr>
            <a:normAutofit/>
          </a:bodyPr>
          <a:lstStyle/>
          <a:p>
            <a:r>
              <a:rPr lang="en-US" dirty="0">
                <a:effectLst/>
                <a:latin typeface="Trebuchet MS (Headings)"/>
                <a:ea typeface="Arial" panose="020B0604020202020204" pitchFamily="34" charset="0"/>
              </a:rPr>
              <a:t>Partial Output </a:t>
            </a:r>
            <a:endParaRPr lang="en-IN" dirty="0">
              <a:latin typeface="Trebuchet MS (Headings)"/>
            </a:endParaRPr>
          </a:p>
        </p:txBody>
      </p:sp>
      <p:pic>
        <p:nvPicPr>
          <p:cNvPr id="4099" name="Picture 3">
            <a:extLst>
              <a:ext uri="{FF2B5EF4-FFF2-40B4-BE49-F238E27FC236}">
                <a16:creationId xmlns:a16="http://schemas.microsoft.com/office/drawing/2014/main" id="{65E0307C-41CC-ADB5-1365-BD259D607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053" y="1404844"/>
            <a:ext cx="6866996" cy="429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B892EDE-A1FE-CBA8-78C3-50B134EC88EF}"/>
              </a:ext>
            </a:extLst>
          </p:cNvPr>
          <p:cNvSpPr txBox="1"/>
          <p:nvPr/>
        </p:nvSpPr>
        <p:spPr>
          <a:xfrm>
            <a:off x="3469341" y="6248400"/>
            <a:ext cx="6104964" cy="369332"/>
          </a:xfrm>
          <a:prstGeom prst="rect">
            <a:avLst/>
          </a:prstGeom>
          <a:noFill/>
        </p:spPr>
        <p:txBody>
          <a:bodyPr wrap="square">
            <a:spAutoFit/>
          </a:bodyPr>
          <a:lstStyle/>
          <a:p>
            <a:r>
              <a:rPr lang="en-IN" sz="1800" dirty="0"/>
              <a:t>Fig 5: Partial Output</a:t>
            </a:r>
            <a:endParaRPr lang="en-IN" dirty="0"/>
          </a:p>
        </p:txBody>
      </p:sp>
    </p:spTree>
    <p:extLst>
      <p:ext uri="{BB962C8B-B14F-4D97-AF65-F5344CB8AC3E}">
        <p14:creationId xmlns:p14="http://schemas.microsoft.com/office/powerpoint/2010/main" val="186371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BEAE05F-EB9E-652D-B096-0656880FDC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9539" y="985253"/>
            <a:ext cx="7158806" cy="447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1656EB8-9587-98FE-E4BA-E5683929B0E1}"/>
              </a:ext>
            </a:extLst>
          </p:cNvPr>
          <p:cNvSpPr txBox="1"/>
          <p:nvPr/>
        </p:nvSpPr>
        <p:spPr>
          <a:xfrm>
            <a:off x="3778623" y="6034598"/>
            <a:ext cx="6104964" cy="369332"/>
          </a:xfrm>
          <a:prstGeom prst="rect">
            <a:avLst/>
          </a:prstGeom>
          <a:noFill/>
        </p:spPr>
        <p:txBody>
          <a:bodyPr wrap="square">
            <a:spAutoFit/>
          </a:bodyPr>
          <a:lstStyle/>
          <a:p>
            <a:r>
              <a:rPr lang="en-IN" sz="1800" dirty="0"/>
              <a:t>Fig 6: Partial Output </a:t>
            </a:r>
            <a:endParaRPr lang="en-IN" dirty="0"/>
          </a:p>
        </p:txBody>
      </p:sp>
    </p:spTree>
    <p:extLst>
      <p:ext uri="{BB962C8B-B14F-4D97-AF65-F5344CB8AC3E}">
        <p14:creationId xmlns:p14="http://schemas.microsoft.com/office/powerpoint/2010/main" val="386004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A592-C4A4-0CCC-C5E0-D4C36E9982CB}"/>
              </a:ext>
            </a:extLst>
          </p:cNvPr>
          <p:cNvSpPr>
            <a:spLocks noGrp="1"/>
          </p:cNvSpPr>
          <p:nvPr>
            <p:ph type="title"/>
          </p:nvPr>
        </p:nvSpPr>
        <p:spPr>
          <a:xfrm>
            <a:off x="677334" y="609600"/>
            <a:ext cx="8596668" cy="735106"/>
          </a:xfrm>
        </p:spPr>
        <p:txBody>
          <a:bodyPr>
            <a:normAutofit/>
          </a:bodyPr>
          <a:lstStyle/>
          <a:p>
            <a:r>
              <a:rPr lang="en-US" dirty="0">
                <a:effectLst/>
                <a:latin typeface="Trebuchet MS (Headings)"/>
                <a:ea typeface="Arial" panose="020B0604020202020204" pitchFamily="34" charset="0"/>
              </a:rPr>
              <a:t>Work to be carried out </a:t>
            </a:r>
            <a:endParaRPr lang="en-IN" dirty="0">
              <a:latin typeface="Trebuchet MS (Headings)"/>
            </a:endParaRPr>
          </a:p>
        </p:txBody>
      </p:sp>
      <p:sp>
        <p:nvSpPr>
          <p:cNvPr id="3" name="Content Placeholder 2">
            <a:extLst>
              <a:ext uri="{FF2B5EF4-FFF2-40B4-BE49-F238E27FC236}">
                <a16:creationId xmlns:a16="http://schemas.microsoft.com/office/drawing/2014/main" id="{DAEB250A-0827-BCDB-43AF-93A483BE719F}"/>
              </a:ext>
            </a:extLst>
          </p:cNvPr>
          <p:cNvSpPr>
            <a:spLocks noGrp="1"/>
          </p:cNvSpPr>
          <p:nvPr>
            <p:ph idx="1"/>
          </p:nvPr>
        </p:nvSpPr>
        <p:spPr>
          <a:xfrm>
            <a:off x="677334" y="1640541"/>
            <a:ext cx="9017995" cy="5177118"/>
          </a:xfrm>
        </p:spPr>
        <p:txBody>
          <a:bodyPr>
            <a:normAutofit/>
          </a:bodyPr>
          <a:lstStyle/>
          <a:p>
            <a:pPr marL="342900" lvl="0" indent="-342900" algn="just">
              <a:buFont typeface="Symbol" panose="05050102010706020507" pitchFamily="18" charset="2"/>
              <a:buChar char=""/>
            </a:pPr>
            <a:r>
              <a:rPr lang="en-US" sz="1800" dirty="0">
                <a:solidFill>
                  <a:schemeClr val="tx1"/>
                </a:solidFill>
                <a:effectLst/>
                <a:latin typeface="Times New Roman" panose="02020603050405020304" pitchFamily="18" charset="0"/>
                <a:ea typeface="Arial" panose="020B0604020202020204" pitchFamily="34" charset="0"/>
              </a:rPr>
              <a:t>The software model has undergone training to learn patterns and features from a designated dataset.</a:t>
            </a:r>
            <a:endParaRPr lang="en-IN" sz="1800" dirty="0">
              <a:solidFill>
                <a:schemeClr val="tx1"/>
              </a:solidFill>
              <a:effectLst/>
              <a:latin typeface="Arial" panose="020B0604020202020204" pitchFamily="34" charset="0"/>
              <a:ea typeface="Arial" panose="020B0604020202020204" pitchFamily="34" charset="0"/>
            </a:endParaRPr>
          </a:p>
          <a:p>
            <a:pPr marL="342900" lvl="0" indent="-342900" algn="just">
              <a:buFont typeface="Symbol" panose="05050102010706020507" pitchFamily="18" charset="2"/>
              <a:buChar char=""/>
            </a:pPr>
            <a:r>
              <a:rPr lang="en-US" sz="1800" dirty="0">
                <a:solidFill>
                  <a:schemeClr val="tx1"/>
                </a:solidFill>
                <a:effectLst/>
                <a:latin typeface="Times New Roman" panose="02020603050405020304" pitchFamily="18" charset="0"/>
                <a:ea typeface="Arial" panose="020B0604020202020204" pitchFamily="34" charset="0"/>
              </a:rPr>
              <a:t>During training, the model's parameters were adjusted to minimize errors and improve its ability to make accurate predictions.</a:t>
            </a:r>
            <a:endParaRPr lang="en-IN" sz="1800" dirty="0">
              <a:solidFill>
                <a:schemeClr val="tx1"/>
              </a:solidFill>
              <a:effectLst/>
              <a:latin typeface="Arial" panose="020B0604020202020204" pitchFamily="34" charset="0"/>
              <a:ea typeface="Arial" panose="020B0604020202020204" pitchFamily="34" charset="0"/>
            </a:endParaRPr>
          </a:p>
          <a:p>
            <a:pPr marL="342900" lvl="0" indent="-342900" algn="just">
              <a:buFont typeface="Symbol" panose="05050102010706020507" pitchFamily="18" charset="2"/>
              <a:buChar char=""/>
            </a:pPr>
            <a:r>
              <a:rPr lang="en-US" sz="1800" dirty="0">
                <a:solidFill>
                  <a:schemeClr val="tx1"/>
                </a:solidFill>
                <a:effectLst/>
                <a:latin typeface="Times New Roman" panose="02020603050405020304" pitchFamily="18" charset="0"/>
                <a:ea typeface="Arial" panose="020B0604020202020204" pitchFamily="34" charset="0"/>
              </a:rPr>
              <a:t>Subsequent to training, the model was subjected to testing using new, unseen data to improve the accuracy.</a:t>
            </a:r>
            <a:endParaRPr lang="en-IN" sz="1800" dirty="0">
              <a:solidFill>
                <a:schemeClr val="tx1"/>
              </a:solidFill>
              <a:effectLst/>
              <a:latin typeface="Arial" panose="020B0604020202020204" pitchFamily="34" charset="0"/>
              <a:ea typeface="Arial" panose="020B0604020202020204" pitchFamily="34" charset="0"/>
            </a:endParaRPr>
          </a:p>
          <a:p>
            <a:pPr marL="342900" lvl="0" indent="-342900" algn="just">
              <a:buFont typeface="Symbol" panose="05050102010706020507" pitchFamily="18" charset="2"/>
              <a:buChar char=""/>
            </a:pPr>
            <a:r>
              <a:rPr lang="en-US" sz="1800" dirty="0">
                <a:solidFill>
                  <a:schemeClr val="tx1"/>
                </a:solidFill>
                <a:effectLst/>
                <a:latin typeface="Times New Roman" panose="02020603050405020304" pitchFamily="18" charset="0"/>
                <a:ea typeface="Arial" panose="020B0604020202020204" pitchFamily="34" charset="0"/>
              </a:rPr>
              <a:t>The fabrication process of the trolley device is underway.</a:t>
            </a:r>
            <a:r>
              <a:rPr lang="en-US" sz="1800" dirty="0">
                <a:solidFill>
                  <a:schemeClr val="tx1"/>
                </a:solidFill>
                <a:effectLst/>
                <a:latin typeface="Arial" panose="020B0604020202020204" pitchFamily="34" charset="0"/>
                <a:ea typeface="Arial" panose="020B0604020202020204" pitchFamily="34" charset="0"/>
              </a:rPr>
              <a:t> </a:t>
            </a:r>
            <a:r>
              <a:rPr lang="en-US" sz="1800" dirty="0">
                <a:solidFill>
                  <a:schemeClr val="tx1"/>
                </a:solidFill>
                <a:effectLst/>
                <a:latin typeface="Times New Roman" panose="02020603050405020304" pitchFamily="18" charset="0"/>
                <a:ea typeface="Arial" panose="020B0604020202020204" pitchFamily="34" charset="0"/>
              </a:rPr>
              <a:t>The trolley device, once assembled, will rely on the microcontroller to execute commands and control its operations.</a:t>
            </a:r>
            <a:endParaRPr lang="en-IN" sz="1800" dirty="0">
              <a:solidFill>
                <a:schemeClr val="tx1"/>
              </a:solidFill>
              <a:effectLst/>
              <a:latin typeface="Arial" panose="020B0604020202020204" pitchFamily="34" charset="0"/>
              <a:ea typeface="Arial" panose="020B0604020202020204" pitchFamily="34" charset="0"/>
            </a:endParaRPr>
          </a:p>
          <a:p>
            <a:pPr marL="342900" lvl="0" indent="-342900" algn="just">
              <a:buFont typeface="Symbol" panose="05050102010706020507" pitchFamily="18" charset="2"/>
              <a:buChar char=""/>
            </a:pPr>
            <a:r>
              <a:rPr lang="en-US" sz="1800" dirty="0">
                <a:solidFill>
                  <a:schemeClr val="tx1"/>
                </a:solidFill>
                <a:effectLst/>
                <a:latin typeface="Times New Roman" panose="02020603050405020304" pitchFamily="18" charset="0"/>
                <a:ea typeface="Arial" panose="020B0604020202020204" pitchFamily="34" charset="0"/>
              </a:rPr>
              <a:t>Software integration involves programming both the microcontroller and YOLO algorithm for specific tasks.</a:t>
            </a:r>
            <a:endParaRPr lang="en-IN" sz="1800" dirty="0">
              <a:solidFill>
                <a:schemeClr val="tx1"/>
              </a:solidFill>
              <a:effectLst/>
              <a:latin typeface="Arial" panose="020B0604020202020204" pitchFamily="34" charset="0"/>
              <a:ea typeface="Arial" panose="020B0604020202020204" pitchFamily="34" charset="0"/>
            </a:endParaRPr>
          </a:p>
          <a:p>
            <a:pPr marL="342900" lvl="0" indent="-342900" algn="just">
              <a:buFont typeface="Symbol" panose="05050102010706020507" pitchFamily="18" charset="2"/>
              <a:buChar char=""/>
            </a:pPr>
            <a:r>
              <a:rPr lang="en-US" sz="1800" dirty="0">
                <a:solidFill>
                  <a:schemeClr val="tx1"/>
                </a:solidFill>
                <a:effectLst/>
                <a:latin typeface="Times New Roman" panose="02020603050405020304" pitchFamily="18" charset="0"/>
                <a:ea typeface="Arial" panose="020B0604020202020204" pitchFamily="34" charset="0"/>
              </a:rPr>
              <a:t>The software and  the microcontroller along with the sensors would continuously detect the crack. Data from crack detection is stored for further analysis and processing.</a:t>
            </a:r>
            <a:endParaRPr lang="en-IN" sz="1800" dirty="0">
              <a:solidFill>
                <a:schemeClr val="tx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418248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9.png">
            <a:extLst>
              <a:ext uri="{FF2B5EF4-FFF2-40B4-BE49-F238E27FC236}">
                <a16:creationId xmlns:a16="http://schemas.microsoft.com/office/drawing/2014/main" id="{23E578A7-14DF-29E4-0D1E-F422D85A5A3E}"/>
              </a:ext>
            </a:extLst>
          </p:cNvPr>
          <p:cNvPicPr>
            <a:picLocks noGrp="1" noChangeAspect="1"/>
          </p:cNvPicPr>
          <p:nvPr>
            <p:ph idx="1"/>
          </p:nvPr>
        </p:nvPicPr>
        <p:blipFill>
          <a:blip r:embed="rId2" cstate="print"/>
          <a:stretch>
            <a:fillRect/>
          </a:stretch>
        </p:blipFill>
        <p:spPr>
          <a:xfrm>
            <a:off x="287898" y="649255"/>
            <a:ext cx="11287722" cy="2779745"/>
          </a:xfrm>
          <a:prstGeom prst="rect">
            <a:avLst/>
          </a:prstGeom>
        </p:spPr>
      </p:pic>
      <p:sp>
        <p:nvSpPr>
          <p:cNvPr id="6" name="TextBox 5">
            <a:extLst>
              <a:ext uri="{FF2B5EF4-FFF2-40B4-BE49-F238E27FC236}">
                <a16:creationId xmlns:a16="http://schemas.microsoft.com/office/drawing/2014/main" id="{4FDEC698-EC19-F671-0610-A986D6973460}"/>
              </a:ext>
            </a:extLst>
          </p:cNvPr>
          <p:cNvSpPr txBox="1"/>
          <p:nvPr/>
        </p:nvSpPr>
        <p:spPr>
          <a:xfrm>
            <a:off x="3832412" y="3627575"/>
            <a:ext cx="6104964" cy="369332"/>
          </a:xfrm>
          <a:prstGeom prst="rect">
            <a:avLst/>
          </a:prstGeom>
          <a:noFill/>
        </p:spPr>
        <p:txBody>
          <a:bodyPr wrap="square">
            <a:spAutoFit/>
          </a:bodyPr>
          <a:lstStyle/>
          <a:p>
            <a:r>
              <a:rPr lang="en-IN" sz="1800" dirty="0"/>
              <a:t>Fig 7: Remaining Work</a:t>
            </a:r>
            <a:endParaRPr lang="en-IN" dirty="0"/>
          </a:p>
        </p:txBody>
      </p:sp>
    </p:spTree>
    <p:extLst>
      <p:ext uri="{BB962C8B-B14F-4D97-AF65-F5344CB8AC3E}">
        <p14:creationId xmlns:p14="http://schemas.microsoft.com/office/powerpoint/2010/main" val="410723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A941-7615-AD3E-6CCB-CBC881ABEFFD}"/>
              </a:ext>
            </a:extLst>
          </p:cNvPr>
          <p:cNvSpPr>
            <a:spLocks noGrp="1"/>
          </p:cNvSpPr>
          <p:nvPr>
            <p:ph type="title"/>
          </p:nvPr>
        </p:nvSpPr>
        <p:spPr>
          <a:xfrm>
            <a:off x="677334" y="655274"/>
            <a:ext cx="8596668" cy="627529"/>
          </a:xfrm>
        </p:spPr>
        <p:txBody>
          <a:bodyPr>
            <a:noAutofit/>
          </a:bodyPr>
          <a:lstStyle/>
          <a:p>
            <a:r>
              <a:rPr lang="en-IN" dirty="0"/>
              <a:t>Conclusion</a:t>
            </a:r>
          </a:p>
        </p:txBody>
      </p:sp>
      <p:sp>
        <p:nvSpPr>
          <p:cNvPr id="3" name="Content Placeholder 2">
            <a:extLst>
              <a:ext uri="{FF2B5EF4-FFF2-40B4-BE49-F238E27FC236}">
                <a16:creationId xmlns:a16="http://schemas.microsoft.com/office/drawing/2014/main" id="{0C042D7A-60C3-9048-4A53-A4997631A341}"/>
              </a:ext>
            </a:extLst>
          </p:cNvPr>
          <p:cNvSpPr>
            <a:spLocks noGrp="1"/>
          </p:cNvSpPr>
          <p:nvPr>
            <p:ph idx="1"/>
          </p:nvPr>
        </p:nvSpPr>
        <p:spPr>
          <a:xfrm>
            <a:off x="677334" y="1506071"/>
            <a:ext cx="8596668" cy="4535291"/>
          </a:xfrm>
        </p:spPr>
        <p:txBody>
          <a:bodyPr/>
          <a:lstStyle/>
          <a:p>
            <a:pPr marL="0" indent="0">
              <a:lnSpc>
                <a:spcPct val="150000"/>
              </a:lnSpc>
              <a:buNone/>
            </a:pPr>
            <a:r>
              <a:rPr lang="en-US" sz="1800" dirty="0">
                <a:effectLst/>
                <a:latin typeface="Times New Roman" panose="02020603050405020304" pitchFamily="18" charset="0"/>
                <a:ea typeface="Arial" panose="020B0604020202020204" pitchFamily="34" charset="0"/>
              </a:rPr>
              <a:t>In this project, a method to detect cracks in railway tracks has been presented using image processing techniques. The method replaces manual inspection of the track section, by automatic inspection. A video camera can be installed in separate sections of the track to take images of the track section and then it can be input to the suggested system to detect any cracks in the track section. This will help to detect cracks immediately and reduce the possibilities of any mishappening. Since the system would be automatic and will require less manual intervention, the utmost efficiency of the system can be ensured.</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137463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CD5D0-84C2-697E-4002-DF607C257301}"/>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FCFD042-4BEB-5BD6-3D5F-4414914ED896}"/>
              </a:ext>
            </a:extLst>
          </p:cNvPr>
          <p:cNvSpPr>
            <a:spLocks noGrp="1"/>
          </p:cNvSpPr>
          <p:nvPr>
            <p:ph idx="1"/>
          </p:nvPr>
        </p:nvSpPr>
        <p:spPr>
          <a:xfrm>
            <a:off x="457199" y="1479177"/>
            <a:ext cx="11524129" cy="5190564"/>
          </a:xfrm>
        </p:spPr>
        <p:txBody>
          <a:bodyPr>
            <a:noAutofit/>
          </a:bodyPr>
          <a:lstStyle/>
          <a:p>
            <a:pPr marL="90170" marR="196850" algn="just">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Aalhad</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Welankiwar</a:t>
            </a:r>
            <a:r>
              <a:rPr lang="en-US" dirty="0">
                <a:effectLst/>
                <a:latin typeface="Times New Roman" panose="02020603050405020304" pitchFamily="18" charset="0"/>
                <a:ea typeface="Calibri" panose="020F0502020204030204" pitchFamily="34" charset="0"/>
                <a:cs typeface="Times New Roman" panose="02020603050405020304" pitchFamily="18" charset="0"/>
              </a:rPr>
              <a:t>, Shubham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Sherekar</a:t>
            </a:r>
            <a:r>
              <a:rPr lang="en-US" dirty="0">
                <a:effectLst/>
                <a:latin typeface="Times New Roman" panose="02020603050405020304" pitchFamily="18" charset="0"/>
                <a:ea typeface="Calibri" panose="020F0502020204030204" pitchFamily="34" charset="0"/>
                <a:cs typeface="Times New Roman" panose="02020603050405020304" pitchFamily="18" charset="0"/>
              </a:rPr>
              <a:t>, Amol P Bhagat, Priti 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Khodke</a:t>
            </a:r>
            <a:r>
              <a:rPr lang="en-US" dirty="0">
                <a:effectLst/>
                <a:latin typeface="Times New Roman" panose="02020603050405020304" pitchFamily="18" charset="0"/>
                <a:ea typeface="Calibri" panose="020F0502020204030204" pitchFamily="34" charset="0"/>
                <a:cs typeface="Times New Roman" panose="02020603050405020304" pitchFamily="18" charset="0"/>
              </a:rPr>
              <a:t> “Fault Detection in Railway Tracks using Artificial Neural Networks”.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90170" marR="196850" algn="just">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[2] 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Ntalampiras</a:t>
            </a:r>
            <a:r>
              <a:rPr lang="en-US" dirty="0">
                <a:effectLst/>
                <a:latin typeface="Times New Roman" panose="02020603050405020304" pitchFamily="18" charset="0"/>
                <a:ea typeface="Calibri" panose="020F0502020204030204" pitchFamily="34" charset="0"/>
                <a:cs typeface="Times New Roman" panose="02020603050405020304" pitchFamily="18" charset="0"/>
              </a:rPr>
              <a:t>, “Fault identification in distributed sensor networks based on universal probabilistic modeling,” IEEE Trans. Neural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Netw</a:t>
            </a:r>
            <a:r>
              <a:rPr lang="en-US" dirty="0">
                <a:effectLst/>
                <a:latin typeface="Times New Roman" panose="02020603050405020304" pitchFamily="18" charset="0"/>
                <a:ea typeface="Calibri" panose="020F0502020204030204" pitchFamily="34" charset="0"/>
                <a:cs typeface="Times New Roman" panose="02020603050405020304" pitchFamily="18" charset="0"/>
              </a:rPr>
              <a:t>. Learn. Syst., vol. 26, no. 9, pp. 1939–1949, Sep. 2015.</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90170" marR="196850" algn="just">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[3] J. Chen, C. Roberts, and P. Weston, “Fault detection and diagnosis for railway track circuits using neuro-fuzzy systems,” Control Eng.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Pract</a:t>
            </a:r>
            <a:r>
              <a:rPr lang="en-US" dirty="0">
                <a:effectLst/>
                <a:latin typeface="Times New Roman" panose="02020603050405020304" pitchFamily="18" charset="0"/>
                <a:ea typeface="Calibri" panose="020F0502020204030204" pitchFamily="34" charset="0"/>
                <a:cs typeface="Times New Roman" panose="02020603050405020304" pitchFamily="18" charset="0"/>
              </a:rPr>
              <a:t>., vol. 16, no. 5, pp. 585–596, 2008.</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90170" marR="196850" algn="just">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[4] Johnny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Asber</a:t>
            </a:r>
            <a:r>
              <a:rPr lang="en-US" dirty="0">
                <a:effectLst/>
                <a:latin typeface="Times New Roman" panose="02020603050405020304" pitchFamily="18" charset="0"/>
                <a:ea typeface="Calibri" panose="020F0502020204030204" pitchFamily="34" charset="0"/>
                <a:cs typeface="Times New Roman" panose="02020603050405020304" pitchFamily="18" charset="0"/>
              </a:rPr>
              <a:t> (2020), A Machine Learning-Based Approach for Fault Detection of Railway Track and its Components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[5]	Yash Goyal, </a:t>
            </a:r>
            <a:r>
              <a:rPr lang="en-IN" dirty="0" err="1">
                <a:latin typeface="Times New Roman" panose="02020603050405020304" pitchFamily="18" charset="0"/>
                <a:cs typeface="Times New Roman" panose="02020603050405020304" pitchFamily="18" charset="0"/>
              </a:rPr>
              <a:t>Tejas</a:t>
            </a:r>
            <a:r>
              <a:rPr lang="en-IN" dirty="0">
                <a:latin typeface="Times New Roman" panose="02020603050405020304" pitchFamily="18" charset="0"/>
                <a:cs typeface="Times New Roman" panose="02020603050405020304" pitchFamily="18" charset="0"/>
              </a:rPr>
              <a:t> Khot, Douglas Summers-Stay, Dhruv Batra, and Devi Parikh. Making the v </a:t>
            </a:r>
            <a:r>
              <a:rPr lang="en-IN" dirty="0" err="1">
                <a:latin typeface="Times New Roman" panose="02020603050405020304" pitchFamily="18" charset="0"/>
                <a:cs typeface="Times New Roman" panose="02020603050405020304" pitchFamily="18" charset="0"/>
              </a:rPr>
              <a:t>invqa</a:t>
            </a:r>
            <a:r>
              <a:rPr lang="en-IN" dirty="0">
                <a:latin typeface="Times New Roman" panose="02020603050405020304" pitchFamily="18" charset="0"/>
                <a:cs typeface="Times New Roman" panose="02020603050405020304" pitchFamily="18" charset="0"/>
              </a:rPr>
              <a:t> matter: Elevating the role of image understanding in visual question answering. In Proceedings of the IEEE Conference on Computer Vision and Pattern Recognition, pages 6904–6913, 2017.</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274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E0E75-8025-42FF-DBF3-2BFED7EA3348}"/>
              </a:ext>
            </a:extLst>
          </p:cNvPr>
          <p:cNvSpPr>
            <a:spLocks noGrp="1"/>
          </p:cNvSpPr>
          <p:nvPr>
            <p:ph idx="1"/>
          </p:nvPr>
        </p:nvSpPr>
        <p:spPr>
          <a:xfrm>
            <a:off x="811804" y="1730284"/>
            <a:ext cx="8596668" cy="3880773"/>
          </a:xfrm>
        </p:spPr>
        <p:txBody>
          <a:bodyPr/>
          <a:lstStyle/>
          <a:p>
            <a:r>
              <a:rPr lang="en-IN" dirty="0">
                <a:latin typeface="Times New Roman" panose="02020603050405020304" pitchFamily="18" charset="0"/>
                <a:cs typeface="Times New Roman" panose="02020603050405020304" pitchFamily="18" charset="0"/>
              </a:rPr>
              <a:t>[6]	</a:t>
            </a:r>
            <a:r>
              <a:rPr lang="en-IN" dirty="0" err="1">
                <a:latin typeface="Times New Roman" panose="02020603050405020304" pitchFamily="18" charset="0"/>
                <a:cs typeface="Times New Roman" panose="02020603050405020304" pitchFamily="18" charset="0"/>
              </a:rPr>
              <a:t>Ranjay</a:t>
            </a:r>
            <a:r>
              <a:rPr lang="en-IN" dirty="0">
                <a:latin typeface="Times New Roman" panose="02020603050405020304" pitchFamily="18" charset="0"/>
                <a:cs typeface="Times New Roman" panose="02020603050405020304" pitchFamily="18" charset="0"/>
              </a:rPr>
              <a:t> Krishna, </a:t>
            </a:r>
            <a:r>
              <a:rPr lang="en-IN" dirty="0" err="1">
                <a:latin typeface="Times New Roman" panose="02020603050405020304" pitchFamily="18" charset="0"/>
                <a:cs typeface="Times New Roman" panose="02020603050405020304" pitchFamily="18" charset="0"/>
              </a:rPr>
              <a:t>Yuke</a:t>
            </a:r>
            <a:r>
              <a:rPr lang="en-IN" dirty="0">
                <a:latin typeface="Times New Roman" panose="02020603050405020304" pitchFamily="18" charset="0"/>
                <a:cs typeface="Times New Roman" panose="02020603050405020304" pitchFamily="18" charset="0"/>
              </a:rPr>
              <a:t> Zhu, Oliver </a:t>
            </a:r>
            <a:r>
              <a:rPr lang="en-IN" dirty="0" err="1">
                <a:latin typeface="Times New Roman" panose="02020603050405020304" pitchFamily="18" charset="0"/>
                <a:cs typeface="Times New Roman" panose="02020603050405020304" pitchFamily="18" charset="0"/>
              </a:rPr>
              <a:t>Groth</a:t>
            </a:r>
            <a:r>
              <a:rPr lang="en-IN" dirty="0">
                <a:latin typeface="Times New Roman" panose="02020603050405020304" pitchFamily="18" charset="0"/>
                <a:cs typeface="Times New Roman" panose="02020603050405020304" pitchFamily="18" charset="0"/>
              </a:rPr>
              <a:t>, Justin Johnson, Kenji </a:t>
            </a:r>
            <a:r>
              <a:rPr lang="en-IN" dirty="0" err="1">
                <a:latin typeface="Times New Roman" panose="02020603050405020304" pitchFamily="18" charset="0"/>
                <a:cs typeface="Times New Roman" panose="02020603050405020304" pitchFamily="18" charset="0"/>
              </a:rPr>
              <a:t>Hata</a:t>
            </a:r>
            <a:r>
              <a:rPr lang="en-IN" dirty="0">
                <a:latin typeface="Times New Roman" panose="02020603050405020304" pitchFamily="18" charset="0"/>
                <a:cs typeface="Times New Roman" panose="02020603050405020304" pitchFamily="18" charset="0"/>
              </a:rPr>
              <a:t>, Joshua Kravitz,</a:t>
            </a:r>
          </a:p>
          <a:p>
            <a:r>
              <a:rPr lang="en-IN" dirty="0">
                <a:latin typeface="Times New Roman" panose="02020603050405020304" pitchFamily="18" charset="0"/>
                <a:cs typeface="Times New Roman" panose="02020603050405020304" pitchFamily="18" charset="0"/>
              </a:rPr>
              <a:t>Stephanie Chen, Yannis </a:t>
            </a:r>
            <a:r>
              <a:rPr lang="en-IN" dirty="0" err="1">
                <a:latin typeface="Times New Roman" panose="02020603050405020304" pitchFamily="18" charset="0"/>
                <a:cs typeface="Times New Roman" panose="02020603050405020304" pitchFamily="18" charset="0"/>
              </a:rPr>
              <a:t>Kalantidis</a:t>
            </a:r>
            <a:r>
              <a:rPr lang="en-IN" dirty="0">
                <a:latin typeface="Times New Roman" panose="02020603050405020304" pitchFamily="18" charset="0"/>
                <a:cs typeface="Times New Roman" panose="02020603050405020304" pitchFamily="18" charset="0"/>
              </a:rPr>
              <a:t>, Li-Jia Li, David A </a:t>
            </a:r>
            <a:r>
              <a:rPr lang="en-IN" dirty="0" err="1">
                <a:latin typeface="Times New Roman" panose="02020603050405020304" pitchFamily="18" charset="0"/>
                <a:cs typeface="Times New Roman" panose="02020603050405020304" pitchFamily="18" charset="0"/>
              </a:rPr>
              <a:t>Shamma</a:t>
            </a:r>
            <a:r>
              <a:rPr lang="en-IN" dirty="0">
                <a:latin typeface="Times New Roman" panose="02020603050405020304" pitchFamily="18" charset="0"/>
                <a:cs typeface="Times New Roman" panose="02020603050405020304" pitchFamily="18" charset="0"/>
              </a:rPr>
              <a:t>, et al. Visual genome</a:t>
            </a:r>
          </a:p>
          <a:p>
            <a:r>
              <a:rPr lang="en-IN" dirty="0">
                <a:latin typeface="Times New Roman" panose="02020603050405020304" pitchFamily="18" charset="0"/>
                <a:cs typeface="Times New Roman" panose="02020603050405020304" pitchFamily="18" charset="0"/>
              </a:rPr>
              <a:t>[7]	Yash Srivastava, Vaishnav Murali, Shiv Ram Dubey, and </a:t>
            </a:r>
            <a:r>
              <a:rPr lang="en-IN" dirty="0" err="1">
                <a:latin typeface="Times New Roman" panose="02020603050405020304" pitchFamily="18" charset="0"/>
                <a:cs typeface="Times New Roman" panose="02020603050405020304" pitchFamily="18" charset="0"/>
              </a:rPr>
              <a:t>Snehasis</a:t>
            </a:r>
            <a:r>
              <a:rPr lang="en-IN" dirty="0">
                <a:latin typeface="Times New Roman" panose="02020603050405020304" pitchFamily="18" charset="0"/>
                <a:cs typeface="Times New Roman" panose="02020603050405020304" pitchFamily="18" charset="0"/>
              </a:rPr>
              <a:t> Mukherjee. Visual question answering using deep learning: A survey and performance analysis. </a:t>
            </a:r>
            <a:r>
              <a:rPr lang="en-IN" dirty="0" err="1">
                <a:latin typeface="Times New Roman" panose="02020603050405020304" pitchFamily="18" charset="0"/>
                <a:cs typeface="Times New Roman" panose="02020603050405020304" pitchFamily="18" charset="0"/>
              </a:rPr>
              <a:t>arXiv</a:t>
            </a:r>
            <a:r>
              <a:rPr lang="en-IN" dirty="0">
                <a:latin typeface="Times New Roman" panose="02020603050405020304" pitchFamily="18" charset="0"/>
                <a:cs typeface="Times New Roman" panose="02020603050405020304" pitchFamily="18" charset="0"/>
              </a:rPr>
              <a:t> preprint arXiv:1909.01860, 2019.</a:t>
            </a:r>
          </a:p>
          <a:p>
            <a:r>
              <a:rPr lang="en-IN" dirty="0">
                <a:latin typeface="Times New Roman" panose="02020603050405020304" pitchFamily="18" charset="0"/>
                <a:cs typeface="Times New Roman" panose="02020603050405020304" pitchFamily="18" charset="0"/>
              </a:rPr>
              <a:t>[8]	</a:t>
            </a:r>
            <a:r>
              <a:rPr lang="en-IN" dirty="0" err="1">
                <a:latin typeface="Times New Roman" panose="02020603050405020304" pitchFamily="18" charset="0"/>
                <a:cs typeface="Times New Roman" panose="02020603050405020304" pitchFamily="18" charset="0"/>
              </a:rPr>
              <a:t>Jiasen</a:t>
            </a:r>
            <a:r>
              <a:rPr lang="en-IN" dirty="0">
                <a:latin typeface="Times New Roman" panose="02020603050405020304" pitchFamily="18" charset="0"/>
                <a:cs typeface="Times New Roman" panose="02020603050405020304" pitchFamily="18" charset="0"/>
              </a:rPr>
              <a:t> Lu, </a:t>
            </a:r>
            <a:r>
              <a:rPr lang="en-IN" dirty="0" err="1">
                <a:latin typeface="Times New Roman" panose="02020603050405020304" pitchFamily="18" charset="0"/>
                <a:cs typeface="Times New Roman" panose="02020603050405020304" pitchFamily="18" charset="0"/>
              </a:rPr>
              <a:t>Jianwei</a:t>
            </a:r>
            <a:r>
              <a:rPr lang="en-IN" dirty="0">
                <a:latin typeface="Times New Roman" panose="02020603050405020304" pitchFamily="18" charset="0"/>
                <a:cs typeface="Times New Roman" panose="02020603050405020304" pitchFamily="18" charset="0"/>
              </a:rPr>
              <a:t> Yang, Dhruv Batra, and Devi Parikh. Hierarchical question-image co- attention for visual question answering. In Advances in neural information processing systems, pages 289–297, 2016.</a:t>
            </a:r>
          </a:p>
          <a:p>
            <a:endParaRPr lang="en-IN" dirty="0"/>
          </a:p>
        </p:txBody>
      </p:sp>
    </p:spTree>
    <p:extLst>
      <p:ext uri="{BB962C8B-B14F-4D97-AF65-F5344CB8AC3E}">
        <p14:creationId xmlns:p14="http://schemas.microsoft.com/office/powerpoint/2010/main" val="368849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DFC3-1E7C-CC8B-D1D2-9E83EEA10E58}"/>
              </a:ext>
            </a:extLst>
          </p:cNvPr>
          <p:cNvSpPr>
            <a:spLocks noGrp="1"/>
          </p:cNvSpPr>
          <p:nvPr>
            <p:ph type="title"/>
          </p:nvPr>
        </p:nvSpPr>
        <p:spPr>
          <a:xfrm>
            <a:off x="677334" y="609600"/>
            <a:ext cx="8596668" cy="640976"/>
          </a:xfrm>
        </p:spPr>
        <p:txBody>
          <a:bodyPr/>
          <a:lstStyle/>
          <a:p>
            <a:r>
              <a:rPr lang="en-IN" dirty="0"/>
              <a:t>Table of content</a:t>
            </a:r>
          </a:p>
        </p:txBody>
      </p:sp>
      <p:sp>
        <p:nvSpPr>
          <p:cNvPr id="3" name="Content Placeholder 2">
            <a:extLst>
              <a:ext uri="{FF2B5EF4-FFF2-40B4-BE49-F238E27FC236}">
                <a16:creationId xmlns:a16="http://schemas.microsoft.com/office/drawing/2014/main" id="{F1A3DB35-C521-2758-4B45-4D6CFC3EDDC7}"/>
              </a:ext>
            </a:extLst>
          </p:cNvPr>
          <p:cNvSpPr>
            <a:spLocks noGrp="1"/>
          </p:cNvSpPr>
          <p:nvPr>
            <p:ph idx="1"/>
          </p:nvPr>
        </p:nvSpPr>
        <p:spPr>
          <a:xfrm>
            <a:off x="677334" y="1367213"/>
            <a:ext cx="8596668" cy="3880773"/>
          </a:xfrm>
        </p:spPr>
        <p:txBody>
          <a:bodyPr/>
          <a:lstStyle/>
          <a:p>
            <a:r>
              <a:rPr lang="en-IN" dirty="0"/>
              <a:t>Abstract</a:t>
            </a:r>
          </a:p>
          <a:p>
            <a:r>
              <a:rPr lang="en-IN" dirty="0"/>
              <a:t>Objectives</a:t>
            </a:r>
          </a:p>
          <a:p>
            <a:r>
              <a:rPr lang="en-IN" dirty="0"/>
              <a:t>Literature Survey</a:t>
            </a:r>
          </a:p>
          <a:p>
            <a:r>
              <a:rPr lang="en-IN" dirty="0"/>
              <a:t>Problem Statement and Proposed System</a:t>
            </a:r>
          </a:p>
          <a:p>
            <a:r>
              <a:rPr lang="en-IN" dirty="0"/>
              <a:t>Methodology</a:t>
            </a:r>
          </a:p>
          <a:p>
            <a:r>
              <a:rPr lang="en-IN" dirty="0"/>
              <a:t>Block Diagram</a:t>
            </a:r>
          </a:p>
          <a:p>
            <a:r>
              <a:rPr lang="en-IN" dirty="0"/>
              <a:t>Partial Output</a:t>
            </a:r>
          </a:p>
          <a:p>
            <a:r>
              <a:rPr lang="en-IN" dirty="0"/>
              <a:t>Work to be carried out</a:t>
            </a:r>
          </a:p>
          <a:p>
            <a:r>
              <a:rPr lang="en-IN" dirty="0"/>
              <a:t>Conclusion</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22005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B07E41-7FD2-CCBB-16F8-32180438072F}"/>
              </a:ext>
            </a:extLst>
          </p:cNvPr>
          <p:cNvSpPr>
            <a:spLocks noGrp="1"/>
          </p:cNvSpPr>
          <p:nvPr>
            <p:ph idx="1"/>
          </p:nvPr>
        </p:nvSpPr>
        <p:spPr/>
        <p:txBody>
          <a:bodyPr>
            <a:normAutofit/>
          </a:bodyPr>
          <a:lstStyle/>
          <a:p>
            <a:pPr marL="0" indent="0" algn="ctr">
              <a:buNone/>
            </a:pPr>
            <a:r>
              <a:rPr lang="en-IN" sz="4900" dirty="0">
                <a:solidFill>
                  <a:schemeClr val="accent1"/>
                </a:solidFill>
              </a:rPr>
              <a:t>THANK YOU!</a:t>
            </a:r>
          </a:p>
        </p:txBody>
      </p:sp>
    </p:spTree>
    <p:extLst>
      <p:ext uri="{BB962C8B-B14F-4D97-AF65-F5344CB8AC3E}">
        <p14:creationId xmlns:p14="http://schemas.microsoft.com/office/powerpoint/2010/main" val="225465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0750-DB50-77F1-BF46-118F783339D1}"/>
              </a:ext>
            </a:extLst>
          </p:cNvPr>
          <p:cNvSpPr>
            <a:spLocks noGrp="1"/>
          </p:cNvSpPr>
          <p:nvPr>
            <p:ph type="title"/>
          </p:nvPr>
        </p:nvSpPr>
        <p:spPr>
          <a:xfrm>
            <a:off x="677334" y="609600"/>
            <a:ext cx="8596668" cy="694765"/>
          </a:xfrm>
        </p:spPr>
        <p:txBody>
          <a:bodyPr/>
          <a:lstStyle/>
          <a:p>
            <a:r>
              <a:rPr lang="en-IN" dirty="0"/>
              <a:t> Abstract</a:t>
            </a:r>
          </a:p>
        </p:txBody>
      </p:sp>
      <p:sp>
        <p:nvSpPr>
          <p:cNvPr id="3" name="Content Placeholder 2">
            <a:extLst>
              <a:ext uri="{FF2B5EF4-FFF2-40B4-BE49-F238E27FC236}">
                <a16:creationId xmlns:a16="http://schemas.microsoft.com/office/drawing/2014/main" id="{D8FFBE92-4D51-178F-ED85-3356584D4214}"/>
              </a:ext>
            </a:extLst>
          </p:cNvPr>
          <p:cNvSpPr>
            <a:spLocks noGrp="1"/>
          </p:cNvSpPr>
          <p:nvPr>
            <p:ph idx="1"/>
          </p:nvPr>
        </p:nvSpPr>
        <p:spPr>
          <a:xfrm>
            <a:off x="677334" y="1694329"/>
            <a:ext cx="9327278" cy="4347033"/>
          </a:xfrm>
        </p:spPr>
        <p:txBody>
          <a:bodyPr>
            <a:normAutofit/>
          </a:bodyPr>
          <a:lstStyle/>
          <a:p>
            <a:pPr>
              <a:lnSpc>
                <a:spcPct val="150000"/>
              </a:lnSpc>
            </a:pPr>
            <a:r>
              <a:rPr lang="en-US" dirty="0"/>
              <a:t>For better inspections and security, we need an efficient railway track crack detection system. In this research, we present a computer vision-based technique to detect the railway track cracks automatically. This system uses images captured by a rolling camera attached just below a self-moving vehicle in the railway department. The source images considered are the cracked and crack-free images. These extracted features are given as input to the deep learning neural network for differentiating the cracked track image from the non-cracked track image.</a:t>
            </a:r>
            <a:endParaRPr lang="en-IN" dirty="0"/>
          </a:p>
        </p:txBody>
      </p:sp>
    </p:spTree>
    <p:extLst>
      <p:ext uri="{BB962C8B-B14F-4D97-AF65-F5344CB8AC3E}">
        <p14:creationId xmlns:p14="http://schemas.microsoft.com/office/powerpoint/2010/main" val="359637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FCDA-AAFA-CC37-ACDE-2A9272631F22}"/>
              </a:ext>
            </a:extLst>
          </p:cNvPr>
          <p:cNvSpPr>
            <a:spLocks noGrp="1"/>
          </p:cNvSpPr>
          <p:nvPr>
            <p:ph type="title"/>
          </p:nvPr>
        </p:nvSpPr>
        <p:spPr>
          <a:xfrm>
            <a:off x="677334" y="609600"/>
            <a:ext cx="8596668" cy="506506"/>
          </a:xfrm>
        </p:spPr>
        <p:txBody>
          <a:bodyPr>
            <a:normAutofit fontScale="90000"/>
          </a:bodyPr>
          <a:lstStyle/>
          <a:p>
            <a:r>
              <a:rPr lang="en-IN" dirty="0"/>
              <a:t>Objectives:</a:t>
            </a:r>
          </a:p>
        </p:txBody>
      </p:sp>
      <p:sp>
        <p:nvSpPr>
          <p:cNvPr id="3" name="Content Placeholder 2">
            <a:extLst>
              <a:ext uri="{FF2B5EF4-FFF2-40B4-BE49-F238E27FC236}">
                <a16:creationId xmlns:a16="http://schemas.microsoft.com/office/drawing/2014/main" id="{924BB421-8E5E-8E21-A5CF-5FDC11CC1C3E}"/>
              </a:ext>
            </a:extLst>
          </p:cNvPr>
          <p:cNvSpPr>
            <a:spLocks noGrp="1"/>
          </p:cNvSpPr>
          <p:nvPr>
            <p:ph idx="1"/>
          </p:nvPr>
        </p:nvSpPr>
        <p:spPr>
          <a:xfrm>
            <a:off x="677334" y="1465729"/>
            <a:ext cx="8596668" cy="4575633"/>
          </a:xfrm>
        </p:spPr>
        <p:txBody>
          <a:bodyPr/>
          <a:lstStyle/>
          <a:p>
            <a:pPr>
              <a:lnSpc>
                <a:spcPct val="150000"/>
              </a:lnSpc>
            </a:pPr>
            <a:r>
              <a:rPr lang="en-US" sz="2200" dirty="0"/>
              <a:t>The main aim of project is to design a system which will detect the railway track crack faults, using Image Processing and Machine Learning. </a:t>
            </a:r>
          </a:p>
          <a:p>
            <a:pPr>
              <a:lnSpc>
                <a:spcPct val="150000"/>
              </a:lnSpc>
            </a:pPr>
            <a:r>
              <a:rPr lang="en-US" sz="2200" dirty="0"/>
              <a:t>Detecting and classifying healthy and cracked track.</a:t>
            </a:r>
          </a:p>
          <a:p>
            <a:endParaRPr lang="en-IN" dirty="0"/>
          </a:p>
        </p:txBody>
      </p:sp>
    </p:spTree>
    <p:extLst>
      <p:ext uri="{BB962C8B-B14F-4D97-AF65-F5344CB8AC3E}">
        <p14:creationId xmlns:p14="http://schemas.microsoft.com/office/powerpoint/2010/main" val="111108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45EC-5DF5-CC83-6EFB-83FA002E62B7}"/>
              </a:ext>
            </a:extLst>
          </p:cNvPr>
          <p:cNvSpPr>
            <a:spLocks noGrp="1"/>
          </p:cNvSpPr>
          <p:nvPr>
            <p:ph type="title"/>
          </p:nvPr>
        </p:nvSpPr>
        <p:spPr>
          <a:xfrm>
            <a:off x="3218828" y="2768600"/>
            <a:ext cx="8596668" cy="1320800"/>
          </a:xfrm>
        </p:spPr>
        <p:txBody>
          <a:bodyPr/>
          <a:lstStyle/>
          <a:p>
            <a:r>
              <a:rPr lang="en-IN" dirty="0"/>
              <a:t>Literature Survey:</a:t>
            </a:r>
            <a:br>
              <a:rPr lang="en-IN" dirty="0"/>
            </a:br>
            <a:endParaRPr lang="en-IN" dirty="0"/>
          </a:p>
        </p:txBody>
      </p:sp>
    </p:spTree>
    <p:extLst>
      <p:ext uri="{BB962C8B-B14F-4D97-AF65-F5344CB8AC3E}">
        <p14:creationId xmlns:p14="http://schemas.microsoft.com/office/powerpoint/2010/main" val="337721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5C934DFE-4E18-EDCD-58A0-D7AC173998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5093"/>
            <a:ext cx="12192000" cy="7114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051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9F6A-01D5-0EAA-B6AE-E7D0F9D93B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8A1FFB-5E0F-E20F-24A9-092C0B7E2A5E}"/>
              </a:ext>
            </a:extLst>
          </p:cNvPr>
          <p:cNvSpPr>
            <a:spLocks noGrp="1"/>
          </p:cNvSpPr>
          <p:nvPr>
            <p:ph idx="1"/>
          </p:nvPr>
        </p:nvSpPr>
        <p:spPr/>
        <p:txBody>
          <a:bodyPr/>
          <a:lstStyle/>
          <a:p>
            <a:endParaRPr lang="en-IN"/>
          </a:p>
        </p:txBody>
      </p:sp>
      <p:pic>
        <p:nvPicPr>
          <p:cNvPr id="4" name="Picture 2">
            <a:extLst>
              <a:ext uri="{FF2B5EF4-FFF2-40B4-BE49-F238E27FC236}">
                <a16:creationId xmlns:a16="http://schemas.microsoft.com/office/drawing/2014/main" id="{B309A88B-0B49-CC5E-3B10-BF261763E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12193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697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3FA6-DAD1-AECF-E3DF-6054EE1BD669}"/>
              </a:ext>
            </a:extLst>
          </p:cNvPr>
          <p:cNvSpPr>
            <a:spLocks noGrp="1"/>
          </p:cNvSpPr>
          <p:nvPr>
            <p:ph type="title"/>
          </p:nvPr>
        </p:nvSpPr>
        <p:spPr>
          <a:xfrm>
            <a:off x="677334" y="609600"/>
            <a:ext cx="8596668" cy="667871"/>
          </a:xfrm>
        </p:spPr>
        <p:txBody>
          <a:bodyPr/>
          <a:lstStyle/>
          <a:p>
            <a:r>
              <a:rPr lang="en-US" sz="3600" b="1" dirty="0">
                <a:latin typeface="Times New Roman" pitchFamily="18" charset="0"/>
                <a:cs typeface="Times New Roman" pitchFamily="18" charset="0"/>
              </a:rPr>
              <a:t>Problem Statement</a:t>
            </a:r>
            <a:endParaRPr lang="en-IN" dirty="0"/>
          </a:p>
        </p:txBody>
      </p:sp>
      <p:sp>
        <p:nvSpPr>
          <p:cNvPr id="3" name="Content Placeholder 2">
            <a:extLst>
              <a:ext uri="{FF2B5EF4-FFF2-40B4-BE49-F238E27FC236}">
                <a16:creationId xmlns:a16="http://schemas.microsoft.com/office/drawing/2014/main" id="{C4151E6E-22AA-E4D8-9ECD-86AA1B701DF2}"/>
              </a:ext>
            </a:extLst>
          </p:cNvPr>
          <p:cNvSpPr>
            <a:spLocks noGrp="1"/>
          </p:cNvSpPr>
          <p:nvPr>
            <p:ph idx="1"/>
          </p:nvPr>
        </p:nvSpPr>
        <p:spPr>
          <a:xfrm>
            <a:off x="677334" y="1385047"/>
            <a:ext cx="8596668" cy="981635"/>
          </a:xfrm>
        </p:spPr>
        <p:txBody>
          <a:bodyPr/>
          <a:lstStyle/>
          <a:p>
            <a:r>
              <a:rPr lang="en-US" sz="2200" dirty="0">
                <a:solidFill>
                  <a:schemeClr val="tx1"/>
                </a:solidFill>
                <a:latin typeface="Times New Roman" pitchFamily="18" charset="0"/>
                <a:cs typeface="Times New Roman" pitchFamily="18" charset="0"/>
              </a:rPr>
              <a:t>To implement a deep learning model using CNN for crack detection on railway tracks.</a:t>
            </a:r>
          </a:p>
          <a:p>
            <a:endParaRPr lang="en-IN" dirty="0"/>
          </a:p>
        </p:txBody>
      </p:sp>
      <p:sp>
        <p:nvSpPr>
          <p:cNvPr id="4" name="Title 1">
            <a:extLst>
              <a:ext uri="{FF2B5EF4-FFF2-40B4-BE49-F238E27FC236}">
                <a16:creationId xmlns:a16="http://schemas.microsoft.com/office/drawing/2014/main" id="{849F659E-3D10-5263-86FA-CBE74EB7D845}"/>
              </a:ext>
            </a:extLst>
          </p:cNvPr>
          <p:cNvSpPr txBox="1">
            <a:spLocks/>
          </p:cNvSpPr>
          <p:nvPr/>
        </p:nvSpPr>
        <p:spPr>
          <a:xfrm>
            <a:off x="677334" y="2366682"/>
            <a:ext cx="8596668" cy="66787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itchFamily="18" charset="0"/>
                <a:cs typeface="Times New Roman" pitchFamily="18" charset="0"/>
              </a:rPr>
              <a:t>Proposed System</a:t>
            </a:r>
            <a:endParaRPr lang="en-IN" dirty="0"/>
          </a:p>
        </p:txBody>
      </p:sp>
      <p:sp>
        <p:nvSpPr>
          <p:cNvPr id="5" name="Content Placeholder 2">
            <a:extLst>
              <a:ext uri="{FF2B5EF4-FFF2-40B4-BE49-F238E27FC236}">
                <a16:creationId xmlns:a16="http://schemas.microsoft.com/office/drawing/2014/main" id="{1BBCC72D-F40B-0B95-7CE1-BAF1ADCB0C94}"/>
              </a:ext>
            </a:extLst>
          </p:cNvPr>
          <p:cNvSpPr txBox="1">
            <a:spLocks/>
          </p:cNvSpPr>
          <p:nvPr/>
        </p:nvSpPr>
        <p:spPr>
          <a:xfrm>
            <a:off x="677333" y="3332630"/>
            <a:ext cx="9017995" cy="2543735"/>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indent="-457200">
              <a:lnSpc>
                <a:spcPct val="150000"/>
              </a:lnSpc>
              <a:buFont typeface="Wingdings" pitchFamily="2" charset="2"/>
              <a:buChar char="Ø"/>
            </a:pPr>
            <a:r>
              <a:rPr lang="en-US" sz="7200" dirty="0">
                <a:solidFill>
                  <a:schemeClr val="tx1"/>
                </a:solidFill>
                <a:latin typeface="Times New Roman" pitchFamily="18" charset="0"/>
                <a:cs typeface="Times New Roman" pitchFamily="18" charset="0"/>
              </a:rPr>
              <a:t>The proposed framework focuses on implementing a Open CV python model to detect the railway track cracks through image processing and machine learning  techniques. </a:t>
            </a:r>
          </a:p>
          <a:p>
            <a:pPr marL="457200" indent="-457200">
              <a:lnSpc>
                <a:spcPct val="150000"/>
              </a:lnSpc>
              <a:buFont typeface="Wingdings" pitchFamily="2" charset="2"/>
              <a:buChar char="Ø"/>
            </a:pPr>
            <a:r>
              <a:rPr lang="en-US" sz="7200" dirty="0">
                <a:solidFill>
                  <a:schemeClr val="tx1"/>
                </a:solidFill>
                <a:latin typeface="Times New Roman" pitchFamily="18" charset="0"/>
                <a:cs typeface="Times New Roman" pitchFamily="18" charset="0"/>
              </a:rPr>
              <a:t>Background subtraction  is used to analyze the depth of the cracks. As an added advantage we also focus to create a separate model which will predict the cracks through machine learning techniques. </a:t>
            </a:r>
          </a:p>
          <a:p>
            <a:pPr marL="457200" indent="-457200">
              <a:lnSpc>
                <a:spcPct val="150000"/>
              </a:lnSpc>
              <a:buFont typeface="Wingdings" pitchFamily="2" charset="2"/>
              <a:buChar char="Ø"/>
            </a:pPr>
            <a:r>
              <a:rPr lang="en-US" sz="7200" dirty="0">
                <a:solidFill>
                  <a:schemeClr val="tx1"/>
                </a:solidFill>
                <a:latin typeface="Times New Roman" pitchFamily="18" charset="0"/>
                <a:cs typeface="Times New Roman" pitchFamily="18" charset="0"/>
              </a:rPr>
              <a:t>The simulated model provides good accuracy and prediction score.</a:t>
            </a:r>
          </a:p>
          <a:p>
            <a:endParaRPr lang="en-IN" dirty="0"/>
          </a:p>
        </p:txBody>
      </p:sp>
    </p:spTree>
    <p:extLst>
      <p:ext uri="{BB962C8B-B14F-4D97-AF65-F5344CB8AC3E}">
        <p14:creationId xmlns:p14="http://schemas.microsoft.com/office/powerpoint/2010/main" val="313883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0027-963D-BFFF-B073-53DC9B93DD05}"/>
              </a:ext>
            </a:extLst>
          </p:cNvPr>
          <p:cNvSpPr>
            <a:spLocks noGrp="1"/>
          </p:cNvSpPr>
          <p:nvPr>
            <p:ph type="title"/>
          </p:nvPr>
        </p:nvSpPr>
        <p:spPr>
          <a:xfrm>
            <a:off x="677334" y="317077"/>
            <a:ext cx="8596668" cy="775447"/>
          </a:xfrm>
        </p:spPr>
        <p:txBody>
          <a:bodyPr>
            <a:normAutofit/>
          </a:bodyPr>
          <a:lstStyle/>
          <a:p>
            <a:r>
              <a:rPr lang="en-IN" sz="3400" dirty="0"/>
              <a:t>Methodology</a:t>
            </a:r>
          </a:p>
        </p:txBody>
      </p:sp>
      <p:sp>
        <p:nvSpPr>
          <p:cNvPr id="5" name="TextBox 4">
            <a:extLst>
              <a:ext uri="{FF2B5EF4-FFF2-40B4-BE49-F238E27FC236}">
                <a16:creationId xmlns:a16="http://schemas.microsoft.com/office/drawing/2014/main" id="{AE30FA8F-4BA4-004A-AA51-92C411C1FCBF}"/>
              </a:ext>
            </a:extLst>
          </p:cNvPr>
          <p:cNvSpPr txBox="1"/>
          <p:nvPr/>
        </p:nvSpPr>
        <p:spPr>
          <a:xfrm>
            <a:off x="820271" y="5806748"/>
            <a:ext cx="9170893" cy="369332"/>
          </a:xfrm>
          <a:prstGeom prst="rect">
            <a:avLst/>
          </a:prstGeom>
          <a:noFill/>
        </p:spPr>
        <p:txBody>
          <a:bodyPr wrap="square">
            <a:spAutoFit/>
          </a:bodyPr>
          <a:lstStyle/>
          <a:p>
            <a:r>
              <a:rPr lang="en-IN" sz="1800" dirty="0"/>
              <a:t>Fig 1: Methodology; The process of capturing, acquiring and processing the image set</a:t>
            </a:r>
            <a:endParaRPr lang="en-IN" dirty="0"/>
          </a:p>
        </p:txBody>
      </p:sp>
      <p:pic>
        <p:nvPicPr>
          <p:cNvPr id="3" name="Picture 2">
            <a:extLst>
              <a:ext uri="{FF2B5EF4-FFF2-40B4-BE49-F238E27FC236}">
                <a16:creationId xmlns:a16="http://schemas.microsoft.com/office/drawing/2014/main" id="{EE3CD4E5-5952-AC1F-3B2D-9EF33C580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214" y="954740"/>
            <a:ext cx="4958907" cy="4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31718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881</TotalTime>
  <Words>1015</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Symbol</vt:lpstr>
      <vt:lpstr>Times New Roman</vt:lpstr>
      <vt:lpstr>Trebuchet MS</vt:lpstr>
      <vt:lpstr>Trebuchet MS (Headings)</vt:lpstr>
      <vt:lpstr>Wingdings</vt:lpstr>
      <vt:lpstr>Wingdings 3</vt:lpstr>
      <vt:lpstr>Facet</vt:lpstr>
      <vt:lpstr>“Railway Crack Detection using CNN”</vt:lpstr>
      <vt:lpstr>Table of content</vt:lpstr>
      <vt:lpstr> Abstract</vt:lpstr>
      <vt:lpstr>Objectives:</vt:lpstr>
      <vt:lpstr>Literature Survey: </vt:lpstr>
      <vt:lpstr>PowerPoint Presentation</vt:lpstr>
      <vt:lpstr>PowerPoint Presentation</vt:lpstr>
      <vt:lpstr>Problem Statement</vt:lpstr>
      <vt:lpstr>Methodology</vt:lpstr>
      <vt:lpstr>Block Diagram </vt:lpstr>
      <vt:lpstr>Software Requirement Specification</vt:lpstr>
      <vt:lpstr>Sample Data Set</vt:lpstr>
      <vt:lpstr>Partial Output </vt:lpstr>
      <vt:lpstr>PowerPoint Presentation</vt:lpstr>
      <vt:lpstr>Work to be carried out </vt:lpstr>
      <vt:lpstr>PowerPoint Presentation</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Ishika Daga</dc:creator>
  <cp:lastModifiedBy>Ishika Daga</cp:lastModifiedBy>
  <cp:revision>12</cp:revision>
  <dcterms:created xsi:type="dcterms:W3CDTF">2023-11-27T17:48:04Z</dcterms:created>
  <dcterms:modified xsi:type="dcterms:W3CDTF">2023-11-28T09:58:26Z</dcterms:modified>
</cp:coreProperties>
</file>