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86" r:id="rId4"/>
    <p:sldId id="258" r:id="rId5"/>
    <p:sldId id="261" r:id="rId6"/>
    <p:sldId id="285" r:id="rId7"/>
    <p:sldId id="288" r:id="rId8"/>
    <p:sldId id="287" r:id="rId9"/>
    <p:sldId id="289" r:id="rId10"/>
    <p:sldId id="260" r:id="rId11"/>
    <p:sldId id="293" r:id="rId12"/>
    <p:sldId id="290" r:id="rId13"/>
    <p:sldId id="294"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11/25/2022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hindawi.com/journals/jhe/2021/8133076/" TargetMode="External"/><Relationship Id="rId7" Type="http://schemas.openxmlformats.org/officeDocument/2006/relationships/hyperlink" Target="https://youtu.be/ufm6tfgo-OA" TargetMode="External"/><Relationship Id="rId2" Type="http://schemas.openxmlformats.org/officeDocument/2006/relationships/hyperlink" Target="https://www.hindawi.com/journals/jhe/2021/8133076/tab1/" TargetMode="External"/><Relationship Id="rId1" Type="http://schemas.openxmlformats.org/officeDocument/2006/relationships/slideLayout" Target="../slideLayouts/slideLayout5.xml"/><Relationship Id="rId6" Type="http://schemas.openxmlformats.org/officeDocument/2006/relationships/hyperlink" Target="https://github.com/xenon-19/Gesture-Controlled-Virtual-Mouse" TargetMode="External"/><Relationship Id="rId5" Type="http://schemas.openxmlformats.org/officeDocument/2006/relationships/hyperlink" Target="https://app.diagrams.net/" TargetMode="External"/><Relationship Id="rId4" Type="http://schemas.openxmlformats.org/officeDocument/2006/relationships/hyperlink" Target="https://www.ijraset.com/research-paper/ai-virtual-mouse-using-hand-gesture-recogni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69976" y="1651517"/>
            <a:ext cx="8957388" cy="1912777"/>
          </a:xfrm>
        </p:spPr>
        <p:txBody>
          <a:bodyPr/>
          <a:lstStyle/>
          <a:p>
            <a:r>
              <a:rPr lang="en-US" sz="5400" dirty="0"/>
              <a:t>	</a:t>
            </a:r>
            <a:r>
              <a:rPr lang="en-US" sz="4400" dirty="0">
                <a:latin typeface="Times New Roman" panose="02020603050405020304" pitchFamily="18" charset="0"/>
                <a:cs typeface="Times New Roman" panose="02020603050405020304" pitchFamily="18" charset="0"/>
              </a:rPr>
              <a:t>	      SWE1010</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DIGITAL IMAGE PROCESSING</a:t>
            </a:r>
          </a:p>
        </p:txBody>
      </p:sp>
      <p:sp>
        <p:nvSpPr>
          <p:cNvPr id="3" name="Subtitle 2"/>
          <p:cNvSpPr>
            <a:spLocks noGrp="1"/>
          </p:cNvSpPr>
          <p:nvPr>
            <p:ph type="subTitle"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J-COMPONENT REVIEW</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smtClean="0"/>
              <a:t>10</a:t>
            </a:fld>
            <a:endParaRPr lang="en-US" dirty="0"/>
          </a:p>
        </p:txBody>
      </p:sp>
      <p:pic>
        <p:nvPicPr>
          <p:cNvPr id="3" name="Picture 2">
            <a:extLst>
              <a:ext uri="{FF2B5EF4-FFF2-40B4-BE49-F238E27FC236}">
                <a16:creationId xmlns:a16="http://schemas.microsoft.com/office/drawing/2014/main" id="{E1815C11-3A9A-DE88-C949-4BD03BD526DB}"/>
              </a:ext>
            </a:extLst>
          </p:cNvPr>
          <p:cNvPicPr>
            <a:picLocks noChangeAspect="1"/>
          </p:cNvPicPr>
          <p:nvPr/>
        </p:nvPicPr>
        <p:blipFill>
          <a:blip r:embed="rId2"/>
          <a:stretch>
            <a:fillRect/>
          </a:stretch>
        </p:blipFill>
        <p:spPr>
          <a:xfrm>
            <a:off x="1595535" y="1352939"/>
            <a:ext cx="3816220" cy="3844212"/>
          </a:xfrm>
          <a:prstGeom prst="rect">
            <a:avLst/>
          </a:prstGeom>
          <a:noFill/>
          <a:ln>
            <a:noFill/>
          </a:ln>
        </p:spPr>
      </p:pic>
      <p:pic>
        <p:nvPicPr>
          <p:cNvPr id="4" name="Picture 3">
            <a:extLst>
              <a:ext uri="{FF2B5EF4-FFF2-40B4-BE49-F238E27FC236}">
                <a16:creationId xmlns:a16="http://schemas.microsoft.com/office/drawing/2014/main" id="{5A2222B2-AFF3-7D8C-F749-3014EF54E647}"/>
              </a:ext>
            </a:extLst>
          </p:cNvPr>
          <p:cNvPicPr>
            <a:picLocks noChangeAspect="1"/>
          </p:cNvPicPr>
          <p:nvPr/>
        </p:nvPicPr>
        <p:blipFill>
          <a:blip r:embed="rId3"/>
          <a:stretch>
            <a:fillRect/>
          </a:stretch>
        </p:blipFill>
        <p:spPr>
          <a:xfrm>
            <a:off x="6447356" y="1352939"/>
            <a:ext cx="3527068" cy="38442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smtClean="0"/>
              <a:t>11</a:t>
            </a:fld>
            <a:endParaRPr lang="en-US" dirty="0"/>
          </a:p>
        </p:txBody>
      </p:sp>
      <p:pic>
        <p:nvPicPr>
          <p:cNvPr id="3" name="Picture 2">
            <a:extLst>
              <a:ext uri="{FF2B5EF4-FFF2-40B4-BE49-F238E27FC236}">
                <a16:creationId xmlns:a16="http://schemas.microsoft.com/office/drawing/2014/main" id="{A5FC52F3-4B8F-690D-AC00-5AEC73210069}"/>
              </a:ext>
            </a:extLst>
          </p:cNvPr>
          <p:cNvPicPr>
            <a:picLocks noChangeAspect="1"/>
          </p:cNvPicPr>
          <p:nvPr/>
        </p:nvPicPr>
        <p:blipFill>
          <a:blip r:embed="rId2"/>
          <a:stretch>
            <a:fillRect/>
          </a:stretch>
        </p:blipFill>
        <p:spPr>
          <a:xfrm>
            <a:off x="1147665" y="1408922"/>
            <a:ext cx="3116424" cy="3778898"/>
          </a:xfrm>
          <a:prstGeom prst="rect">
            <a:avLst/>
          </a:prstGeom>
          <a:noFill/>
          <a:ln>
            <a:noFill/>
          </a:ln>
        </p:spPr>
      </p:pic>
      <p:pic>
        <p:nvPicPr>
          <p:cNvPr id="4" name="Picture 3">
            <a:extLst>
              <a:ext uri="{FF2B5EF4-FFF2-40B4-BE49-F238E27FC236}">
                <a16:creationId xmlns:a16="http://schemas.microsoft.com/office/drawing/2014/main" id="{F2CE5C00-6C1D-66C8-D874-E9B1E63DF7C0}"/>
              </a:ext>
            </a:extLst>
          </p:cNvPr>
          <p:cNvPicPr>
            <a:picLocks noChangeAspect="1"/>
          </p:cNvPicPr>
          <p:nvPr/>
        </p:nvPicPr>
        <p:blipFill>
          <a:blip r:embed="rId3"/>
          <a:stretch>
            <a:fillRect/>
          </a:stretch>
        </p:blipFill>
        <p:spPr>
          <a:xfrm>
            <a:off x="4698838" y="1408922"/>
            <a:ext cx="2794324" cy="3778898"/>
          </a:xfrm>
          <a:prstGeom prst="rect">
            <a:avLst/>
          </a:prstGeom>
          <a:noFill/>
          <a:ln>
            <a:noFill/>
          </a:ln>
        </p:spPr>
      </p:pic>
      <p:pic>
        <p:nvPicPr>
          <p:cNvPr id="5" name="Picture 4">
            <a:extLst>
              <a:ext uri="{FF2B5EF4-FFF2-40B4-BE49-F238E27FC236}">
                <a16:creationId xmlns:a16="http://schemas.microsoft.com/office/drawing/2014/main" id="{AAE40CF2-A83D-1802-291A-BAF319C148FD}"/>
              </a:ext>
            </a:extLst>
          </p:cNvPr>
          <p:cNvPicPr>
            <a:picLocks noChangeAspect="1"/>
          </p:cNvPicPr>
          <p:nvPr/>
        </p:nvPicPr>
        <p:blipFill>
          <a:blip r:embed="rId4"/>
          <a:stretch>
            <a:fillRect/>
          </a:stretch>
        </p:blipFill>
        <p:spPr>
          <a:xfrm>
            <a:off x="7927911" y="1408922"/>
            <a:ext cx="2979575" cy="3778898"/>
          </a:xfrm>
          <a:prstGeom prst="rect">
            <a:avLst/>
          </a:prstGeom>
          <a:noFill/>
          <a:ln>
            <a:noFill/>
          </a:ln>
        </p:spPr>
      </p:pic>
    </p:spTree>
    <p:extLst>
      <p:ext uri="{BB962C8B-B14F-4D97-AF65-F5344CB8AC3E}">
        <p14:creationId xmlns:p14="http://schemas.microsoft.com/office/powerpoint/2010/main" val="536383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10" name="Text Placeholder 9"/>
          <p:cNvSpPr>
            <a:spLocks noGrp="1"/>
          </p:cNvSpPr>
          <p:nvPr>
            <p:ph type="body" sz="quarter" idx="13"/>
          </p:nvPr>
        </p:nvSpPr>
        <p:spPr>
          <a:xfrm>
            <a:off x="444498" y="1259634"/>
            <a:ext cx="10136415" cy="4963884"/>
          </a:xfrm>
        </p:spPr>
        <p:txBody>
          <a:bodyPr/>
          <a:lstStyle/>
          <a:p>
            <a:pPr marL="0" marR="0" indent="317500">
              <a:spcBef>
                <a:spcPts val="0"/>
              </a:spcBef>
              <a:spcAft>
                <a:spcPts val="0"/>
              </a:spcAft>
            </a:pPr>
            <a:r>
              <a:rPr lang="en-GB" sz="2000" dirty="0">
                <a:effectLst/>
                <a:latin typeface="Times New Roman" panose="02020603050405020304" pitchFamily="18" charset="0"/>
                <a:ea typeface="SimSun" panose="02010600030101010101" pitchFamily="2" charset="-122"/>
                <a:cs typeface="Times New Roman" panose="02020603050405020304" pitchFamily="18" charset="0"/>
              </a:rPr>
              <a:t>From Table, it will be seen that the planned AI virtual mouse system had achieved associate degree accuracy of concerning ninety nine. From this ninety nine accuracy of the planned AI virtual mouse system, we have a tendency to come back to grasp that the system has performed well. As seen in Table, the accuracy is low for “Right Click” as this can be the toughest gesture for the pc to know. The accuracy for right click is low as a result of the gesture used for acting the actual mouse perform is tougher. Also, the accuracy is extremely smart and high for all the opposite gestures. Compared to previous approaches for virtual mouse, our model worked o.k. with ninety nine accuracy. The graph of accuracy is shown.</a:t>
            </a:r>
          </a:p>
          <a:p>
            <a:pPr marL="0" marR="0" indent="254000">
              <a:spcBef>
                <a:spcPts val="0"/>
              </a:spcBef>
              <a:spcAft>
                <a:spcPts val="0"/>
              </a:spcAft>
            </a:pPr>
            <a:r>
              <a:rPr lang="en-GB" sz="2000" dirty="0">
                <a:effectLst/>
                <a:latin typeface="Times New Roman" panose="02020603050405020304" pitchFamily="18" charset="0"/>
                <a:ea typeface="SimSun" panose="02010600030101010101" pitchFamily="2" charset="-122"/>
                <a:cs typeface="Times New Roman" panose="02020603050405020304" pitchFamily="18" charset="0"/>
              </a:rPr>
              <a:t>From Table a pair of, it's evident that the planned AI virtual mouse has performed o.k. in terms of accuracy compared to the opposite virtual mouse models. The novelty of the planned model is that it will perform most of the mouse functions like left click, right click, scroll up, scroll down, and mouse pointer movement victimization finger tip detection, and also, the model is useful in dominant the laptop sort of a physical mouse however within the virtual mode. Figure fifteen shows a graph of comparison between the models.</a:t>
            </a:r>
          </a:p>
          <a:p>
            <a:pPr marL="0" indent="0">
              <a:buNone/>
            </a:pPr>
            <a:endParaRPr lang="en-IN" sz="2400" b="1" u="sng" dirty="0">
              <a:effectLst/>
              <a:latin typeface="Times New Roman" panose="02020603050405020304"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C263D6C4-4840-40CC-AC84-17E24B3B7BDE}" type="slidenum">
              <a:rPr lang="en-US" smtClean="0"/>
              <a:t>12</a:t>
            </a:fld>
            <a:endParaRPr lang="en-US" dirty="0"/>
          </a:p>
        </p:txBody>
      </p:sp>
    </p:spTree>
    <p:extLst>
      <p:ext uri="{BB962C8B-B14F-4D97-AF65-F5344CB8AC3E}">
        <p14:creationId xmlns:p14="http://schemas.microsoft.com/office/powerpoint/2010/main" val="3327490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10" name="Text Placeholder 9"/>
          <p:cNvSpPr>
            <a:spLocks noGrp="1"/>
          </p:cNvSpPr>
          <p:nvPr>
            <p:ph type="body" sz="quarter" idx="13"/>
          </p:nvPr>
        </p:nvSpPr>
        <p:spPr>
          <a:xfrm>
            <a:off x="444498" y="1259634"/>
            <a:ext cx="7402547" cy="4030823"/>
          </a:xfrm>
        </p:spPr>
        <p:txBody>
          <a:bodyPr/>
          <a:lstStyle/>
          <a:p>
            <a:pPr marL="0" marR="0" algn="just">
              <a:spcBef>
                <a:spcPts val="0"/>
              </a:spcBef>
              <a:spcAft>
                <a:spcPts val="0"/>
              </a:spcAft>
            </a:pP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https://www.hindawi.com/journals/jhe/2021/8133076/tab1/</a:t>
            </a:r>
            <a:endPar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https://www.hindawi.com/journals/jhe/2021/8133076/</a:t>
            </a:r>
            <a:endPar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https://www.ijraset.com/research-paper/ai-virtual-mouse-using-hand-gesture-recognition</a:t>
            </a:r>
            <a:endPar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5">
                  <a:extLst>
                    <a:ext uri="{A12FA001-AC4F-418D-AE19-62706E023703}">
                      <ahyp:hlinkClr xmlns:ahyp="http://schemas.microsoft.com/office/drawing/2018/hyperlinkcolor" val="tx"/>
                    </a:ext>
                  </a:extLst>
                </a:hlinkClick>
              </a:rPr>
              <a:t>https://app.diagrams.net</a:t>
            </a:r>
            <a:endPar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6">
                  <a:extLst>
                    <a:ext uri="{A12FA001-AC4F-418D-AE19-62706E023703}">
                      <ahyp:hlinkClr xmlns:ahyp="http://schemas.microsoft.com/office/drawing/2018/hyperlinkcolor" val="tx"/>
                    </a:ext>
                  </a:extLst>
                </a:hlinkClick>
              </a:rPr>
              <a:t>https://github.com/xenon-19/Gesture-Controlled-Virtual-Mouse</a:t>
            </a:r>
            <a:endPar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Times New Roman" panose="02020603050405020304" pitchFamily="18" charset="0"/>
              <a:buAutoNum type="arabicPeriod"/>
            </a:pPr>
            <a:r>
              <a:rPr lang="en-IN" sz="2000" u="sng"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hlinkClick r:id="rId7">
                  <a:extLst>
                    <a:ext uri="{A12FA001-AC4F-418D-AE19-62706E023703}">
                      <ahyp:hlinkClr xmlns:ahyp="http://schemas.microsoft.com/office/drawing/2018/hyperlinkcolor" val="tx"/>
                    </a:ext>
                  </a:extLst>
                </a:hlinkClick>
              </a:rPr>
              <a:t>https://youtu.be/ufm6tfgo-OA</a:t>
            </a:r>
            <a:r>
              <a:rPr lang="en-IN" sz="2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p>
          <a:p>
            <a:pPr marL="0" indent="0">
              <a:buNone/>
            </a:pPr>
            <a:endParaRPr lang="en-IN" sz="2400" b="1" u="sng" dirty="0">
              <a:effectLst/>
              <a:latin typeface="Times New Roman" panose="02020603050405020304"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C263D6C4-4840-40CC-AC84-17E24B3B7BDE}" type="slidenum">
              <a:rPr lang="en-US" smtClean="0"/>
              <a:t>13</a:t>
            </a:fld>
            <a:endParaRPr lang="en-US" dirty="0"/>
          </a:p>
        </p:txBody>
      </p:sp>
    </p:spTree>
    <p:extLst>
      <p:ext uri="{BB962C8B-B14F-4D97-AF65-F5344CB8AC3E}">
        <p14:creationId xmlns:p14="http://schemas.microsoft.com/office/powerpoint/2010/main" val="967554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GB"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61" y="1604866"/>
            <a:ext cx="8313575" cy="2767166"/>
          </a:xfrm>
        </p:spPr>
        <p:txBody>
          <a:bodyPr>
            <a:normAutofit/>
          </a:bodyPr>
          <a:lstStyle/>
          <a:p>
            <a:r>
              <a:rPr lang="en-US" sz="4000" u="sng" dirty="0">
                <a:latin typeface="Times New Roman" panose="02020603050405020304" pitchFamily="18" charset="0"/>
                <a:cs typeface="Times New Roman" panose="02020603050405020304" pitchFamily="18" charset="0"/>
              </a:rPr>
              <a:t>TITLE:</a:t>
            </a:r>
            <a:br>
              <a:rPr lang="en-US" sz="4000" u="sng" dirty="0">
                <a:latin typeface="Times New Roman" panose="02020603050405020304" pitchFamily="18" charset="0"/>
                <a:cs typeface="Times New Roman" panose="02020603050405020304" pitchFamily="18" charset="0"/>
              </a:rPr>
            </a:br>
            <a:br>
              <a:rPr lang="en-US" sz="4000" b="0" dirty="0">
                <a:latin typeface="Times New Roman" panose="02020603050405020304" pitchFamily="18" charset="0"/>
                <a:cs typeface="Times New Roman" panose="02020603050405020304" pitchFamily="18" charset="0"/>
              </a:rPr>
            </a:br>
            <a:r>
              <a:rPr lang="en-GB" sz="3600" b="1" dirty="0">
                <a:effectLst/>
                <a:latin typeface="Times New Roman" panose="02020603050405020304" pitchFamily="18" charset="0"/>
                <a:ea typeface="SimSun" panose="02010600030101010101" pitchFamily="2" charset="-122"/>
                <a:cs typeface="Times New Roman" panose="02020603050405020304" pitchFamily="18" charset="0"/>
              </a:rPr>
              <a:t>MOUSE FUNCTIONALITIES USING HAND GESTURE RECOGNITION</a:t>
            </a:r>
            <a:br>
              <a:rPr lang="en-GB" sz="1200" dirty="0">
                <a:effectLst/>
                <a:latin typeface="Calibri" panose="020F0502020204030204" pitchFamily="34" charset="0"/>
                <a:ea typeface="SimSun" panose="02010600030101010101" pitchFamily="2" charset="-122"/>
                <a:cs typeface="Times New Roman" panose="02020603050405020304" pitchFamily="18" charset="0"/>
              </a:rPr>
            </a:br>
            <a:endParaRPr lang="en-US" sz="4000" b="0" dirty="0"/>
          </a:p>
        </p:txBody>
      </p:sp>
      <p:sp>
        <p:nvSpPr>
          <p:cNvPr id="2" name="Slide Number Placeholder 1"/>
          <p:cNvSpPr>
            <a:spLocks noGrp="1"/>
          </p:cNvSpPr>
          <p:nvPr>
            <p:ph type="sldNum" sz="quarter" idx="12"/>
          </p:nvPr>
        </p:nvSpPr>
        <p:spPr/>
        <p:txBody>
          <a:bodyPr/>
          <a:lstStyle/>
          <a:p>
            <a:fld id="{C263D6C4-4840-40CC-AC84-17E24B3B7BDE}" type="slidenum">
              <a:rPr lang="en-US" smtClean="0"/>
              <a:t>2</a:t>
            </a:fld>
            <a:endParaRPr lang="en-US" dirty="0"/>
          </a:p>
        </p:txBody>
      </p:sp>
      <p:sp>
        <p:nvSpPr>
          <p:cNvPr id="6" name="Text Placeholder 5"/>
          <p:cNvSpPr>
            <a:spLocks noGrp="1"/>
          </p:cNvSpPr>
          <p:nvPr>
            <p:ph type="body" idx="1"/>
          </p:nvPr>
        </p:nvSpPr>
        <p:spPr>
          <a:xfrm>
            <a:off x="831850" y="4497355"/>
            <a:ext cx="6803136" cy="905069"/>
          </a:xfrm>
        </p:spPr>
        <p:txBody>
          <a:bodyPr>
            <a:normAutofit/>
          </a:bodyPr>
          <a:lstStyle/>
          <a:p>
            <a:r>
              <a:rPr lang="en-IN" sz="2000" b="1" dirty="0">
                <a:latin typeface="Times New Roman" panose="02020603050405020304" pitchFamily="18" charset="0"/>
                <a:cs typeface="Times New Roman" panose="02020603050405020304" pitchFamily="18" charset="0"/>
              </a:rPr>
              <a:t>TEAM:</a:t>
            </a:r>
          </a:p>
          <a:p>
            <a:r>
              <a:rPr lang="en-IN" sz="2000" b="1" dirty="0">
                <a:latin typeface="Times New Roman" panose="02020603050405020304" pitchFamily="18" charset="0"/>
                <a:cs typeface="Times New Roman" panose="02020603050405020304" pitchFamily="18" charset="0"/>
              </a:rPr>
              <a:t>DEEKSHA R – 20MIS1142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2653263" cy="646331"/>
          </a:xfrm>
        </p:spPr>
        <p:txBody>
          <a:bodyPr/>
          <a:lstStyle/>
          <a:p>
            <a:r>
              <a:rPr lang="en-IN" sz="4000" dirty="0">
                <a:latin typeface="Times New Roman" panose="02020603050405020304" pitchFamily="18" charset="0"/>
                <a:cs typeface="Times New Roman" panose="02020603050405020304" pitchFamily="18" charset="0"/>
              </a:rPr>
              <a:t>Agenda</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t>3</a:t>
            </a:fld>
            <a:endParaRPr lang="en-US" noProof="0" dirty="0"/>
          </a:p>
        </p:txBody>
      </p:sp>
      <p:sp>
        <p:nvSpPr>
          <p:cNvPr id="4" name="Text Placeholder 3"/>
          <p:cNvSpPr>
            <a:spLocks noGrp="1"/>
          </p:cNvSpPr>
          <p:nvPr>
            <p:ph type="body" sz="quarter" idx="13"/>
          </p:nvPr>
        </p:nvSpPr>
        <p:spPr/>
        <p:txBody>
          <a:bodyPr/>
          <a:lstStyle/>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LITERATURE SURVEY</a:t>
            </a:r>
          </a:p>
          <a:p>
            <a:r>
              <a:rPr lang="en-IN" sz="2000" dirty="0">
                <a:latin typeface="Times New Roman" panose="02020603050405020304" pitchFamily="18" charset="0"/>
                <a:cs typeface="Times New Roman" panose="02020603050405020304" pitchFamily="18" charset="0"/>
              </a:rPr>
              <a:t>METHODOLOGY</a:t>
            </a:r>
          </a:p>
          <a:p>
            <a:r>
              <a:rPr lang="en-IN" sz="2000" dirty="0">
                <a:latin typeface="Times New Roman" panose="02020603050405020304" pitchFamily="18" charset="0"/>
                <a:cs typeface="Times New Roman" panose="02020603050405020304" pitchFamily="18" charset="0"/>
              </a:rPr>
              <a:t>HARDWARE AND SOFTWARE USED</a:t>
            </a:r>
          </a:p>
          <a:p>
            <a:r>
              <a:rPr lang="en-IN" sz="2000" dirty="0">
                <a:latin typeface="Times New Roman" panose="02020603050405020304" pitchFamily="18" charset="0"/>
                <a:cs typeface="Times New Roman" panose="02020603050405020304" pitchFamily="18" charset="0"/>
              </a:rPr>
              <a:t>EXPERIMENTAL RESULTS</a:t>
            </a:r>
          </a:p>
          <a:p>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REFERENCES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0" name="Text Placeholder 9"/>
          <p:cNvSpPr>
            <a:spLocks noGrp="1"/>
          </p:cNvSpPr>
          <p:nvPr>
            <p:ph type="body" sz="quarter" idx="13"/>
          </p:nvPr>
        </p:nvSpPr>
        <p:spPr>
          <a:xfrm>
            <a:off x="444499" y="1625385"/>
            <a:ext cx="7766439" cy="4430182"/>
          </a:xfrm>
        </p:spPr>
        <p:txBody>
          <a:bodyPr/>
          <a:lstStyle/>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With the event technologies within the areas of increased reality and devices that we have a tendency to use in our existence, these devices are getting compact within the variety of Bluetooth or wireless technologies. This paper proposes Associate in Nursing AI virtual mouse system that produces use of the hand gestures and hand tip detection for acting mouse functions within the laptop mistreatment laptop vision. the most objective of the projected system is to perform mouse pointer operates and scroll function employing a internet camera or a integral camera within the laptop rather than employing a ancient mouse device. Hand gesture and hand tip detection by mistreatment laptop vision is employed as a HCI with the PC. With the utilization of the AI virtual mouse system, we are able to track the tip of the hand gesture by employing a integral camera or internet camera and perform the mouse pointer operations and scrolling operate and additionally move the pointer with it.</a:t>
            </a:r>
          </a:p>
          <a:p>
            <a:pPr marL="0" indent="0">
              <a:buNone/>
            </a:pP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2" name="Slide Number Placeholder 1"/>
          <p:cNvSpPr>
            <a:spLocks noGrp="1"/>
          </p:cNvSpPr>
          <p:nvPr>
            <p:ph type="sldNum" sz="quarter" idx="12"/>
          </p:nvPr>
        </p:nvSpPr>
        <p:spPr/>
        <p:txBody>
          <a:bodyPr/>
          <a:lstStyle/>
          <a:p>
            <a:fld id="{C263D6C4-4840-40CC-AC84-17E24B3B7BDE}" type="slidenum">
              <a:rPr lang="en-US" smtClean="0"/>
              <a:t>5</a:t>
            </a:fld>
            <a:endParaRPr lang="en-US" dirty="0"/>
          </a:p>
        </p:txBody>
      </p:sp>
      <p:sp>
        <p:nvSpPr>
          <p:cNvPr id="7" name="Text Placeholder 6"/>
          <p:cNvSpPr>
            <a:spLocks noGrp="1"/>
          </p:cNvSpPr>
          <p:nvPr>
            <p:ph type="body" sz="quarter" idx="1"/>
          </p:nvPr>
        </p:nvSpPr>
        <p:spPr/>
        <p:txBody>
          <a:bodyPr>
            <a:normAutofit/>
          </a:bodyPr>
          <a:lstStyle/>
          <a:p>
            <a:r>
              <a:rPr lang="en-US" sz="2800" dirty="0">
                <a:latin typeface="Times New Roman" panose="02020603050405020304" pitchFamily="18" charset="0"/>
                <a:cs typeface="Times New Roman" panose="02020603050405020304" pitchFamily="18" charset="0"/>
              </a:rPr>
              <a:t>EXISTING SYSTEM</a:t>
            </a:r>
          </a:p>
        </p:txBody>
      </p:sp>
      <p:sp>
        <p:nvSpPr>
          <p:cNvPr id="8" name="Text Placeholder 7"/>
          <p:cNvSpPr>
            <a:spLocks noGrp="1"/>
          </p:cNvSpPr>
          <p:nvPr>
            <p:ph type="body" sz="quarter" idx="2"/>
          </p:nvPr>
        </p:nvSpPr>
        <p:spPr>
          <a:xfrm>
            <a:off x="444501" y="2505075"/>
            <a:ext cx="8093010" cy="3018647"/>
          </a:xfrm>
        </p:spPr>
        <p:txBody>
          <a:bodyPr/>
          <a:lstStyle/>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There are some connected works role out on virtual mouse mistreatment hand gesture detection by carrying a glove within the hand and additionally mistreatment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tips within the hands for gesture recognition, however they're no a lot of correct in mouse functions. the popularity isn't therefore correct attributable to carrying gloves; additionally, the gloves also are not fitted to some users, and in some cases, the popularity isn't therefore correct attributable to the failure of detection of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tips. Some efforts are created for camera-based detection of the hand gesture interface.</a:t>
            </a:r>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2" name="Slide Number Placeholder 1"/>
          <p:cNvSpPr>
            <a:spLocks noGrp="1"/>
          </p:cNvSpPr>
          <p:nvPr>
            <p:ph type="sldNum" sz="quarter" idx="12"/>
          </p:nvPr>
        </p:nvSpPr>
        <p:spPr/>
        <p:txBody>
          <a:bodyPr/>
          <a:lstStyle/>
          <a:p>
            <a:fld id="{C263D6C4-4840-40CC-AC84-17E24B3B7BDE}" type="slidenum">
              <a:rPr lang="en-US" smtClean="0"/>
              <a:t>6</a:t>
            </a:fld>
            <a:endParaRPr lang="en-US" dirty="0"/>
          </a:p>
        </p:txBody>
      </p:sp>
      <p:sp>
        <p:nvSpPr>
          <p:cNvPr id="3" name="Text Placeholder 2"/>
          <p:cNvSpPr>
            <a:spLocks noGrp="1"/>
          </p:cNvSpPr>
          <p:nvPr>
            <p:ph type="body" sz="quarter" idx="13"/>
          </p:nvPr>
        </p:nvSpPr>
        <p:spPr>
          <a:xfrm>
            <a:off x="1409700" y="1203649"/>
            <a:ext cx="9372600" cy="5111426"/>
          </a:xfrm>
        </p:spPr>
        <p:txBody>
          <a:bodyPr>
            <a:normAutofit fontScale="55000" lnSpcReduction="20000"/>
          </a:bodyPr>
          <a:lstStyle/>
          <a:p>
            <a:pPr algn="just">
              <a:lnSpc>
                <a:spcPct val="115000"/>
              </a:lnSpc>
              <a:spcAft>
                <a:spcPts val="800"/>
              </a:spcAf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The following describes the overall objectives of this project: </a:t>
            </a:r>
          </a:p>
          <a:p>
            <a:pPr marL="342900" lvl="0" indent="-342900" algn="just">
              <a:lnSpc>
                <a:spcPct val="115000"/>
              </a:lnSpc>
              <a:spcAft>
                <a:spcPts val="800"/>
              </a:spcAft>
              <a:buSzPts val="800"/>
              <a:buFont typeface="Wingdings" panose="05000000000000000000" pitchFamily="2" charset="2"/>
              <a:buChar char=""/>
              <a:tabLst>
                <a:tab pos="2667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To design to operate with the help of a webcam. The Virtual Mouse application will be operational with the help of a webcam, as the webcam are responsible to capture the images in real time. The application would not work if there are no webcam detected. </a:t>
            </a:r>
          </a:p>
          <a:p>
            <a:pPr marL="342900" lvl="0" indent="-342900" algn="just">
              <a:lnSpc>
                <a:spcPct val="115000"/>
              </a:lnSpc>
              <a:spcAft>
                <a:spcPts val="800"/>
              </a:spcAft>
              <a:buSzPts val="800"/>
              <a:buFont typeface="Wingdings" panose="05000000000000000000" pitchFamily="2" charset="2"/>
              <a:buChar char=""/>
              <a:tabLst>
                <a:tab pos="2667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To design a virtual input that can operate on all surface. The Virtual Mouse application will be operational on all surface and indoor environment, as long the users are </a:t>
            </a: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facing</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the webcam while doing the motion gesture. </a:t>
            </a:r>
          </a:p>
          <a:p>
            <a:pPr marL="342900" lvl="0" indent="-342900" algn="just">
              <a:lnSpc>
                <a:spcPct val="115000"/>
              </a:lnSpc>
              <a:spcAft>
                <a:spcPts val="800"/>
              </a:spcAft>
              <a:buSzPts val="800"/>
              <a:buFont typeface="Wingdings" panose="05000000000000000000" pitchFamily="2" charset="2"/>
              <a:buChar char=""/>
              <a:tabLst>
                <a:tab pos="2667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To program the camera to continuously capturing the images, which the images will be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by using various image processing techniques. As stated above, the Virtual Mouse application will be continuously capturing the images in real time, where the images will be undergo a series of process, this includes </a:t>
            </a:r>
            <a:r>
              <a:rPr lang="en-IN" sz="3200" b="1" u="sng" dirty="0">
                <a:effectLst/>
                <a:latin typeface="Times New Roman" panose="02020603050405020304" pitchFamily="18" charset="0"/>
                <a:ea typeface="Calibri" panose="020F0502020204030204" pitchFamily="34" charset="0"/>
                <a:cs typeface="Times New Roman" panose="02020603050405020304" pitchFamily="18" charset="0"/>
              </a:rPr>
              <a:t>HSV conversion, Binary Image conversion, salt and pepper noise filtering, and more</a:t>
            </a: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15000"/>
              </a:lnSpc>
              <a:spcAft>
                <a:spcPts val="800"/>
              </a:spcAft>
              <a:buSzPts val="800"/>
              <a:buFont typeface="Wingdings" panose="05000000000000000000" pitchFamily="2" charset="2"/>
              <a:buChar char=""/>
              <a:tabLst>
                <a:tab pos="266700" algn="l"/>
              </a:tabLs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To convert hand gesture/motion into mouse input that will be set to a particular screen position.</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10" name="Text Placeholder 9"/>
          <p:cNvSpPr>
            <a:spLocks noGrp="1"/>
          </p:cNvSpPr>
          <p:nvPr>
            <p:ph type="body" sz="quarter" idx="13"/>
          </p:nvPr>
        </p:nvSpPr>
        <p:spPr>
          <a:xfrm>
            <a:off x="444499" y="1625385"/>
            <a:ext cx="5984293" cy="2536068"/>
          </a:xfrm>
        </p:spPr>
        <p:txBody>
          <a:bodyPr/>
          <a:lstStyle/>
          <a:p>
            <a:pPr marL="0" indent="0">
              <a:buNone/>
            </a:pPr>
            <a:endParaRPr lang="en-IN" sz="2400" b="1" u="sng" dirty="0">
              <a:effectLst/>
              <a:latin typeface="Times New Roman" panose="02020603050405020304" pitchFamily="18" charset="0"/>
              <a:ea typeface="Calibri" panose="020F0502020204030204" pitchFamily="34" charset="0"/>
            </a:endParaRPr>
          </a:p>
          <a:p>
            <a:pPr marL="0" indent="0">
              <a:buNone/>
            </a:pPr>
            <a:endParaRPr lang="en-IN" sz="2400" b="1" u="sng" dirty="0">
              <a:latin typeface="Times New Roman" panose="02020603050405020304" pitchFamily="18" charset="0"/>
              <a:ea typeface="Calibri" panose="020F0502020204030204" pitchFamily="34" charset="0"/>
            </a:endParaRPr>
          </a:p>
          <a:p>
            <a:pPr marL="0" indent="0">
              <a:buNone/>
            </a:pPr>
            <a:r>
              <a:rPr lang="en-IN" sz="2400" b="1" u="sng" dirty="0">
                <a:effectLst/>
                <a:latin typeface="Times New Roman" panose="02020603050405020304" pitchFamily="18" charset="0"/>
                <a:ea typeface="Calibri" panose="020F0502020204030204" pitchFamily="34" charset="0"/>
              </a:rPr>
              <a:t>HSV conversion, Binary Image conversion, salt and pepper noise filtering, and more</a:t>
            </a:r>
            <a:r>
              <a:rPr lang="en-IN" sz="2400" b="1" dirty="0">
                <a:effectLst/>
                <a:latin typeface="Times New Roman" panose="02020603050405020304" pitchFamily="18" charset="0"/>
                <a:ea typeface="Calibri" panose="020F0502020204030204" pitchFamily="34" charset="0"/>
              </a:rPr>
              <a:t>.</a:t>
            </a:r>
            <a:endParaRPr lang="en-US" sz="2400" dirty="0"/>
          </a:p>
        </p:txBody>
      </p:sp>
      <p:sp>
        <p:nvSpPr>
          <p:cNvPr id="2" name="Slide Number Placeholder 1"/>
          <p:cNvSpPr>
            <a:spLocks noGrp="1"/>
          </p:cNvSpPr>
          <p:nvPr>
            <p:ph type="sldNum" sz="quarter" idx="12"/>
          </p:nvPr>
        </p:nvSpPr>
        <p:spPr/>
        <p:txBody>
          <a:bodyPr/>
          <a:lstStyle/>
          <a:p>
            <a:fld id="{C263D6C4-4840-40CC-AC84-17E24B3B7BDE}" type="slidenum">
              <a:rPr lang="en-US" smtClean="0"/>
              <a:t>7</a:t>
            </a:fld>
            <a:endParaRPr lang="en-US" dirty="0"/>
          </a:p>
        </p:txBody>
      </p:sp>
    </p:spTree>
    <p:extLst>
      <p:ext uri="{BB962C8B-B14F-4D97-AF65-F5344CB8AC3E}">
        <p14:creationId xmlns:p14="http://schemas.microsoft.com/office/powerpoint/2010/main" val="2180743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AND SOFTWARE USED</a:t>
            </a:r>
          </a:p>
        </p:txBody>
      </p:sp>
      <p:sp>
        <p:nvSpPr>
          <p:cNvPr id="10" name="Text Placeholder 9"/>
          <p:cNvSpPr>
            <a:spLocks noGrp="1"/>
          </p:cNvSpPr>
          <p:nvPr>
            <p:ph type="body" sz="quarter" idx="13"/>
          </p:nvPr>
        </p:nvSpPr>
        <p:spPr>
          <a:xfrm>
            <a:off x="444499" y="1625385"/>
            <a:ext cx="5041901" cy="3151888"/>
          </a:xfrm>
        </p:spPr>
        <p:txBody>
          <a:bodyPr/>
          <a:lstStyle/>
          <a:p>
            <a:pPr marL="0" marR="0" algn="just">
              <a:lnSpc>
                <a:spcPct val="150000"/>
              </a:lnSpc>
              <a:spcBef>
                <a:spcPts val="0"/>
              </a:spcBef>
              <a:spcAft>
                <a:spcPts val="0"/>
              </a:spcAft>
            </a:pPr>
            <a:r>
              <a:rPr lang="en-IN" sz="2000" b="1" dirty="0">
                <a:effectLst/>
                <a:latin typeface="Times New Roman" panose="02020603050405020304" pitchFamily="18" charset="0"/>
                <a:ea typeface="SimSun" panose="02010600030101010101" pitchFamily="2" charset="-122"/>
                <a:cs typeface="Times New Roman" panose="02020603050405020304" pitchFamily="18" charset="0"/>
              </a:rPr>
              <a:t>Hardware Components- </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just">
              <a:lnSpc>
                <a:spcPct val="150000"/>
              </a:lnSpc>
              <a:spcBef>
                <a:spcPts val="0"/>
              </a:spcBef>
              <a:spcAft>
                <a:spcPts val="0"/>
              </a:spcAft>
              <a:buNone/>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Computer System.</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just">
              <a:lnSpc>
                <a:spcPct val="150000"/>
              </a:lnSpc>
              <a:spcBef>
                <a:spcPts val="0"/>
              </a:spcBef>
              <a:spcAft>
                <a:spcPts val="0"/>
              </a:spcAft>
              <a:buNone/>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Web Camera.</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2000" b="1" dirty="0">
                <a:effectLst/>
                <a:latin typeface="Times New Roman" panose="02020603050405020304" pitchFamily="18" charset="0"/>
                <a:ea typeface="SimSun" panose="02010600030101010101" pitchFamily="2" charset="-122"/>
                <a:cs typeface="Times New Roman" panose="02020603050405020304" pitchFamily="18" charset="0"/>
              </a:rPr>
              <a:t>Software Components-</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just">
              <a:lnSpc>
                <a:spcPct val="150000"/>
              </a:lnSpc>
              <a:spcBef>
                <a:spcPts val="0"/>
              </a:spcBef>
              <a:spcAft>
                <a:spcPts val="0"/>
              </a:spcAft>
              <a:buNone/>
            </a:pPr>
            <a:r>
              <a:rPr lang="en-IN" sz="2000" dirty="0">
                <a:effectLst/>
                <a:latin typeface="Times New Roman" panose="02020603050405020304" pitchFamily="18" charset="0"/>
                <a:ea typeface="SimSun" panose="02010600030101010101" pitchFamily="2" charset="-122"/>
                <a:cs typeface="Times New Roman" panose="02020603050405020304" pitchFamily="18" charset="0"/>
              </a:rPr>
              <a:t>          Anaconda Application.</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t>8</a:t>
            </a:fld>
            <a:endParaRPr lang="en-US" dirty="0"/>
          </a:p>
        </p:txBody>
      </p:sp>
    </p:spTree>
    <p:extLst>
      <p:ext uri="{BB962C8B-B14F-4D97-AF65-F5344CB8AC3E}">
        <p14:creationId xmlns:p14="http://schemas.microsoft.com/office/powerpoint/2010/main" val="2477097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RESULTS</a:t>
            </a:r>
          </a:p>
        </p:txBody>
      </p:sp>
      <p:sp>
        <p:nvSpPr>
          <p:cNvPr id="10" name="Text Placeholder 9"/>
          <p:cNvSpPr>
            <a:spLocks noGrp="1"/>
          </p:cNvSpPr>
          <p:nvPr>
            <p:ph type="body" sz="quarter" idx="13"/>
          </p:nvPr>
        </p:nvSpPr>
        <p:spPr>
          <a:xfrm>
            <a:off x="444499" y="1625385"/>
            <a:ext cx="9492603" cy="4689690"/>
          </a:xfrm>
        </p:spPr>
        <p:txBody>
          <a:bodyPr/>
          <a:lstStyle/>
          <a:p>
            <a:pPr marL="0" indent="0">
              <a:buNone/>
            </a:pPr>
            <a:endParaRPr lang="en-IN" sz="2400" b="1" u="sng" dirty="0">
              <a:effectLst/>
              <a:latin typeface="Times New Roman" panose="02020603050405020304" pitchFamily="18" charset="0"/>
              <a:ea typeface="Calibri" panose="020F0502020204030204" pitchFamily="34" charset="0"/>
            </a:endParaRPr>
          </a:p>
          <a:p>
            <a:pPr marL="0" indent="0">
              <a:buNone/>
            </a:pPr>
            <a:endParaRPr lang="en-IN" sz="2400" b="1" u="sng" dirty="0">
              <a:latin typeface="Times New Roman" panose="02020603050405020304"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C263D6C4-4840-40CC-AC84-17E24B3B7BDE}" type="slidenum">
              <a:rPr lang="en-US" smtClean="0"/>
              <a:t>9</a:t>
            </a:fld>
            <a:endParaRPr lang="en-US" dirty="0"/>
          </a:p>
        </p:txBody>
      </p:sp>
      <p:pic>
        <p:nvPicPr>
          <p:cNvPr id="3" name="Picture 2">
            <a:extLst>
              <a:ext uri="{FF2B5EF4-FFF2-40B4-BE49-F238E27FC236}">
                <a16:creationId xmlns:a16="http://schemas.microsoft.com/office/drawing/2014/main" id="{C2AC8B56-14A0-2F2A-87C5-825B13E19C9E}"/>
              </a:ext>
            </a:extLst>
          </p:cNvPr>
          <p:cNvPicPr>
            <a:picLocks noChangeAspect="1"/>
          </p:cNvPicPr>
          <p:nvPr/>
        </p:nvPicPr>
        <p:blipFill>
          <a:blip r:embed="rId2"/>
          <a:stretch>
            <a:fillRect/>
          </a:stretch>
        </p:blipFill>
        <p:spPr>
          <a:xfrm>
            <a:off x="1026567" y="1754155"/>
            <a:ext cx="5436235" cy="3610947"/>
          </a:xfrm>
          <a:prstGeom prst="rect">
            <a:avLst/>
          </a:prstGeom>
          <a:noFill/>
          <a:ln>
            <a:solidFill>
              <a:schemeClr val="tx1"/>
            </a:solidFill>
          </a:ln>
        </p:spPr>
      </p:pic>
      <p:pic>
        <p:nvPicPr>
          <p:cNvPr id="4" name="Picture 3">
            <a:extLst>
              <a:ext uri="{FF2B5EF4-FFF2-40B4-BE49-F238E27FC236}">
                <a16:creationId xmlns:a16="http://schemas.microsoft.com/office/drawing/2014/main" id="{01B5B0AF-75BE-2654-77F8-03E3636E75B2}"/>
              </a:ext>
            </a:extLst>
          </p:cNvPr>
          <p:cNvPicPr>
            <a:picLocks noChangeAspect="1"/>
          </p:cNvPicPr>
          <p:nvPr/>
        </p:nvPicPr>
        <p:blipFill>
          <a:blip r:embed="rId3"/>
          <a:srcRect t="12503"/>
          <a:stretch>
            <a:fillRect/>
          </a:stretch>
        </p:blipFill>
        <p:spPr>
          <a:xfrm>
            <a:off x="6531430" y="1754154"/>
            <a:ext cx="4497354" cy="3610947"/>
          </a:xfrm>
          <a:prstGeom prst="rect">
            <a:avLst/>
          </a:prstGeom>
          <a:noFill/>
          <a:ln>
            <a:solidFill>
              <a:schemeClr val="tx1"/>
            </a:solidFill>
          </a:ln>
        </p:spPr>
      </p:pic>
    </p:spTree>
    <p:extLst>
      <p:ext uri="{BB962C8B-B14F-4D97-AF65-F5344CB8AC3E}">
        <p14:creationId xmlns:p14="http://schemas.microsoft.com/office/powerpoint/2010/main" val="2188304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blue presentation</Template>
  <TotalTime>30</TotalTime>
  <Words>874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Trade Gothic LT Pro</vt:lpstr>
      <vt:lpstr>Trebuchet MS</vt:lpstr>
      <vt:lpstr>Wingdings</vt:lpstr>
      <vt:lpstr>Office Theme</vt:lpstr>
      <vt:lpstr>        SWE1010 DIGITAL IMAGE PROCESSING</vt:lpstr>
      <vt:lpstr>TITLE:  MOUSE FUNCTIONALITIES USING HAND GESTURE RECOGNITION </vt:lpstr>
      <vt:lpstr>Agenda</vt:lpstr>
      <vt:lpstr>INTRODUCTION</vt:lpstr>
      <vt:lpstr>LITERATURE SURVEY</vt:lpstr>
      <vt:lpstr>PROPOSED SOLUTION</vt:lpstr>
      <vt:lpstr>METHODOLOGY</vt:lpstr>
      <vt:lpstr>HARDWARE AND SOFTWARE USED</vt:lpstr>
      <vt:lpstr>EXPERIMENTAL RESULTS</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SWE1010 DIGITAL IMAGE PROCESSING</dc:title>
  <dc:creator>Deeksha R</dc:creator>
  <cp:lastModifiedBy>Deeksha R</cp:lastModifiedBy>
  <cp:revision>9</cp:revision>
  <dcterms:created xsi:type="dcterms:W3CDTF">2022-11-15T16:28:00Z</dcterms:created>
  <dcterms:modified xsi:type="dcterms:W3CDTF">2022-11-25T17:04:26Z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BD4BAFE97CC0405282125FD1999C3B1C</vt:lpwstr>
  </property>
  <property fmtid="{D5CDD505-2E9C-101B-9397-08002B2CF9AE}" pid="4" name="KSOProductBuildVer">
    <vt:lpwstr>1033-11.2.0.11380</vt:lpwstr>
  </property>
</Properties>
</file>