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70" r:id="rId4"/>
    <p:sldId id="266" r:id="rId5"/>
    <p:sldId id="272" r:id="rId6"/>
    <p:sldId id="268" r:id="rId7"/>
    <p:sldId id="269" r:id="rId8"/>
    <p:sldId id="264" r:id="rId9"/>
    <p:sldId id="273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64" autoAdjust="0"/>
    <p:restoredTop sz="95915"/>
  </p:normalViewPr>
  <p:slideViewPr>
    <p:cSldViewPr snapToGrid="0" snapToObjects="1">
      <p:cViewPr>
        <p:scale>
          <a:sx n="66" d="100"/>
          <a:sy n="66" d="100"/>
        </p:scale>
        <p:origin x="1128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1D4DA-D515-4F6F-ACDC-B66F697D4F7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5406DC-AF45-4083-A57B-FAB84695C384}">
      <dgm:prSet/>
      <dgm:spPr/>
      <dgm:t>
        <a:bodyPr/>
        <a:lstStyle/>
        <a:p>
          <a:r>
            <a:rPr lang="en-US" dirty="0"/>
            <a:t>Did you know that the average price of real estate properties have risen by at least 70% in the last 5 years in Toronto.</a:t>
          </a:r>
        </a:p>
      </dgm:t>
    </dgm:pt>
    <dgm:pt modelId="{263EB1A6-4C31-4FFF-B685-EA7DD9D6F1EB}" type="parTrans" cxnId="{F0F3D7E9-4431-44CD-96C7-EC0D6329C2E5}">
      <dgm:prSet/>
      <dgm:spPr/>
      <dgm:t>
        <a:bodyPr/>
        <a:lstStyle/>
        <a:p>
          <a:endParaRPr lang="en-US"/>
        </a:p>
      </dgm:t>
    </dgm:pt>
    <dgm:pt modelId="{CFC9B321-850D-4619-AACE-510446263BFD}" type="sibTrans" cxnId="{F0F3D7E9-4431-44CD-96C7-EC0D6329C2E5}">
      <dgm:prSet/>
      <dgm:spPr/>
      <dgm:t>
        <a:bodyPr/>
        <a:lstStyle/>
        <a:p>
          <a:endParaRPr lang="en-US"/>
        </a:p>
      </dgm:t>
    </dgm:pt>
    <dgm:pt modelId="{FF5FB71C-D89A-43FC-88C9-FD6BB2106F5E}">
      <dgm:prSet/>
      <dgm:spPr/>
      <dgm:t>
        <a:bodyPr/>
        <a:lstStyle/>
        <a:p>
          <a:r>
            <a:rPr lang="en-US" dirty="0"/>
            <a:t>Did you know apartments are the most affordable housing type in Toronto. An average price around 500K$.</a:t>
          </a:r>
        </a:p>
      </dgm:t>
    </dgm:pt>
    <dgm:pt modelId="{E7028650-D180-414C-B163-9480F3C032E9}" type="parTrans" cxnId="{D8067A3B-3F47-47F6-8CF5-0922126345CA}">
      <dgm:prSet/>
      <dgm:spPr/>
      <dgm:t>
        <a:bodyPr/>
        <a:lstStyle/>
        <a:p>
          <a:endParaRPr lang="en-US"/>
        </a:p>
      </dgm:t>
    </dgm:pt>
    <dgm:pt modelId="{338876F7-6681-4D5C-978A-783DA2BDFF15}" type="sibTrans" cxnId="{D8067A3B-3F47-47F6-8CF5-0922126345CA}">
      <dgm:prSet/>
      <dgm:spPr/>
      <dgm:t>
        <a:bodyPr/>
        <a:lstStyle/>
        <a:p>
          <a:endParaRPr lang="en-US"/>
        </a:p>
      </dgm:t>
    </dgm:pt>
    <dgm:pt modelId="{F4C91172-59A0-4D47-A935-2F05727D6451}">
      <dgm:prSet/>
      <dgm:spPr/>
      <dgm:t>
        <a:bodyPr/>
        <a:lstStyle/>
        <a:p>
          <a:r>
            <a:rPr lang="en-US" dirty="0"/>
            <a:t>Toronto eastern district 01 is the most expensive area to live in in 2021.</a:t>
          </a:r>
        </a:p>
      </dgm:t>
    </dgm:pt>
    <dgm:pt modelId="{A956336A-9164-4B4A-9E58-7B5D883EA086}" type="parTrans" cxnId="{79D89B18-8A8B-4BC0-B88C-6688BAC571C8}">
      <dgm:prSet/>
      <dgm:spPr/>
      <dgm:t>
        <a:bodyPr/>
        <a:lstStyle/>
        <a:p>
          <a:endParaRPr lang="en-US"/>
        </a:p>
      </dgm:t>
    </dgm:pt>
    <dgm:pt modelId="{722366E6-BCED-4CC9-87EA-FAAB037C6936}" type="sibTrans" cxnId="{79D89B18-8A8B-4BC0-B88C-6688BAC571C8}">
      <dgm:prSet/>
      <dgm:spPr/>
      <dgm:t>
        <a:bodyPr/>
        <a:lstStyle/>
        <a:p>
          <a:endParaRPr lang="en-US"/>
        </a:p>
      </dgm:t>
    </dgm:pt>
    <dgm:pt modelId="{3C4CCC4E-98A6-C04A-91E8-DE47DDDA5695}" type="pres">
      <dgm:prSet presAssocID="{8AE1D4DA-D515-4F6F-ACDC-B66F697D4F72}" presName="linear" presStyleCnt="0">
        <dgm:presLayoutVars>
          <dgm:animLvl val="lvl"/>
          <dgm:resizeHandles val="exact"/>
        </dgm:presLayoutVars>
      </dgm:prSet>
      <dgm:spPr/>
    </dgm:pt>
    <dgm:pt modelId="{EFA0F647-0853-2043-9DAC-F682A7F267E5}" type="pres">
      <dgm:prSet presAssocID="{EB5406DC-AF45-4083-A57B-FAB84695C3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1420017-662E-4A4F-ABD1-F3589F0288B9}" type="pres">
      <dgm:prSet presAssocID="{CFC9B321-850D-4619-AACE-510446263BFD}" presName="spacer" presStyleCnt="0"/>
      <dgm:spPr/>
    </dgm:pt>
    <dgm:pt modelId="{F34F8315-20AC-2846-999F-477234A89CCF}" type="pres">
      <dgm:prSet presAssocID="{FF5FB71C-D89A-43FC-88C9-FD6BB2106F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0B3DF5-9088-C84C-A000-3F0CAD9EB221}" type="pres">
      <dgm:prSet presAssocID="{338876F7-6681-4D5C-978A-783DA2BDFF15}" presName="spacer" presStyleCnt="0"/>
      <dgm:spPr/>
    </dgm:pt>
    <dgm:pt modelId="{8835DFC1-5C9B-0B43-8562-D366F32019F1}" type="pres">
      <dgm:prSet presAssocID="{F4C91172-59A0-4D47-A935-2F05727D645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083D0F-42AD-3E44-B7E1-AAE95A812EED}" type="presOf" srcId="{FF5FB71C-D89A-43FC-88C9-FD6BB2106F5E}" destId="{F34F8315-20AC-2846-999F-477234A89CCF}" srcOrd="0" destOrd="0" presId="urn:microsoft.com/office/officeart/2005/8/layout/vList2"/>
    <dgm:cxn modelId="{79D89B18-8A8B-4BC0-B88C-6688BAC571C8}" srcId="{8AE1D4DA-D515-4F6F-ACDC-B66F697D4F72}" destId="{F4C91172-59A0-4D47-A935-2F05727D6451}" srcOrd="2" destOrd="0" parTransId="{A956336A-9164-4B4A-9E58-7B5D883EA086}" sibTransId="{722366E6-BCED-4CC9-87EA-FAAB037C6936}"/>
    <dgm:cxn modelId="{31BD8937-A866-854F-B487-2D3C0E2122D0}" type="presOf" srcId="{EB5406DC-AF45-4083-A57B-FAB84695C384}" destId="{EFA0F647-0853-2043-9DAC-F682A7F267E5}" srcOrd="0" destOrd="0" presId="urn:microsoft.com/office/officeart/2005/8/layout/vList2"/>
    <dgm:cxn modelId="{D8067A3B-3F47-47F6-8CF5-0922126345CA}" srcId="{8AE1D4DA-D515-4F6F-ACDC-B66F697D4F72}" destId="{FF5FB71C-D89A-43FC-88C9-FD6BB2106F5E}" srcOrd="1" destOrd="0" parTransId="{E7028650-D180-414C-B163-9480F3C032E9}" sibTransId="{338876F7-6681-4D5C-978A-783DA2BDFF15}"/>
    <dgm:cxn modelId="{4AD89F8A-B4BF-3140-9151-8DE8A675D320}" type="presOf" srcId="{8AE1D4DA-D515-4F6F-ACDC-B66F697D4F72}" destId="{3C4CCC4E-98A6-C04A-91E8-DE47DDDA5695}" srcOrd="0" destOrd="0" presId="urn:microsoft.com/office/officeart/2005/8/layout/vList2"/>
    <dgm:cxn modelId="{368E5695-3412-8047-94C3-D59C9F67B04B}" type="presOf" srcId="{F4C91172-59A0-4D47-A935-2F05727D6451}" destId="{8835DFC1-5C9B-0B43-8562-D366F32019F1}" srcOrd="0" destOrd="0" presId="urn:microsoft.com/office/officeart/2005/8/layout/vList2"/>
    <dgm:cxn modelId="{F0F3D7E9-4431-44CD-96C7-EC0D6329C2E5}" srcId="{8AE1D4DA-D515-4F6F-ACDC-B66F697D4F72}" destId="{EB5406DC-AF45-4083-A57B-FAB84695C384}" srcOrd="0" destOrd="0" parTransId="{263EB1A6-4C31-4FFF-B685-EA7DD9D6F1EB}" sibTransId="{CFC9B321-850D-4619-AACE-510446263BFD}"/>
    <dgm:cxn modelId="{E84A89FE-A82F-0345-BDE8-717305197F43}" type="presParOf" srcId="{3C4CCC4E-98A6-C04A-91E8-DE47DDDA5695}" destId="{EFA0F647-0853-2043-9DAC-F682A7F267E5}" srcOrd="0" destOrd="0" presId="urn:microsoft.com/office/officeart/2005/8/layout/vList2"/>
    <dgm:cxn modelId="{366A97D0-981A-0842-B938-762E3CCD87AE}" type="presParOf" srcId="{3C4CCC4E-98A6-C04A-91E8-DE47DDDA5695}" destId="{C1420017-662E-4A4F-ABD1-F3589F0288B9}" srcOrd="1" destOrd="0" presId="urn:microsoft.com/office/officeart/2005/8/layout/vList2"/>
    <dgm:cxn modelId="{1401EA93-E35A-B746-B858-A3397E3D5879}" type="presParOf" srcId="{3C4CCC4E-98A6-C04A-91E8-DE47DDDA5695}" destId="{F34F8315-20AC-2846-999F-477234A89CCF}" srcOrd="2" destOrd="0" presId="urn:microsoft.com/office/officeart/2005/8/layout/vList2"/>
    <dgm:cxn modelId="{B84AB607-AE3B-CF45-8E5E-D4FAB4E3320A}" type="presParOf" srcId="{3C4CCC4E-98A6-C04A-91E8-DE47DDDA5695}" destId="{350B3DF5-9088-C84C-A000-3F0CAD9EB221}" srcOrd="3" destOrd="0" presId="urn:microsoft.com/office/officeart/2005/8/layout/vList2"/>
    <dgm:cxn modelId="{F922C753-6DE8-7943-811B-6DD5A6CB3A1C}" type="presParOf" srcId="{3C4CCC4E-98A6-C04A-91E8-DE47DDDA5695}" destId="{8835DFC1-5C9B-0B43-8562-D366F32019F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0F647-0853-2043-9DAC-F682A7F267E5}">
      <dsp:nvSpPr>
        <dsp:cNvPr id="0" name=""/>
        <dsp:cNvSpPr/>
      </dsp:nvSpPr>
      <dsp:spPr>
        <a:xfrm>
          <a:off x="0" y="491382"/>
          <a:ext cx="6651253" cy="1404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Did you know that the average price of real estate properties have risen by at least 70% in the last 5 years in Toronto.</a:t>
          </a:r>
        </a:p>
      </dsp:txBody>
      <dsp:txXfrm>
        <a:off x="68538" y="559920"/>
        <a:ext cx="6514177" cy="1266924"/>
      </dsp:txXfrm>
    </dsp:sp>
    <dsp:sp modelId="{F34F8315-20AC-2846-999F-477234A89CCF}">
      <dsp:nvSpPr>
        <dsp:cNvPr id="0" name=""/>
        <dsp:cNvSpPr/>
      </dsp:nvSpPr>
      <dsp:spPr>
        <a:xfrm>
          <a:off x="0" y="1967382"/>
          <a:ext cx="6651253" cy="1404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Did you know apartments are the most affordable housing type in Toronto. An average price around 500K$.</a:t>
          </a:r>
        </a:p>
      </dsp:txBody>
      <dsp:txXfrm>
        <a:off x="68538" y="2035920"/>
        <a:ext cx="6514177" cy="1266924"/>
      </dsp:txXfrm>
    </dsp:sp>
    <dsp:sp modelId="{8835DFC1-5C9B-0B43-8562-D366F32019F1}">
      <dsp:nvSpPr>
        <dsp:cNvPr id="0" name=""/>
        <dsp:cNvSpPr/>
      </dsp:nvSpPr>
      <dsp:spPr>
        <a:xfrm>
          <a:off x="0" y="3443382"/>
          <a:ext cx="6651253" cy="1404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Toronto eastern district 01 is the most expensive area to live in in 2021.</a:t>
          </a:r>
        </a:p>
      </dsp:txBody>
      <dsp:txXfrm>
        <a:off x="68538" y="3511920"/>
        <a:ext cx="6514177" cy="1266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4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4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07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1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9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1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0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0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5" r:id="rId5"/>
    <p:sldLayoutId id="2147483676" r:id="rId6"/>
    <p:sldLayoutId id="2147483682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C9E38-E515-E245-9059-C4A0B9566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337" y="2698595"/>
            <a:ext cx="8731052" cy="148424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Toronto Real-Estate</a:t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Development</a:t>
            </a:r>
          </a:p>
        </p:txBody>
      </p:sp>
    </p:spTree>
    <p:extLst>
      <p:ext uri="{BB962C8B-B14F-4D97-AF65-F5344CB8AC3E}">
        <p14:creationId xmlns:p14="http://schemas.microsoft.com/office/powerpoint/2010/main" val="149465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763E-7175-1E45-B281-99FA55F0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2103437"/>
            <a:ext cx="10515600" cy="132556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8394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3861D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25795-EDCF-F744-BB5E-6741D588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 dirty="0"/>
              <a:t>Key facts about the Real Estate Prices In Toronto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B4A81F5-6DA8-C521-44A5-BFBE98478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13796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39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4E1CD23-5414-1E4E-B4B6-F979ADB3D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0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BD5C81-EA3A-9941-9203-375B5231D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" r="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9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application, table&#10;&#10;Description automatically generated">
            <a:extLst>
              <a:ext uri="{FF2B5EF4-FFF2-40B4-BE49-F238E27FC236}">
                <a16:creationId xmlns:a16="http://schemas.microsoft.com/office/drawing/2014/main" id="{E34289DD-5E1B-CA40-93C9-788B8B34D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8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table, Excel, bar chart, waterfall chart&#10;&#10;Description automatically generated">
            <a:extLst>
              <a:ext uri="{FF2B5EF4-FFF2-40B4-BE49-F238E27FC236}">
                <a16:creationId xmlns:a16="http://schemas.microsoft.com/office/drawing/2014/main" id="{3C211D25-F261-E34F-B898-DA514C2D2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"/>
            <a:ext cx="12192000" cy="68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4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ne chart&#10;&#10;Description automatically generated">
            <a:extLst>
              <a:ext uri="{FF2B5EF4-FFF2-40B4-BE49-F238E27FC236}">
                <a16:creationId xmlns:a16="http://schemas.microsoft.com/office/drawing/2014/main" id="{92603FD2-7B41-D548-B835-ABA3892C5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8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3D7E-3194-1C4A-AD2C-DA868963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B852-CD95-6443-ABDC-405538AC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MLS Home price index follows the actual property prices closely and are highly correlated.</a:t>
            </a:r>
          </a:p>
          <a:p>
            <a:r>
              <a:rPr lang="en-US" dirty="0"/>
              <a:t>York mill is the most expensive region in Toronto with average price in the range of 1.8M$. The most affordable region is Bradford West Gwillimbury.</a:t>
            </a:r>
          </a:p>
          <a:p>
            <a:r>
              <a:rPr lang="en-US" dirty="0"/>
              <a:t>The City of Toronto has observed the highest rate of change. Oshawa has observed the least change in YoY rate.</a:t>
            </a:r>
          </a:p>
          <a:p>
            <a:r>
              <a:rPr lang="en-US" dirty="0"/>
              <a:t>The detached family home are the most expensive type of property to purchase.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3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2BC9-238B-0F49-8CB5-BF55424A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5D37-4A58-4549-9AB5-45BAC940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updated quarterly by the Toronto Regional Real Estate Board. We can make an online dashboard.</a:t>
            </a:r>
          </a:p>
          <a:p>
            <a:r>
              <a:rPr lang="en-US" dirty="0"/>
              <a:t>The map of GTA would add further additional information. It would be an intuitive way to look at the real estate prices. </a:t>
            </a:r>
          </a:p>
        </p:txBody>
      </p:sp>
    </p:spTree>
    <p:extLst>
      <p:ext uri="{BB962C8B-B14F-4D97-AF65-F5344CB8AC3E}">
        <p14:creationId xmlns:p14="http://schemas.microsoft.com/office/powerpoint/2010/main" val="304902721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13B38"/>
      </a:dk2>
      <a:lt2>
        <a:srgbClr val="E8E6E2"/>
      </a:lt2>
      <a:accent1>
        <a:srgbClr val="3861D8"/>
      </a:accent1>
      <a:accent2>
        <a:srgbClr val="2692C6"/>
      </a:accent2>
      <a:accent3>
        <a:srgbClr val="2FB6AA"/>
      </a:accent3>
      <a:accent4>
        <a:srgbClr val="23B96D"/>
      </a:accent4>
      <a:accent5>
        <a:srgbClr val="30BA3A"/>
      </a:accent5>
      <a:accent6>
        <a:srgbClr val="56B823"/>
      </a:accent6>
      <a:hlink>
        <a:srgbClr val="997F33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10392</TotalTime>
  <Words>201</Words>
  <Application>Microsoft Macintosh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BrushVTI</vt:lpstr>
      <vt:lpstr>Toronto Real-Estate Investment Development</vt:lpstr>
      <vt:lpstr>Key facts about the Real Estate Prices In Toronto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Presentation ALY 6070</dc:title>
  <dc:creator>Microsoft Office User</dc:creator>
  <cp:lastModifiedBy>Deeksha Chilukuri</cp:lastModifiedBy>
  <cp:revision>22</cp:revision>
  <dcterms:created xsi:type="dcterms:W3CDTF">2022-03-28T19:30:02Z</dcterms:created>
  <dcterms:modified xsi:type="dcterms:W3CDTF">2023-03-02T03:42:25Z</dcterms:modified>
</cp:coreProperties>
</file>