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1"/>
  </p:sldMasterIdLst>
  <p:sldIdLst>
    <p:sldId id="262" r:id="rId2"/>
    <p:sldId id="269" r:id="rId3"/>
    <p:sldId id="258" r:id="rId4"/>
    <p:sldId id="267" r:id="rId5"/>
    <p:sldId id="264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57804-5383-45B3-A38F-D9B9F1E93316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E489F-52BC-4F05-9854-BA9168348CEE}">
      <dgm:prSet/>
      <dgm:spPr/>
      <dgm:t>
        <a:bodyPr/>
        <a:lstStyle/>
        <a:p>
          <a:r>
            <a:rPr lang="en-US" b="1"/>
            <a:t>Service #1 – Extract and Transform</a:t>
          </a:r>
          <a:endParaRPr lang="en-US"/>
        </a:p>
        <a:p>
          <a:r>
            <a:rPr lang="en-US"/>
            <a:t>-Generating columns “Order Processing Time” and  “Gross Margin” column</a:t>
          </a:r>
        </a:p>
        <a:p>
          <a:r>
            <a:rPr lang="en-US"/>
            <a:t>-Replacing the values of “Order Priority” column</a:t>
          </a:r>
        </a:p>
        <a:p>
          <a:r>
            <a:rPr lang="en-US"/>
            <a:t> - Removing duplicate records in the “Order ID” column.</a:t>
          </a:r>
        </a:p>
        <a:p>
          <a:r>
            <a:rPr lang="en-US"/>
            <a:t>  </a:t>
          </a:r>
        </a:p>
      </dgm:t>
    </dgm:pt>
    <dgm:pt modelId="{EFB199E5-7457-4A3C-AB41-28AC7A8BEBDE}" type="parTrans" cxnId="{2FAA6AD8-2849-4908-A877-89FB99C76F97}">
      <dgm:prSet/>
      <dgm:spPr/>
      <dgm:t>
        <a:bodyPr/>
        <a:lstStyle/>
        <a:p>
          <a:endParaRPr lang="en-US"/>
        </a:p>
      </dgm:t>
    </dgm:pt>
    <dgm:pt modelId="{6140C193-76CE-4178-9185-FD4F6ABFC376}" type="sibTrans" cxnId="{2FAA6AD8-2849-4908-A877-89FB99C76F97}">
      <dgm:prSet/>
      <dgm:spPr/>
      <dgm:t>
        <a:bodyPr/>
        <a:lstStyle/>
        <a:p>
          <a:endParaRPr lang="en-US"/>
        </a:p>
      </dgm:t>
    </dgm:pt>
    <dgm:pt modelId="{42FF77F1-1E60-481E-871F-8388140F7907}">
      <dgm:prSet/>
      <dgm:spPr/>
      <dgm:t>
        <a:bodyPr/>
        <a:lstStyle/>
        <a:p>
          <a:r>
            <a:rPr lang="en-US" b="1"/>
            <a:t>Service #2 – Load</a:t>
          </a:r>
          <a:r>
            <a:rPr lang="en-US"/>
            <a:t> </a:t>
          </a:r>
        </a:p>
        <a:p>
          <a:r>
            <a:rPr lang="en-US"/>
            <a:t> -Connect to S3</a:t>
          </a:r>
        </a:p>
        <a:p>
          <a:r>
            <a:rPr lang="en-US"/>
            <a:t>-Collect the transformed file</a:t>
          </a:r>
        </a:p>
        <a:p>
          <a:r>
            <a:rPr lang="en-US"/>
            <a:t>-Connect to RDS Aurora</a:t>
          </a:r>
        </a:p>
        <a:p>
          <a:r>
            <a:rPr lang="en-US"/>
            <a:t>-Check if the table exists</a:t>
          </a:r>
        </a:p>
        <a:p>
          <a:r>
            <a:rPr lang="en-US"/>
            <a:t>-Load the database </a:t>
          </a:r>
        </a:p>
        <a:p>
          <a:r>
            <a:rPr lang="en-US"/>
            <a:t>-Primary key Order_ID</a:t>
          </a:r>
        </a:p>
      </dgm:t>
    </dgm:pt>
    <dgm:pt modelId="{9290AE6F-35C2-4D38-91D4-DC82646FEDE0}" type="parTrans" cxnId="{07D3D095-FDFD-4934-B763-98F3D8FCE23C}">
      <dgm:prSet/>
      <dgm:spPr/>
      <dgm:t>
        <a:bodyPr/>
        <a:lstStyle/>
        <a:p>
          <a:endParaRPr lang="en-US"/>
        </a:p>
      </dgm:t>
    </dgm:pt>
    <dgm:pt modelId="{F01B0198-FE37-4864-80BB-CF0DE24EC873}" type="sibTrans" cxnId="{07D3D095-FDFD-4934-B763-98F3D8FCE23C}">
      <dgm:prSet/>
      <dgm:spPr/>
      <dgm:t>
        <a:bodyPr/>
        <a:lstStyle/>
        <a:p>
          <a:endParaRPr lang="en-US"/>
        </a:p>
      </dgm:t>
    </dgm:pt>
    <dgm:pt modelId="{7E4CC1B9-1EAE-4762-8614-F0D2862265B9}">
      <dgm:prSet/>
      <dgm:spPr/>
      <dgm:t>
        <a:bodyPr/>
        <a:lstStyle/>
        <a:p>
          <a:r>
            <a:rPr lang="en-US" b="1"/>
            <a:t>Service #3 – Query </a:t>
          </a:r>
        </a:p>
        <a:p>
          <a:r>
            <a:rPr lang="en-US"/>
            <a:t>-Connect to the RDS database</a:t>
          </a:r>
        </a:p>
        <a:p>
          <a:r>
            <a:rPr lang="en-US"/>
            <a:t>-Query using filters and aggregators </a:t>
          </a:r>
        </a:p>
        <a:p>
          <a:endParaRPr lang="en-US"/>
        </a:p>
      </dgm:t>
    </dgm:pt>
    <dgm:pt modelId="{B2F126D2-1A13-46B1-A0A1-182F0723996D}" type="parTrans" cxnId="{A56ADEA3-D7AB-47B6-8BDF-DAA49E68243B}">
      <dgm:prSet/>
      <dgm:spPr/>
      <dgm:t>
        <a:bodyPr/>
        <a:lstStyle/>
        <a:p>
          <a:endParaRPr lang="en-US"/>
        </a:p>
      </dgm:t>
    </dgm:pt>
    <dgm:pt modelId="{D315D840-EED8-49A6-A870-5BAA50203511}" type="sibTrans" cxnId="{A56ADEA3-D7AB-47B6-8BDF-DAA49E68243B}">
      <dgm:prSet/>
      <dgm:spPr/>
      <dgm:t>
        <a:bodyPr/>
        <a:lstStyle/>
        <a:p>
          <a:endParaRPr lang="en-US"/>
        </a:p>
      </dgm:t>
    </dgm:pt>
    <dgm:pt modelId="{EA1B7B97-49EE-9449-9FF7-9AC62A686765}" type="pres">
      <dgm:prSet presAssocID="{C0057804-5383-45B3-A38F-D9B9F1E93316}" presName="Name0" presStyleCnt="0">
        <dgm:presLayoutVars>
          <dgm:dir/>
          <dgm:resizeHandles val="exact"/>
        </dgm:presLayoutVars>
      </dgm:prSet>
      <dgm:spPr/>
    </dgm:pt>
    <dgm:pt modelId="{4767C042-4EDD-A543-A95F-C5121FEE41D7}" type="pres">
      <dgm:prSet presAssocID="{4E8E489F-52BC-4F05-9854-BA9168348CEE}" presName="node" presStyleLbl="node1" presStyleIdx="0" presStyleCnt="3">
        <dgm:presLayoutVars>
          <dgm:bulletEnabled val="1"/>
        </dgm:presLayoutVars>
      </dgm:prSet>
      <dgm:spPr/>
    </dgm:pt>
    <dgm:pt modelId="{86BDB5B0-EAE8-7146-A27C-97C4752A3483}" type="pres">
      <dgm:prSet presAssocID="{6140C193-76CE-4178-9185-FD4F6ABFC376}" presName="sibTrans" presStyleLbl="sibTrans2D1" presStyleIdx="0" presStyleCnt="2"/>
      <dgm:spPr/>
    </dgm:pt>
    <dgm:pt modelId="{824D57CA-608E-964A-B8A1-14AEE30FF083}" type="pres">
      <dgm:prSet presAssocID="{6140C193-76CE-4178-9185-FD4F6ABFC376}" presName="connectorText" presStyleLbl="sibTrans2D1" presStyleIdx="0" presStyleCnt="2"/>
      <dgm:spPr/>
    </dgm:pt>
    <dgm:pt modelId="{58BDC2B9-DD3F-7F42-9AE0-5A1B510B7BF2}" type="pres">
      <dgm:prSet presAssocID="{42FF77F1-1E60-481E-871F-8388140F7907}" presName="node" presStyleLbl="node1" presStyleIdx="1" presStyleCnt="3">
        <dgm:presLayoutVars>
          <dgm:bulletEnabled val="1"/>
        </dgm:presLayoutVars>
      </dgm:prSet>
      <dgm:spPr/>
    </dgm:pt>
    <dgm:pt modelId="{15883703-FA80-0446-8118-FF64AA8A973D}" type="pres">
      <dgm:prSet presAssocID="{F01B0198-FE37-4864-80BB-CF0DE24EC873}" presName="sibTrans" presStyleLbl="sibTrans2D1" presStyleIdx="1" presStyleCnt="2"/>
      <dgm:spPr/>
    </dgm:pt>
    <dgm:pt modelId="{45F5210D-37D5-3C43-832E-C661766FC360}" type="pres">
      <dgm:prSet presAssocID="{F01B0198-FE37-4864-80BB-CF0DE24EC873}" presName="connectorText" presStyleLbl="sibTrans2D1" presStyleIdx="1" presStyleCnt="2"/>
      <dgm:spPr/>
    </dgm:pt>
    <dgm:pt modelId="{0A5D0BC1-9EAA-904C-8DB4-B58785DBEDFF}" type="pres">
      <dgm:prSet presAssocID="{7E4CC1B9-1EAE-4762-8614-F0D2862265B9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ED44D-B5AF-5B47-82CE-73272F25651A}" type="presOf" srcId="{C0057804-5383-45B3-A38F-D9B9F1E93316}" destId="{EA1B7B97-49EE-9449-9FF7-9AC62A686765}" srcOrd="0" destOrd="0" presId="urn:microsoft.com/office/officeart/2005/8/layout/process1"/>
    <dgm:cxn modelId="{A05E4E51-A438-BC4A-8F12-6AAD792E1C46}" type="presOf" srcId="{6140C193-76CE-4178-9185-FD4F6ABFC376}" destId="{824D57CA-608E-964A-B8A1-14AEE30FF083}" srcOrd="1" destOrd="0" presId="urn:microsoft.com/office/officeart/2005/8/layout/process1"/>
    <dgm:cxn modelId="{563E8554-8737-AB43-953C-C74639F8C4EB}" type="presOf" srcId="{7E4CC1B9-1EAE-4762-8614-F0D2862265B9}" destId="{0A5D0BC1-9EAA-904C-8DB4-B58785DBEDFF}" srcOrd="0" destOrd="0" presId="urn:microsoft.com/office/officeart/2005/8/layout/process1"/>
    <dgm:cxn modelId="{B0223A5E-E2BE-1840-B0EA-6453AD07963A}" type="presOf" srcId="{6140C193-76CE-4178-9185-FD4F6ABFC376}" destId="{86BDB5B0-EAE8-7146-A27C-97C4752A3483}" srcOrd="0" destOrd="0" presId="urn:microsoft.com/office/officeart/2005/8/layout/process1"/>
    <dgm:cxn modelId="{2D673864-46B3-2044-AFD3-0A1795186B00}" type="presOf" srcId="{F01B0198-FE37-4864-80BB-CF0DE24EC873}" destId="{15883703-FA80-0446-8118-FF64AA8A973D}" srcOrd="0" destOrd="0" presId="urn:microsoft.com/office/officeart/2005/8/layout/process1"/>
    <dgm:cxn modelId="{07D3D095-FDFD-4934-B763-98F3D8FCE23C}" srcId="{C0057804-5383-45B3-A38F-D9B9F1E93316}" destId="{42FF77F1-1E60-481E-871F-8388140F7907}" srcOrd="1" destOrd="0" parTransId="{9290AE6F-35C2-4D38-91D4-DC82646FEDE0}" sibTransId="{F01B0198-FE37-4864-80BB-CF0DE24EC873}"/>
    <dgm:cxn modelId="{A56ADEA3-D7AB-47B6-8BDF-DAA49E68243B}" srcId="{C0057804-5383-45B3-A38F-D9B9F1E93316}" destId="{7E4CC1B9-1EAE-4762-8614-F0D2862265B9}" srcOrd="2" destOrd="0" parTransId="{B2F126D2-1A13-46B1-A0A1-182F0723996D}" sibTransId="{D315D840-EED8-49A6-A870-5BAA50203511}"/>
    <dgm:cxn modelId="{7FA82CB6-E6DE-5942-807E-93D9A0E814B6}" type="presOf" srcId="{F01B0198-FE37-4864-80BB-CF0DE24EC873}" destId="{45F5210D-37D5-3C43-832E-C661766FC360}" srcOrd="1" destOrd="0" presId="urn:microsoft.com/office/officeart/2005/8/layout/process1"/>
    <dgm:cxn modelId="{14916FC8-EBB8-7A4C-932F-5B7CE3B653BD}" type="presOf" srcId="{4E8E489F-52BC-4F05-9854-BA9168348CEE}" destId="{4767C042-4EDD-A543-A95F-C5121FEE41D7}" srcOrd="0" destOrd="0" presId="urn:microsoft.com/office/officeart/2005/8/layout/process1"/>
    <dgm:cxn modelId="{2FAA6AD8-2849-4908-A877-89FB99C76F97}" srcId="{C0057804-5383-45B3-A38F-D9B9F1E93316}" destId="{4E8E489F-52BC-4F05-9854-BA9168348CEE}" srcOrd="0" destOrd="0" parTransId="{EFB199E5-7457-4A3C-AB41-28AC7A8BEBDE}" sibTransId="{6140C193-76CE-4178-9185-FD4F6ABFC376}"/>
    <dgm:cxn modelId="{8629A7ED-7317-C24A-866B-326A08F78BD9}" type="presOf" srcId="{42FF77F1-1E60-481E-871F-8388140F7907}" destId="{58BDC2B9-DD3F-7F42-9AE0-5A1B510B7BF2}" srcOrd="0" destOrd="0" presId="urn:microsoft.com/office/officeart/2005/8/layout/process1"/>
    <dgm:cxn modelId="{8989FB9C-E12B-6143-BB38-3A2077BB7363}" type="presParOf" srcId="{EA1B7B97-49EE-9449-9FF7-9AC62A686765}" destId="{4767C042-4EDD-A543-A95F-C5121FEE41D7}" srcOrd="0" destOrd="0" presId="urn:microsoft.com/office/officeart/2005/8/layout/process1"/>
    <dgm:cxn modelId="{1B60B7E6-ED78-934A-960E-03F0D239F043}" type="presParOf" srcId="{EA1B7B97-49EE-9449-9FF7-9AC62A686765}" destId="{86BDB5B0-EAE8-7146-A27C-97C4752A3483}" srcOrd="1" destOrd="0" presId="urn:microsoft.com/office/officeart/2005/8/layout/process1"/>
    <dgm:cxn modelId="{BBEB59F3-E8A3-A145-BA75-B99712B13B2D}" type="presParOf" srcId="{86BDB5B0-EAE8-7146-A27C-97C4752A3483}" destId="{824D57CA-608E-964A-B8A1-14AEE30FF083}" srcOrd="0" destOrd="0" presId="urn:microsoft.com/office/officeart/2005/8/layout/process1"/>
    <dgm:cxn modelId="{71455896-D60E-F948-9591-4AF325A6848A}" type="presParOf" srcId="{EA1B7B97-49EE-9449-9FF7-9AC62A686765}" destId="{58BDC2B9-DD3F-7F42-9AE0-5A1B510B7BF2}" srcOrd="2" destOrd="0" presId="urn:microsoft.com/office/officeart/2005/8/layout/process1"/>
    <dgm:cxn modelId="{91F68BD8-1AA6-C646-A55A-FBE9620C3466}" type="presParOf" srcId="{EA1B7B97-49EE-9449-9FF7-9AC62A686765}" destId="{15883703-FA80-0446-8118-FF64AA8A973D}" srcOrd="3" destOrd="0" presId="urn:microsoft.com/office/officeart/2005/8/layout/process1"/>
    <dgm:cxn modelId="{A1997DD3-79E7-8847-869A-8FE36FB25768}" type="presParOf" srcId="{15883703-FA80-0446-8118-FF64AA8A973D}" destId="{45F5210D-37D5-3C43-832E-C661766FC360}" srcOrd="0" destOrd="0" presId="urn:microsoft.com/office/officeart/2005/8/layout/process1"/>
    <dgm:cxn modelId="{84FC4878-9329-A14F-AE41-E734D46222C2}" type="presParOf" srcId="{EA1B7B97-49EE-9449-9FF7-9AC62A686765}" destId="{0A5D0BC1-9EAA-904C-8DB4-B58785DBEDF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7C042-4EDD-A543-A95F-C5121FEE41D7}">
      <dsp:nvSpPr>
        <dsp:cNvPr id="0" name=""/>
        <dsp:cNvSpPr/>
      </dsp:nvSpPr>
      <dsp:spPr>
        <a:xfrm>
          <a:off x="9051" y="130734"/>
          <a:ext cx="2705245" cy="2840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Service #1 – Extract and Transform</a:t>
          </a:r>
          <a:endParaRPr lang="en-US" sz="1500" kern="120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-Generating columns “Order Processing Time” and  “Gross Margin” column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-Replacing the values of “Order Priority” column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 - Removing duplicate records in the “Order ID” column.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  </a:t>
          </a:r>
        </a:p>
      </dsp:txBody>
      <dsp:txXfrm>
        <a:off x="88285" y="209968"/>
        <a:ext cx="2546777" cy="2682039"/>
      </dsp:txXfrm>
    </dsp:sp>
    <dsp:sp modelId="{86BDB5B0-EAE8-7146-A27C-97C4752A3483}">
      <dsp:nvSpPr>
        <dsp:cNvPr id="0" name=""/>
        <dsp:cNvSpPr/>
      </dsp:nvSpPr>
      <dsp:spPr>
        <a:xfrm>
          <a:off x="2984820" y="1215537"/>
          <a:ext cx="573511" cy="670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984820" y="1349717"/>
        <a:ext cx="401458" cy="402540"/>
      </dsp:txXfrm>
    </dsp:sp>
    <dsp:sp modelId="{58BDC2B9-DD3F-7F42-9AE0-5A1B510B7BF2}">
      <dsp:nvSpPr>
        <dsp:cNvPr id="0" name=""/>
        <dsp:cNvSpPr/>
      </dsp:nvSpPr>
      <dsp:spPr>
        <a:xfrm>
          <a:off x="3796394" y="130734"/>
          <a:ext cx="2705245" cy="2840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Service #2 – Load</a:t>
          </a:r>
          <a:r>
            <a:rPr lang="en-US" sz="1500" kern="1200"/>
            <a:t>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 -Connect to S3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-Collect the transformed file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-Connect to RDS Aurora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-Check if the table exists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-Load the database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-Primary key Order_ID</a:t>
          </a:r>
        </a:p>
      </dsp:txBody>
      <dsp:txXfrm>
        <a:off x="3875628" y="209968"/>
        <a:ext cx="2546777" cy="2682039"/>
      </dsp:txXfrm>
    </dsp:sp>
    <dsp:sp modelId="{15883703-FA80-0446-8118-FF64AA8A973D}">
      <dsp:nvSpPr>
        <dsp:cNvPr id="0" name=""/>
        <dsp:cNvSpPr/>
      </dsp:nvSpPr>
      <dsp:spPr>
        <a:xfrm>
          <a:off x="6772164" y="1215537"/>
          <a:ext cx="573511" cy="670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772164" y="1349717"/>
        <a:ext cx="401458" cy="402540"/>
      </dsp:txXfrm>
    </dsp:sp>
    <dsp:sp modelId="{0A5D0BC1-9EAA-904C-8DB4-B58785DBEDFF}">
      <dsp:nvSpPr>
        <dsp:cNvPr id="0" name=""/>
        <dsp:cNvSpPr/>
      </dsp:nvSpPr>
      <dsp:spPr>
        <a:xfrm>
          <a:off x="7583737" y="130734"/>
          <a:ext cx="2705245" cy="2840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Service #3 – Query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-Connect to the RDS database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-Query using filters and aggregators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662971" y="209968"/>
        <a:ext cx="2546777" cy="2682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95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38738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825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30433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812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01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5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3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4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976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9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8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6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A24C7-5E46-4645-B2B9-5F7C7E19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 anchorCtr="1">
            <a:normAutofit/>
          </a:bodyPr>
          <a:lstStyle/>
          <a:p>
            <a:pPr algn="r"/>
            <a:r>
              <a:rPr lang="en-US" sz="5400" dirty="0"/>
              <a:t>Case Study on Application Flow Control System </a:t>
            </a:r>
            <a:br>
              <a:rPr lang="en-US" sz="5400" dirty="0"/>
            </a:br>
            <a:r>
              <a:rPr lang="en-US" sz="5400" dirty="0"/>
              <a:t>-Group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704FA-D6C0-F94D-AD1A-0C4CC7CCE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1332" y="1810906"/>
            <a:ext cx="3123620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2400" dirty="0"/>
              <a:t>By</a:t>
            </a:r>
            <a:br>
              <a:rPr lang="en-US" sz="2400" dirty="0"/>
            </a:br>
            <a:r>
              <a:rPr lang="en-US" sz="2400" dirty="0" err="1"/>
              <a:t>Sreenavya</a:t>
            </a:r>
            <a:r>
              <a:rPr lang="en-US" sz="2400" dirty="0"/>
              <a:t> N</a:t>
            </a:r>
            <a:br>
              <a:rPr lang="en-US" sz="2400" dirty="0"/>
            </a:br>
            <a:r>
              <a:rPr lang="en-US" sz="2400" dirty="0" err="1"/>
              <a:t>Deeksha</a:t>
            </a:r>
            <a:r>
              <a:rPr lang="en-US" sz="2400" dirty="0"/>
              <a:t> </a:t>
            </a:r>
            <a:r>
              <a:rPr lang="en-US" sz="2400" dirty="0" err="1"/>
              <a:t>rao</a:t>
            </a:r>
            <a:r>
              <a:rPr lang="en-US" sz="2400" dirty="0"/>
              <a:t> G</a:t>
            </a:r>
            <a:br>
              <a:rPr lang="en-US" sz="2400" dirty="0"/>
            </a:br>
            <a:r>
              <a:rPr lang="en-US" sz="2400" dirty="0" err="1"/>
              <a:t>Simerpreet</a:t>
            </a:r>
            <a:br>
              <a:rPr lang="en-US" sz="2400" dirty="0"/>
            </a:br>
            <a:r>
              <a:rPr lang="en-US" sz="2400" dirty="0" err="1"/>
              <a:t>Sumitha</a:t>
            </a:r>
            <a:r>
              <a:rPr lang="en-US" sz="2400" dirty="0"/>
              <a:t> R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335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DC87-1486-1C43-9061-92465CF3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742950"/>
            <a:ext cx="8596668" cy="97155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Tech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F8E29-0558-D94E-B75E-D3DDFD6A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857374"/>
            <a:ext cx="8596668" cy="353047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Language    -     JAVA,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Tools	         -        Apache Netbeans IDE 11.1, IntelliJ 2.3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Cloud Services - 	AWS lambda</a:t>
            </a:r>
          </a:p>
          <a:p>
            <a:r>
              <a:rPr lang="en-US" dirty="0">
                <a:solidFill>
                  <a:schemeClr val="tx1"/>
                </a:solidFill>
              </a:rPr>
              <a:t>					AWS EC2(t2.micro)</a:t>
            </a:r>
          </a:p>
          <a:p>
            <a:r>
              <a:rPr lang="en-US" dirty="0">
                <a:solidFill>
                  <a:schemeClr val="tx1"/>
                </a:solidFill>
              </a:rPr>
              <a:t>					AWS S3</a:t>
            </a:r>
          </a:p>
          <a:p>
            <a:r>
              <a:rPr lang="en-US" dirty="0">
                <a:solidFill>
                  <a:schemeClr val="tx1"/>
                </a:solidFill>
              </a:rPr>
              <a:t>  					Amazon RDS Aurora 5.6 database </a:t>
            </a:r>
          </a:p>
          <a:p>
            <a:r>
              <a:rPr lang="en-US" dirty="0">
                <a:solidFill>
                  <a:schemeClr val="tx1"/>
                </a:solidFill>
              </a:rPr>
              <a:t>					AWS Step functions etc.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8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8363-90D1-BF45-A93A-1F706DE9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Services Implemented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40D2F6D-95C8-4D1D-94AF-1D428594E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329595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3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0084-F150-FF48-A5D2-30C1101A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Standalone Service Evaluation with EC2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FD78E9-758C-F945-BAD9-46278686E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429596"/>
              </p:ext>
            </p:extLst>
          </p:nvPr>
        </p:nvGraphicFramePr>
        <p:xfrm>
          <a:off x="677863" y="2160588"/>
          <a:ext cx="85963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9875741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08975652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94594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4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0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141.442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4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497.512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6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07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7EAB-2C86-3849-B489-F2DF95AB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/>
              <a:t> EC2 - Evaluation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957794-17AF-C941-84FB-9D2B391AE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5531"/>
              </p:ext>
            </p:extLst>
          </p:nvPr>
        </p:nvGraphicFramePr>
        <p:xfrm>
          <a:off x="3867009" y="675249"/>
          <a:ext cx="7183423" cy="471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474">
                  <a:extLst>
                    <a:ext uri="{9D8B030D-6E8A-4147-A177-3AD203B41FA5}">
                      <a16:colId xmlns:a16="http://schemas.microsoft.com/office/drawing/2014/main" val="2603287389"/>
                    </a:ext>
                  </a:extLst>
                </a:gridCol>
                <a:gridCol w="2525209">
                  <a:extLst>
                    <a:ext uri="{9D8B030D-6E8A-4147-A177-3AD203B41FA5}">
                      <a16:colId xmlns:a16="http://schemas.microsoft.com/office/drawing/2014/main" val="3465470741"/>
                    </a:ext>
                  </a:extLst>
                </a:gridCol>
                <a:gridCol w="2813740">
                  <a:extLst>
                    <a:ext uri="{9D8B030D-6E8A-4147-A177-3AD203B41FA5}">
                      <a16:colId xmlns:a16="http://schemas.microsoft.com/office/drawing/2014/main" val="2506889694"/>
                    </a:ext>
                  </a:extLst>
                </a:gridCol>
              </a:tblGrid>
              <a:tr h="1111348"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5379" marR="145379" marT="72689" marB="7268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Throughput (mib/sec)</a:t>
                      </a:r>
                    </a:p>
                  </a:txBody>
                  <a:tcPr marL="145379" marR="145379" marT="72689" marB="7268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/>
                        <a:t>Runtime (seconds)</a:t>
                      </a:r>
                    </a:p>
                    <a:p>
                      <a:endParaRPr lang="en-US" sz="2900"/>
                    </a:p>
                  </a:txBody>
                  <a:tcPr marL="145379" marR="145379" marT="72689" marB="72689"/>
                </a:tc>
                <a:extLst>
                  <a:ext uri="{0D108BD9-81ED-4DB2-BD59-A6C34878D82A}">
                    <a16:rowId xmlns:a16="http://schemas.microsoft.com/office/drawing/2014/main" val="3358166485"/>
                  </a:ext>
                </a:extLst>
              </a:tr>
              <a:tr h="2121215">
                <a:tc>
                  <a:txBody>
                    <a:bodyPr/>
                    <a:lstStyle/>
                    <a:p>
                      <a:r>
                        <a:rPr lang="en-US" sz="2900" dirty="0"/>
                        <a:t>Cold(1)</a:t>
                      </a:r>
                    </a:p>
                    <a:p>
                      <a:endParaRPr lang="en-US" sz="2900" dirty="0"/>
                    </a:p>
                    <a:p>
                      <a:r>
                        <a:rPr lang="en-US" sz="2900" dirty="0"/>
                        <a:t>Warm(1)</a:t>
                      </a:r>
                    </a:p>
                    <a:p>
                      <a:endParaRPr lang="en-US" sz="2900" dirty="0"/>
                    </a:p>
                    <a:p>
                      <a:endParaRPr lang="en-US" sz="2900" dirty="0"/>
                    </a:p>
                    <a:p>
                      <a:r>
                        <a:rPr lang="en-US" sz="2900" dirty="0"/>
                        <a:t>10 runs</a:t>
                      </a:r>
                    </a:p>
                    <a:p>
                      <a:r>
                        <a:rPr lang="en-US" sz="2900" dirty="0"/>
                        <a:t>(avg)   </a:t>
                      </a:r>
                    </a:p>
                  </a:txBody>
                  <a:tcPr marL="145379" marR="145379" marT="72689" marB="72689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1.387</a:t>
                      </a:r>
                    </a:p>
                    <a:p>
                      <a:endParaRPr lang="en-US" sz="2900" dirty="0"/>
                    </a:p>
                    <a:p>
                      <a:r>
                        <a:rPr lang="en-US" sz="2900" dirty="0"/>
                        <a:t>35.5</a:t>
                      </a:r>
                    </a:p>
                    <a:p>
                      <a:endParaRPr lang="en-US" sz="2900" dirty="0"/>
                    </a:p>
                    <a:p>
                      <a:endParaRPr lang="en-US" sz="2900" dirty="0"/>
                    </a:p>
                    <a:p>
                      <a:endParaRPr lang="en-US" sz="2900" dirty="0"/>
                    </a:p>
                    <a:p>
                      <a:r>
                        <a:rPr lang="en-US" sz="2900" dirty="0"/>
                        <a:t>32.76</a:t>
                      </a:r>
                    </a:p>
                  </a:txBody>
                  <a:tcPr marL="145379" marR="145379" marT="72689" marB="72689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72.048</a:t>
                      </a:r>
                    </a:p>
                    <a:p>
                      <a:endParaRPr lang="en-US" sz="2900" dirty="0"/>
                    </a:p>
                    <a:p>
                      <a:r>
                        <a:rPr lang="en-US" sz="2900" dirty="0"/>
                        <a:t>2.810</a:t>
                      </a:r>
                    </a:p>
                    <a:p>
                      <a:endParaRPr lang="en-US" sz="2900" dirty="0"/>
                    </a:p>
                    <a:p>
                      <a:endParaRPr lang="en-US" sz="2900" dirty="0"/>
                    </a:p>
                    <a:p>
                      <a:endParaRPr lang="en-US" sz="2900" dirty="0"/>
                    </a:p>
                    <a:p>
                      <a:r>
                        <a:rPr lang="en-US" sz="2900" dirty="0"/>
                        <a:t>3.0523(avg)</a:t>
                      </a:r>
                    </a:p>
                  </a:txBody>
                  <a:tcPr marL="145379" marR="145379" marT="72689" marB="72689"/>
                </a:tc>
                <a:extLst>
                  <a:ext uri="{0D108BD9-81ED-4DB2-BD59-A6C34878D82A}">
                    <a16:rowId xmlns:a16="http://schemas.microsoft.com/office/drawing/2014/main" val="30056761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582319-BB61-CA4A-9165-AB3DE83C00BA}"/>
              </a:ext>
            </a:extLst>
          </p:cNvPr>
          <p:cNvSpPr txBox="1"/>
          <p:nvPr/>
        </p:nvSpPr>
        <p:spPr>
          <a:xfrm>
            <a:off x="803244" y="2638044"/>
            <a:ext cx="3063765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Bash client calls the three lambda functions</a:t>
            </a:r>
          </a:p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time = ( Start time – End time )of the bash client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1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4252-E6A8-8540-AB82-38FF1247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Standalone Service Evaluation with Step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6EA21A-D065-B944-8E40-27F929E2A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31831"/>
              </p:ext>
            </p:extLst>
          </p:nvPr>
        </p:nvGraphicFramePr>
        <p:xfrm>
          <a:off x="677863" y="2160588"/>
          <a:ext cx="85963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22407513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5914041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69579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9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138.311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3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257.731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2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483.0917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84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27CB89-302C-1541-BE61-E0EA7ACF8B83}"/>
              </a:ext>
            </a:extLst>
          </p:cNvPr>
          <p:cNvSpPr txBox="1">
            <a:spLocks/>
          </p:cNvSpPr>
          <p:nvPr/>
        </p:nvSpPr>
        <p:spPr>
          <a:xfrm>
            <a:off x="804672" y="964692"/>
            <a:ext cx="3066937" cy="1188720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Step functions - Evaluation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8FD68-3148-EE46-B4FB-014FD7B21EF3}"/>
              </a:ext>
            </a:extLst>
          </p:cNvPr>
          <p:cNvSpPr txBox="1"/>
          <p:nvPr/>
        </p:nvSpPr>
        <p:spPr>
          <a:xfrm>
            <a:off x="803244" y="2638044"/>
            <a:ext cx="3063765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Created a state machine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Invokes the lambda Services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7A5D6A6-E4BD-204A-8C53-236A8118D9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692973"/>
              </p:ext>
            </p:extLst>
          </p:nvPr>
        </p:nvGraphicFramePr>
        <p:xfrm>
          <a:off x="4429471" y="572609"/>
          <a:ext cx="7274849" cy="547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987">
                  <a:extLst>
                    <a:ext uri="{9D8B030D-6E8A-4147-A177-3AD203B41FA5}">
                      <a16:colId xmlns:a16="http://schemas.microsoft.com/office/drawing/2014/main" val="2603287389"/>
                    </a:ext>
                  </a:extLst>
                </a:gridCol>
                <a:gridCol w="2496188">
                  <a:extLst>
                    <a:ext uri="{9D8B030D-6E8A-4147-A177-3AD203B41FA5}">
                      <a16:colId xmlns:a16="http://schemas.microsoft.com/office/drawing/2014/main" val="3465470741"/>
                    </a:ext>
                  </a:extLst>
                </a:gridCol>
                <a:gridCol w="2581674">
                  <a:extLst>
                    <a:ext uri="{9D8B030D-6E8A-4147-A177-3AD203B41FA5}">
                      <a16:colId xmlns:a16="http://schemas.microsoft.com/office/drawing/2014/main" val="2506889694"/>
                    </a:ext>
                  </a:extLst>
                </a:gridCol>
              </a:tblGrid>
              <a:tr h="1017040"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 marL="131712" marR="131712" marT="65856" marB="65856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Throughput (mib/sec)</a:t>
                      </a:r>
                    </a:p>
                  </a:txBody>
                  <a:tcPr marL="131712" marR="131712" marT="65856" marB="658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/>
                        <a:t>Runtime (seconds)</a:t>
                      </a:r>
                    </a:p>
                    <a:p>
                      <a:endParaRPr lang="en-US" sz="2600"/>
                    </a:p>
                  </a:txBody>
                  <a:tcPr marL="131712" marR="131712" marT="65856" marB="65856"/>
                </a:tc>
                <a:extLst>
                  <a:ext uri="{0D108BD9-81ED-4DB2-BD59-A6C34878D82A}">
                    <a16:rowId xmlns:a16="http://schemas.microsoft.com/office/drawing/2014/main" val="3358166485"/>
                  </a:ext>
                </a:extLst>
              </a:tr>
              <a:tr h="2112992">
                <a:tc>
                  <a:txBody>
                    <a:bodyPr/>
                    <a:lstStyle/>
                    <a:p>
                      <a:endParaRPr lang="en-US" sz="2600" dirty="0"/>
                    </a:p>
                    <a:p>
                      <a:r>
                        <a:rPr lang="en-US" sz="2600" dirty="0"/>
                        <a:t>Cold(1)</a:t>
                      </a:r>
                    </a:p>
                    <a:p>
                      <a:endParaRPr lang="en-US" sz="2600" dirty="0"/>
                    </a:p>
                    <a:p>
                      <a:endParaRPr lang="en-US" sz="2600" dirty="0"/>
                    </a:p>
                    <a:p>
                      <a:r>
                        <a:rPr lang="en-US" sz="2600" dirty="0"/>
                        <a:t>Warm (1)</a:t>
                      </a:r>
                    </a:p>
                    <a:p>
                      <a:endParaRPr lang="en-US" sz="2600" dirty="0"/>
                    </a:p>
                    <a:p>
                      <a:endParaRPr lang="en-US" sz="2600" dirty="0"/>
                    </a:p>
                    <a:p>
                      <a:r>
                        <a:rPr lang="en-US" sz="2800"/>
                        <a:t>10 </a:t>
                      </a:r>
                      <a:r>
                        <a:rPr lang="en-US" sz="2800" dirty="0"/>
                        <a:t>runs</a:t>
                      </a:r>
                    </a:p>
                    <a:p>
                      <a:r>
                        <a:rPr lang="en-US" sz="2800" dirty="0"/>
                        <a:t>(avg)   </a:t>
                      </a:r>
                    </a:p>
                    <a:p>
                      <a:endParaRPr lang="en-US" sz="2600" dirty="0"/>
                    </a:p>
                  </a:txBody>
                  <a:tcPr marL="131712" marR="131712" marT="65856" marB="65856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  <a:p>
                      <a:r>
                        <a:rPr lang="en-US" sz="2600" dirty="0"/>
                        <a:t>1.107</a:t>
                      </a:r>
                    </a:p>
                    <a:p>
                      <a:endParaRPr lang="en-US" sz="2600" dirty="0"/>
                    </a:p>
                    <a:p>
                      <a:endParaRPr lang="en-US" sz="2600" dirty="0"/>
                    </a:p>
                    <a:p>
                      <a:r>
                        <a:rPr lang="en-US" sz="2600" dirty="0"/>
                        <a:t>28.66</a:t>
                      </a:r>
                    </a:p>
                    <a:p>
                      <a:endParaRPr lang="en-US" sz="2600" dirty="0"/>
                    </a:p>
                    <a:p>
                      <a:endParaRPr lang="en-US" sz="2600" dirty="0"/>
                    </a:p>
                    <a:p>
                      <a:r>
                        <a:rPr lang="en-US" sz="2600" dirty="0"/>
                        <a:t>23.24</a:t>
                      </a:r>
                    </a:p>
                  </a:txBody>
                  <a:tcPr marL="131712" marR="131712" marT="65856" marB="65856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  <a:p>
                      <a:r>
                        <a:rPr lang="en-US" sz="2600" dirty="0"/>
                        <a:t>90.277</a:t>
                      </a:r>
                    </a:p>
                    <a:p>
                      <a:endParaRPr lang="en-US" sz="2600" dirty="0"/>
                    </a:p>
                    <a:p>
                      <a:endParaRPr lang="en-US" sz="2600" dirty="0"/>
                    </a:p>
                    <a:p>
                      <a:r>
                        <a:rPr lang="en-US" sz="2600" dirty="0"/>
                        <a:t>3.563</a:t>
                      </a:r>
                    </a:p>
                    <a:p>
                      <a:endParaRPr lang="en-US" sz="2600" dirty="0"/>
                    </a:p>
                    <a:p>
                      <a:endParaRPr lang="en-US" sz="2600" dirty="0"/>
                    </a:p>
                    <a:p>
                      <a:r>
                        <a:rPr lang="en-US" sz="2600" dirty="0"/>
                        <a:t>4.3015(avg)</a:t>
                      </a:r>
                    </a:p>
                  </a:txBody>
                  <a:tcPr marL="131712" marR="131712" marT="65856" marB="65856"/>
                </a:tc>
                <a:extLst>
                  <a:ext uri="{0D108BD9-81ED-4DB2-BD59-A6C34878D82A}">
                    <a16:rowId xmlns:a16="http://schemas.microsoft.com/office/drawing/2014/main" val="3005676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57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pen&#10;&#10;Description automatically generated">
            <a:extLst>
              <a:ext uri="{FF2B5EF4-FFF2-40B4-BE49-F238E27FC236}">
                <a16:creationId xmlns:a16="http://schemas.microsoft.com/office/drawing/2014/main" id="{FF9FD0F6-3978-ED47-8B45-B71943B11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595" y="1131994"/>
            <a:ext cx="816068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54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327</Words>
  <Application>Microsoft Macintosh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Case Study on Application Flow Control System  -Group 8</vt:lpstr>
      <vt:lpstr>  Tech Specifications</vt:lpstr>
      <vt:lpstr>Services Implemented</vt:lpstr>
      <vt:lpstr>Standalone Service Evaluation with EC2</vt:lpstr>
      <vt:lpstr> EC2 - Evaluation </vt:lpstr>
      <vt:lpstr>Standalone Service Evaluation with Step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Application Flow Control System  </dc:title>
  <dc:creator>deekshagorige24@gmail.com</dc:creator>
  <cp:lastModifiedBy>deekshagorige24@gmail.com</cp:lastModifiedBy>
  <cp:revision>23</cp:revision>
  <dcterms:created xsi:type="dcterms:W3CDTF">2019-12-10T00:58:28Z</dcterms:created>
  <dcterms:modified xsi:type="dcterms:W3CDTF">2019-12-10T03:08:40Z</dcterms:modified>
</cp:coreProperties>
</file>