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0" name="Wan-Zulsarhan Wan-Shaar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5-12-03T21:40:00.699">
    <p:pos x="6000" y="0"/>
    <p:text>+ibtisam@iastate.edu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0" dt="2015-12-03T21:39:50.565">
    <p:pos x="6000" y="0"/>
    <p:text>+wzs21@iastate.edu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 dt="2015-12-03T21:39:23.540">
    <p:pos x="6000" y="0"/>
    <p:text>+edroesch@iastate.edu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3" dt="2015-12-03T21:40:47.276">
    <p:pos x="6000" y="0"/>
    <p:text>+edroesch@iastate.edu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4" dt="2015-12-03T21:40:52.875">
    <p:pos x="6000" y="0"/>
    <p:text>+edroesch@iastate.edu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5" dt="2015-12-03T21:40:57.039">
    <p:pos x="6000" y="0"/>
    <p:text>+edroesch@iastate.edu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6" dt="2015-12-03T21:35:25.268">
    <p:pos x="6000" y="0"/>
    <p:text>+asy@iastate.edu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7" dt="2015-12-03T21:37:32.308">
    <p:pos x="6000" y="0"/>
    <p:text>+asy@iastate.edu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8" dt="2015-12-03T21:37:39.214">
    <p:pos x="6000" y="0"/>
    <p:text>+asy@iastate.edu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9" dt="2015-12-03T21:38:10.002">
    <p:pos x="6000" y="0"/>
    <p:text>+ibtisam@iastate.edu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FUNCTIONAL DECOMPOSITION</a:t>
            </a:r>
          </a:p>
          <a:p>
            <a:pPr indent="-2794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So I’ll talk about the functional decomposition of our system</a:t>
            </a:r>
          </a:p>
          <a:p>
            <a:pPr indent="-2794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First we have the authorization where the the system would read the ID from the user and validate with the database</a:t>
            </a:r>
          </a:p>
          <a:p>
            <a:pPr indent="-2794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Once the user has been authorized by the system,</a:t>
            </a:r>
          </a:p>
          <a:p>
            <a:pPr indent="-2794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the servo will be activated and unlock the tool box</a:t>
            </a:r>
          </a:p>
          <a:p>
            <a:pPr indent="-2794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And at the same time the camera will also be activated and starts recording. 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After the user </a:t>
            </a:r>
            <a:r>
              <a:rPr b="1"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swipes their ID again</a:t>
            </a: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to logout from the system, the camera will stop recording and the video will be uploaded automatically to the dropbox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The servos will moves once again and lock the tool box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Then our system will send the details of the activity to the server and the server will create a new record in the database.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Administration</a:t>
            </a:r>
          </a:p>
          <a:p>
            <a:pPr indent="-2794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And the last part of our system functional decomposition is the administration. Which is mainly through our web application</a:t>
            </a:r>
          </a:p>
          <a:p>
            <a:pPr indent="-2794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Through this web application, admin would be able to monitor all the users activity and transactions history. </a:t>
            </a:r>
          </a:p>
          <a:p>
            <a:pPr indent="-2794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The admin also able to add or remove new user into the database using this web app.</a:t>
            </a:r>
          </a:p>
          <a:p>
            <a:pPr indent="-2794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And we also can see the real time availability of the tools in the Tool Box.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DETAILED DESIGN</a:t>
            </a:r>
          </a:p>
          <a:p>
            <a:pPr indent="-2794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So as we mentioned before, our system consist of three main parts</a:t>
            </a:r>
          </a:p>
          <a:p>
            <a:pPr indent="-2794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which are the Main Control Unit, The Image Processing Unit, and the Web Application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So for the main control unit, we use the raspberry pi as the platform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The main control Unit will handle all the interaction between the users and the system through this Main.python program.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This main program also will do other stuff like </a:t>
            </a:r>
          </a:p>
          <a:p>
            <a:pPr indent="-2794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validating the ID with the database</a:t>
            </a:r>
          </a:p>
          <a:p>
            <a:pPr indent="-2794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Activating the Camera</a:t>
            </a:r>
          </a:p>
          <a:p>
            <a:pPr indent="-2794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Interacting with the Image Processing Unit</a:t>
            </a:r>
          </a:p>
          <a:p>
            <a:pPr indent="-2794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Creating new record to be send to database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And additionally we also have other python script to interface with the sensor and servo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 we mentioned before, the final product of our system should be able to detect the tool that is removed or returned by user.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is achieved by creating an image analysis program using Vision Assistant Script and LabView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And then we will deploy the program into MyRIO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Vision Assistant is a National Instrument software that is specialize in creating a script for image processing and analysis program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Meanwhile LabView is also a NI software that is used to deploy a program into MyRIO.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 in Vision Assistant Script,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used two functionality that already built in the vision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detect which tools is missing from the drawer.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Color Pattern Matching -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give it a template that is going to be used to compare with our image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it will return the position where it find the similar color pattern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</a:rPr>
              <a:t>In Color Pattern Matching , We give a template and the program will search for the occurrence of the similar pattern in the given image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And it will return the x and y position of where it find each of the occurrence in the given image.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And to get a more accurate result, we will also use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Circular Pattern Search - where we detect circular shape in our image and it will return the location and the radius of the circles.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So by using these vision script. We are able to pin-point the x and y position of where this special circle pattern is found in the image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This data will be send to the Main Control Unit for further analysis so that we can determine which tools is missing from our Tool Box.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last part of the system is the web app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As of right now, admin would be able to monitor all users and transaction history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using our web application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and regular user or guest also can use our web app to see the tool availability in the ToolBox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last part of the system is the web app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For the client side of the app, we use Laravel 5 as the framework which make used of HTML, CSS and Blade Templating Engine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*Blade is one of Lavarel special features that make it easier to put PHP code HTML document.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*its part of the framework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As for the server side. we mainly use PHP to handle all the interaction with our mySQL database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as mentioned before, we store our recorded video in Dropbox cloud storage.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So these are the list of platform that we used in our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/>
              <a:t>Image Processing Unit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/>
              <a:t>-we need to create a LabView program to deploy the image analysis program into MyRIO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/>
              <a:t>-and implement a communication protocol between MyRIO and Raspberry Pi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600"/>
              </a:spcBef>
              <a:buNone/>
            </a:pPr>
            <a:r>
              <a:rPr lang="en" sz="1200"/>
              <a:t>Lock Mechanism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/>
              <a:t>- we need to work on integrating the servo to the existing lock of the tool box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/>
              <a:t>- which will involve some mechanical stuff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600"/>
              </a:spcBef>
              <a:buNone/>
            </a:pPr>
            <a:r>
              <a:rPr lang="en" sz="1200"/>
              <a:t>Tool Box Setup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/>
              <a:t>-Will also need to produce foams with that circle shape to place tools in each of the drawers</a:t>
            </a:r>
          </a:p>
          <a:p>
            <a:pPr lvl="0">
              <a:spcBef>
                <a:spcPts val="60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600"/>
              </a:spcBef>
              <a:buSzPct val="100000"/>
              <a:buChar char="-"/>
            </a:pPr>
            <a:r>
              <a:rPr lang="en" sz="1400"/>
              <a:t>When student require tools, if a student hasn’t been properly returned, it needs to be tracked down.</a:t>
            </a:r>
          </a:p>
          <a:p>
            <a:pPr indent="-317500" lvl="0" marL="457200">
              <a:spcBef>
                <a:spcPts val="600"/>
              </a:spcBef>
              <a:buSzPct val="100000"/>
              <a:buChar char="-"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</a:rPr>
              <a:t>Snap On Level 5 ATC Tool Control System </a:t>
            </a:r>
            <a:r>
              <a:rPr lang="en">
                <a:solidFill>
                  <a:schemeClr val="dk2"/>
                </a:solidFill>
              </a:rPr>
              <a:t>is the best example of product existed in the market. This company might be the only company that produced an automated tool control system. The Level 5 ATC comes with a base dimension of 36” and  54” retailed at a price of $21,000 and $26,000 respectively.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Using the Level 5 ATC as an example, we will be creating a same functioning system for our project. The goal is to provide a same functioning system that could be afford by the department to implement on campus. However, we will be delivering a similar functioning system with highest precision as possible that we could at a lower price. 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 rot="10800000">
            <a:off x="0" y="1541738"/>
            <a:ext cx="9143999" cy="915711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9144000" cy="16001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 rot="-186992">
            <a:off x="1102116" y="2348618"/>
            <a:ext cx="7576304" cy="393946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buNone/>
              <a:defRPr sz="2000"/>
            </a:lvl1pPr>
            <a:lvl2pPr lvl="1">
              <a:spcBef>
                <a:spcPts val="0"/>
              </a:spcBef>
              <a:buSzPct val="100000"/>
              <a:buNone/>
              <a:defRPr sz="2000"/>
            </a:lvl2pPr>
            <a:lvl3pPr lvl="2">
              <a:spcBef>
                <a:spcPts val="0"/>
              </a:spcBef>
              <a:buSzPct val="100000"/>
              <a:buNone/>
              <a:defRPr sz="2000"/>
            </a:lvl3pPr>
            <a:lvl4pPr lvl="3">
              <a:spcBef>
                <a:spcPts val="0"/>
              </a:spcBef>
              <a:buSzPct val="100000"/>
              <a:buNone/>
              <a:defRPr sz="2000"/>
            </a:lvl4pPr>
            <a:lvl5pPr lvl="4">
              <a:spcBef>
                <a:spcPts val="0"/>
              </a:spcBef>
              <a:buSzPct val="100000"/>
              <a:buNone/>
              <a:defRPr sz="2000"/>
            </a:lvl5pPr>
            <a:lvl6pPr lvl="5">
              <a:spcBef>
                <a:spcPts val="0"/>
              </a:spcBef>
              <a:buSzPct val="100000"/>
              <a:buNone/>
              <a:defRPr sz="2000"/>
            </a:lvl6pPr>
            <a:lvl7pPr lvl="6">
              <a:spcBef>
                <a:spcPts val="0"/>
              </a:spcBef>
              <a:buSzPct val="100000"/>
              <a:buNone/>
              <a:defRPr sz="2000"/>
            </a:lvl7pPr>
            <a:lvl8pPr lvl="7">
              <a:spcBef>
                <a:spcPts val="0"/>
              </a:spcBef>
              <a:buSzPct val="100000"/>
              <a:buNone/>
              <a:defRPr sz="2000"/>
            </a:lvl8pPr>
            <a:lvl9pPr lvl="8">
              <a:spcBef>
                <a:spcPts val="0"/>
              </a:spcBef>
              <a:buSzPct val="100000"/>
              <a:buNone/>
              <a:defRPr sz="2000"/>
            </a:lvl9pPr>
          </a:lstStyle>
          <a:p/>
        </p:txBody>
      </p:sp>
      <p:sp>
        <p:nvSpPr>
          <p:cNvPr id="20" name="Shape 20"/>
          <p:cNvSpPr/>
          <p:nvPr/>
        </p:nvSpPr>
        <p:spPr>
          <a:xfrm rot="-180223">
            <a:off x="472457" y="1841105"/>
            <a:ext cx="498084" cy="337146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ctrTitle"/>
          </p:nvPr>
        </p:nvSpPr>
        <p:spPr>
          <a:xfrm rot="-183804">
            <a:off x="1035602" y="1005108"/>
            <a:ext cx="7763693" cy="106799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b="1" sz="4800"/>
            </a:lvl1pPr>
            <a:lvl2pPr lvl="1">
              <a:spcBef>
                <a:spcPts val="0"/>
              </a:spcBef>
              <a:buSzPct val="100000"/>
              <a:defRPr b="1" sz="4800"/>
            </a:lvl2pPr>
            <a:lvl3pPr lvl="2">
              <a:spcBef>
                <a:spcPts val="0"/>
              </a:spcBef>
              <a:buSzPct val="100000"/>
              <a:defRPr b="1" sz="4800"/>
            </a:lvl3pPr>
            <a:lvl4pPr lvl="3">
              <a:spcBef>
                <a:spcPts val="0"/>
              </a:spcBef>
              <a:buSzPct val="100000"/>
              <a:defRPr b="1" sz="4800"/>
            </a:lvl4pPr>
            <a:lvl5pPr lvl="4">
              <a:spcBef>
                <a:spcPts val="0"/>
              </a:spcBef>
              <a:buSzPct val="100000"/>
              <a:defRPr b="1" sz="4800"/>
            </a:lvl5pPr>
            <a:lvl6pPr lvl="5">
              <a:spcBef>
                <a:spcPts val="0"/>
              </a:spcBef>
              <a:buSzPct val="100000"/>
              <a:defRPr b="1" sz="4800"/>
            </a:lvl6pPr>
            <a:lvl7pPr lvl="6">
              <a:spcBef>
                <a:spcPts val="0"/>
              </a:spcBef>
              <a:buSzPct val="100000"/>
              <a:defRPr b="1" sz="4800"/>
            </a:lvl7pPr>
            <a:lvl8pPr lvl="7">
              <a:spcBef>
                <a:spcPts val="0"/>
              </a:spcBef>
              <a:buSzPct val="100000"/>
              <a:defRPr b="1" sz="4800"/>
            </a:lvl8pPr>
            <a:lvl9pPr lvl="8"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22" name="Shape 22"/>
          <p:cNvSpPr/>
          <p:nvPr/>
        </p:nvSpPr>
        <p:spPr>
          <a:xfrm flipH="1">
            <a:off x="0" y="2633472"/>
            <a:ext cx="9143999" cy="2511742"/>
          </a:xfrm>
          <a:custGeom>
            <a:pathLst>
              <a:path extrusionOk="0" h="3429000" w="9144000">
                <a:moveTo>
                  <a:pt x="0" y="0"/>
                </a:moveTo>
                <a:lnTo>
                  <a:pt x="0" y="76200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762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 rot="-213060">
            <a:off x="920480" y="2871570"/>
            <a:ext cx="6010940" cy="216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0" y="4686300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rot="-85926">
            <a:off x="919151" y="4632406"/>
            <a:ext cx="7394209" cy="220614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 flipH="1" rot="10800000">
            <a:off x="0" y="-703"/>
            <a:ext cx="9143999" cy="1086553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 flipH="1" rot="10800000">
            <a:off x="0" y="0"/>
            <a:ext cx="9143999" cy="1025050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flipH="1">
            <a:off x="0" y="4745735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 rot="-228135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/>
          <p:nvPr/>
        </p:nvSpPr>
        <p:spPr>
          <a:xfrm rot="-180223">
            <a:off x="701058" y="526655"/>
            <a:ext cx="498084" cy="337146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rot="-85926">
            <a:off x="916433" y="4721779"/>
            <a:ext cx="7394209" cy="237220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flipH="1">
            <a:off x="0" y="4686300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85926">
            <a:off x="919151" y="4632406"/>
            <a:ext cx="7394209" cy="220614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flipH="1" rot="10800000">
            <a:off x="0" y="-703"/>
            <a:ext cx="9143999" cy="1086553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 flipH="1" rot="10800000">
            <a:off x="0" y="0"/>
            <a:ext cx="9143999" cy="1025050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 rot="-180223">
            <a:off x="701058" y="526655"/>
            <a:ext cx="498084" cy="337146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 rot="-228135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/>
          <p:nvPr/>
        </p:nvSpPr>
        <p:spPr>
          <a:xfrm rot="-85926">
            <a:off x="916433" y="4721779"/>
            <a:ext cx="7394209" cy="237220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/>
          <p:nvPr/>
        </p:nvSpPr>
        <p:spPr>
          <a:xfrm flipH="1">
            <a:off x="0" y="4745735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 flipH="1">
            <a:off x="0" y="4686300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 rot="-85926">
            <a:off x="919151" y="4632406"/>
            <a:ext cx="7394209" cy="220614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 flipH="1" rot="10800000">
            <a:off x="0" y="-703"/>
            <a:ext cx="9143999" cy="1086553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 flipH="1" rot="10800000">
            <a:off x="0" y="0"/>
            <a:ext cx="9143999" cy="1025050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rot="-180223">
            <a:off x="701058" y="526655"/>
            <a:ext cx="498084" cy="337146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 rot="-228135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/>
        </p:nvSpPr>
        <p:spPr>
          <a:xfrm rot="-85926">
            <a:off x="916433" y="4721779"/>
            <a:ext cx="7394209" cy="237220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0" y="4745735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 flipH="1">
            <a:off x="0" y="4686300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rot="-85926">
            <a:off x="919151" y="4632406"/>
            <a:ext cx="7394209" cy="220614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flipH="1" rot="10800000">
            <a:off x="0" y="-703"/>
            <a:ext cx="9143999" cy="1086553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 rot="-90017">
            <a:off x="999515" y="4338182"/>
            <a:ext cx="5568708" cy="355283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63" name="Shape 63"/>
          <p:cNvSpPr/>
          <p:nvPr/>
        </p:nvSpPr>
        <p:spPr>
          <a:xfrm flipH="1" rot="10800000">
            <a:off x="0" y="0"/>
            <a:ext cx="9143999" cy="1025050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rot="-85926">
            <a:off x="916433" y="4721779"/>
            <a:ext cx="7394209" cy="237220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flipH="1">
            <a:off x="0" y="4745735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flipH="1">
            <a:off x="0" y="4686300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rot="-85926">
            <a:off x="919151" y="4632406"/>
            <a:ext cx="7394209" cy="220614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flipH="1" rot="10800000">
            <a:off x="0" y="-703"/>
            <a:ext cx="9143999" cy="1086553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flipH="1" rot="10800000">
            <a:off x="0" y="0"/>
            <a:ext cx="9143999" cy="1025050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rot="-85926">
            <a:off x="916433" y="4721779"/>
            <a:ext cx="7394209" cy="237220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 flipH="1">
            <a:off x="0" y="4745735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960F0F"/>
            </a:gs>
            <a:gs pos="100000">
              <a:srgbClr val="C82009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76200" y="57150"/>
            <a:ext cx="0" cy="5029199"/>
          </a:xfrm>
          <a:prstGeom prst="straightConnector1">
            <a:avLst/>
          </a:prstGeom>
          <a:noFill/>
          <a:ln cap="flat" cmpd="sng" w="107950">
            <a:solidFill>
              <a:srgbClr val="D2392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9067800" y="57150"/>
            <a:ext cx="0" cy="5029199"/>
          </a:xfrm>
          <a:prstGeom prst="straightConnector1">
            <a:avLst/>
          </a:prstGeom>
          <a:noFill/>
          <a:ln cap="flat" cmpd="sng" w="114300">
            <a:solidFill>
              <a:srgbClr val="D2392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" name="Shape 8"/>
          <p:cNvCxnSpPr/>
          <p:nvPr/>
        </p:nvCxnSpPr>
        <p:spPr>
          <a:xfrm>
            <a:off x="533399" y="57150"/>
            <a:ext cx="0" cy="5029199"/>
          </a:xfrm>
          <a:prstGeom prst="straightConnector1">
            <a:avLst/>
          </a:prstGeom>
          <a:noFill/>
          <a:ln cap="flat" cmpd="sng" w="69850">
            <a:solidFill>
              <a:srgbClr val="D2392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" name="Shape 9"/>
          <p:cNvCxnSpPr/>
          <p:nvPr/>
        </p:nvCxnSpPr>
        <p:spPr>
          <a:xfrm flipH="1">
            <a:off x="914400" y="57150"/>
            <a:ext cx="152399" cy="4743600"/>
          </a:xfrm>
          <a:prstGeom prst="straightConnector1">
            <a:avLst/>
          </a:prstGeom>
          <a:noFill/>
          <a:ln cap="flat" cmpd="sng" w="152400">
            <a:solidFill>
              <a:srgbClr val="D2392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/>
          <p:nvPr/>
        </p:nvSpPr>
        <p:spPr>
          <a:xfrm>
            <a:off x="110055" y="57150"/>
            <a:ext cx="1698625" cy="4972047"/>
          </a:xfrm>
          <a:custGeom>
            <a:pathLst>
              <a:path extrusionOk="0" h="4154" w="1070">
                <a:moveTo>
                  <a:pt x="4" y="0"/>
                </a:moveTo>
                <a:lnTo>
                  <a:pt x="4" y="0"/>
                </a:lnTo>
                <a:lnTo>
                  <a:pt x="2" y="74"/>
                </a:lnTo>
                <a:lnTo>
                  <a:pt x="0" y="162"/>
                </a:lnTo>
                <a:lnTo>
                  <a:pt x="0" y="280"/>
                </a:lnTo>
                <a:lnTo>
                  <a:pt x="4" y="426"/>
                </a:lnTo>
                <a:lnTo>
                  <a:pt x="10" y="594"/>
                </a:lnTo>
                <a:lnTo>
                  <a:pt x="16" y="686"/>
                </a:lnTo>
                <a:lnTo>
                  <a:pt x="22" y="782"/>
                </a:lnTo>
                <a:lnTo>
                  <a:pt x="30" y="884"/>
                </a:lnTo>
                <a:lnTo>
                  <a:pt x="42" y="990"/>
                </a:lnTo>
                <a:lnTo>
                  <a:pt x="54" y="1098"/>
                </a:lnTo>
                <a:lnTo>
                  <a:pt x="68" y="1210"/>
                </a:lnTo>
                <a:lnTo>
                  <a:pt x="86" y="1324"/>
                </a:lnTo>
                <a:lnTo>
                  <a:pt x="104" y="1442"/>
                </a:lnTo>
                <a:lnTo>
                  <a:pt x="126" y="1562"/>
                </a:lnTo>
                <a:lnTo>
                  <a:pt x="152" y="1682"/>
                </a:lnTo>
                <a:lnTo>
                  <a:pt x="178" y="1804"/>
                </a:lnTo>
                <a:lnTo>
                  <a:pt x="210" y="1928"/>
                </a:lnTo>
                <a:lnTo>
                  <a:pt x="244" y="2050"/>
                </a:lnTo>
                <a:lnTo>
                  <a:pt x="280" y="2174"/>
                </a:lnTo>
                <a:lnTo>
                  <a:pt x="322" y="2298"/>
                </a:lnTo>
                <a:lnTo>
                  <a:pt x="366" y="2420"/>
                </a:lnTo>
                <a:lnTo>
                  <a:pt x="416" y="2542"/>
                </a:lnTo>
                <a:lnTo>
                  <a:pt x="468" y="2662"/>
                </a:lnTo>
                <a:lnTo>
                  <a:pt x="496" y="2722"/>
                </a:lnTo>
                <a:lnTo>
                  <a:pt x="524" y="2780"/>
                </a:lnTo>
                <a:lnTo>
                  <a:pt x="554" y="2838"/>
                </a:lnTo>
                <a:lnTo>
                  <a:pt x="586" y="2896"/>
                </a:lnTo>
                <a:lnTo>
                  <a:pt x="586" y="2896"/>
                </a:lnTo>
                <a:lnTo>
                  <a:pt x="652" y="3018"/>
                </a:lnTo>
                <a:lnTo>
                  <a:pt x="714" y="3132"/>
                </a:lnTo>
                <a:lnTo>
                  <a:pt x="768" y="3238"/>
                </a:lnTo>
                <a:lnTo>
                  <a:pt x="816" y="3336"/>
                </a:lnTo>
                <a:lnTo>
                  <a:pt x="860" y="3426"/>
                </a:lnTo>
                <a:lnTo>
                  <a:pt x="900" y="3510"/>
                </a:lnTo>
                <a:lnTo>
                  <a:pt x="934" y="3588"/>
                </a:lnTo>
                <a:lnTo>
                  <a:pt x="964" y="3658"/>
                </a:lnTo>
                <a:lnTo>
                  <a:pt x="988" y="3724"/>
                </a:lnTo>
                <a:lnTo>
                  <a:pt x="1010" y="3782"/>
                </a:lnTo>
                <a:lnTo>
                  <a:pt x="1028" y="3836"/>
                </a:lnTo>
                <a:lnTo>
                  <a:pt x="1042" y="3884"/>
                </a:lnTo>
                <a:lnTo>
                  <a:pt x="1052" y="3926"/>
                </a:lnTo>
                <a:lnTo>
                  <a:pt x="1060" y="3964"/>
                </a:lnTo>
                <a:lnTo>
                  <a:pt x="1066" y="3998"/>
                </a:lnTo>
                <a:lnTo>
                  <a:pt x="1068" y="4028"/>
                </a:lnTo>
                <a:lnTo>
                  <a:pt x="1070" y="4054"/>
                </a:lnTo>
                <a:lnTo>
                  <a:pt x="1068" y="4074"/>
                </a:lnTo>
                <a:lnTo>
                  <a:pt x="1066" y="4094"/>
                </a:lnTo>
                <a:lnTo>
                  <a:pt x="1060" y="4108"/>
                </a:lnTo>
                <a:lnTo>
                  <a:pt x="1056" y="4122"/>
                </a:lnTo>
                <a:lnTo>
                  <a:pt x="1050" y="4132"/>
                </a:lnTo>
                <a:lnTo>
                  <a:pt x="1042" y="4138"/>
                </a:lnTo>
                <a:lnTo>
                  <a:pt x="1034" y="4144"/>
                </a:lnTo>
                <a:lnTo>
                  <a:pt x="1028" y="4148"/>
                </a:lnTo>
                <a:lnTo>
                  <a:pt x="1020" y="4152"/>
                </a:lnTo>
                <a:lnTo>
                  <a:pt x="1006" y="4154"/>
                </a:lnTo>
                <a:lnTo>
                  <a:pt x="998" y="4152"/>
                </a:lnTo>
                <a:lnTo>
                  <a:pt x="994" y="4152"/>
                </a:lnTo>
              </a:path>
            </a:pathLst>
          </a:custGeom>
          <a:noFill/>
          <a:ln cap="flat" cmpd="sng" w="25400">
            <a:solidFill>
              <a:srgbClr val="D2392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839160" y="4114800"/>
            <a:ext cx="1181100" cy="597693"/>
          </a:xfrm>
          <a:custGeom>
            <a:pathLst>
              <a:path extrusionOk="0" h="502" w="744">
                <a:moveTo>
                  <a:pt x="0" y="502"/>
                </a:moveTo>
                <a:lnTo>
                  <a:pt x="0" y="502"/>
                </a:lnTo>
                <a:lnTo>
                  <a:pt x="4" y="482"/>
                </a:lnTo>
                <a:lnTo>
                  <a:pt x="10" y="460"/>
                </a:lnTo>
                <a:lnTo>
                  <a:pt x="20" y="430"/>
                </a:lnTo>
                <a:lnTo>
                  <a:pt x="36" y="396"/>
                </a:lnTo>
                <a:lnTo>
                  <a:pt x="56" y="358"/>
                </a:lnTo>
                <a:lnTo>
                  <a:pt x="84" y="316"/>
                </a:lnTo>
                <a:lnTo>
                  <a:pt x="100" y="294"/>
                </a:lnTo>
                <a:lnTo>
                  <a:pt x="118" y="272"/>
                </a:lnTo>
                <a:lnTo>
                  <a:pt x="138" y="248"/>
                </a:lnTo>
                <a:lnTo>
                  <a:pt x="160" y="226"/>
                </a:lnTo>
                <a:lnTo>
                  <a:pt x="184" y="204"/>
                </a:lnTo>
                <a:lnTo>
                  <a:pt x="212" y="182"/>
                </a:lnTo>
                <a:lnTo>
                  <a:pt x="240" y="162"/>
                </a:lnTo>
                <a:lnTo>
                  <a:pt x="272" y="140"/>
                </a:lnTo>
                <a:lnTo>
                  <a:pt x="306" y="120"/>
                </a:lnTo>
                <a:lnTo>
                  <a:pt x="342" y="102"/>
                </a:lnTo>
                <a:lnTo>
                  <a:pt x="382" y="84"/>
                </a:lnTo>
                <a:lnTo>
                  <a:pt x="424" y="66"/>
                </a:lnTo>
                <a:lnTo>
                  <a:pt x="470" y="52"/>
                </a:lnTo>
                <a:lnTo>
                  <a:pt x="518" y="38"/>
                </a:lnTo>
                <a:lnTo>
                  <a:pt x="570" y="26"/>
                </a:lnTo>
                <a:lnTo>
                  <a:pt x="624" y="16"/>
                </a:lnTo>
                <a:lnTo>
                  <a:pt x="682" y="6"/>
                </a:lnTo>
                <a:lnTo>
                  <a:pt x="744" y="0"/>
                </a:lnTo>
              </a:path>
            </a:pathLst>
          </a:custGeom>
          <a:noFill/>
          <a:ln cap="flat" cmpd="sng" w="25400">
            <a:solidFill>
              <a:srgbClr val="CB28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273122" y="2652712"/>
            <a:ext cx="777875" cy="1955006"/>
          </a:xfrm>
          <a:custGeom>
            <a:pathLst>
              <a:path extrusionOk="0" h="1642" w="490">
                <a:moveTo>
                  <a:pt x="0" y="1642"/>
                </a:moveTo>
                <a:lnTo>
                  <a:pt x="0" y="1642"/>
                </a:lnTo>
                <a:lnTo>
                  <a:pt x="24" y="1624"/>
                </a:lnTo>
                <a:lnTo>
                  <a:pt x="50" y="1600"/>
                </a:lnTo>
                <a:lnTo>
                  <a:pt x="86" y="1564"/>
                </a:lnTo>
                <a:lnTo>
                  <a:pt x="126" y="1518"/>
                </a:lnTo>
                <a:lnTo>
                  <a:pt x="148" y="1490"/>
                </a:lnTo>
                <a:lnTo>
                  <a:pt x="172" y="1458"/>
                </a:lnTo>
                <a:lnTo>
                  <a:pt x="196" y="1424"/>
                </a:lnTo>
                <a:lnTo>
                  <a:pt x="220" y="1384"/>
                </a:lnTo>
                <a:lnTo>
                  <a:pt x="244" y="1344"/>
                </a:lnTo>
                <a:lnTo>
                  <a:pt x="268" y="1298"/>
                </a:lnTo>
                <a:lnTo>
                  <a:pt x="292" y="1248"/>
                </a:lnTo>
                <a:lnTo>
                  <a:pt x="316" y="1196"/>
                </a:lnTo>
                <a:lnTo>
                  <a:pt x="340" y="1138"/>
                </a:lnTo>
                <a:lnTo>
                  <a:pt x="362" y="1078"/>
                </a:lnTo>
                <a:lnTo>
                  <a:pt x="384" y="1014"/>
                </a:lnTo>
                <a:lnTo>
                  <a:pt x="404" y="944"/>
                </a:lnTo>
                <a:lnTo>
                  <a:pt x="422" y="870"/>
                </a:lnTo>
                <a:lnTo>
                  <a:pt x="438" y="792"/>
                </a:lnTo>
                <a:lnTo>
                  <a:pt x="454" y="710"/>
                </a:lnTo>
                <a:lnTo>
                  <a:pt x="466" y="624"/>
                </a:lnTo>
                <a:lnTo>
                  <a:pt x="476" y="532"/>
                </a:lnTo>
                <a:lnTo>
                  <a:pt x="484" y="436"/>
                </a:lnTo>
                <a:lnTo>
                  <a:pt x="488" y="334"/>
                </a:lnTo>
                <a:lnTo>
                  <a:pt x="490" y="228"/>
                </a:lnTo>
                <a:lnTo>
                  <a:pt x="488" y="118"/>
                </a:lnTo>
                <a:lnTo>
                  <a:pt x="484" y="0"/>
                </a:lnTo>
              </a:path>
            </a:pathLst>
          </a:custGeom>
          <a:noFill/>
          <a:ln cap="flat" cmpd="sng" w="25400">
            <a:solidFill>
              <a:srgbClr val="D0331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 rot="-180108">
            <a:off x="1177259" y="-15156"/>
            <a:ext cx="8220779" cy="859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371600"/>
            <a:ext cx="8229600" cy="316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lt2"/>
              </a:buClr>
              <a:buSzPct val="100000"/>
              <a:buFont typeface="Trebuchet MS"/>
              <a:defRPr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480"/>
              </a:spcBef>
              <a:buClr>
                <a:schemeClr val="lt2"/>
              </a:buClr>
              <a:buSzPct val="100000"/>
              <a:buFont typeface="Trebuchet MS"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480"/>
              </a:spcBef>
              <a:buClr>
                <a:schemeClr val="lt2"/>
              </a:buClr>
              <a:buSzPct val="100000"/>
              <a:buFont typeface="Trebuchet MS"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9.xml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youtube.com/watch?v=ce6F84UI-xw" TargetMode="External"/><Relationship Id="rId4" Type="http://schemas.openxmlformats.org/officeDocument/2006/relationships/image" Target="../media/image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10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6.xm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7.xm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8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 rot="-183804">
            <a:off x="1035602" y="1005108"/>
            <a:ext cx="7763693" cy="106799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600"/>
              <a:t>Automated Tool Monitoring System (AToMS)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 rot="-186992">
            <a:off x="1102116" y="2348618"/>
            <a:ext cx="7576304" cy="393946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May 1631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035225" y="3294275"/>
            <a:ext cx="36555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Edward Droesch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Mohamad Asyraf Samsudin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Ibtisam Ostham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Wan Zulsarhan Wan Shaari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4744175" y="3165975"/>
            <a:ext cx="4537799" cy="189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Advisor 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Leland Harker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Client: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ISU Electrical &amp; Computer Engineering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 rot="-228135">
            <a:off x="1197632" y="-135921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Milestones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9725" y="774825"/>
            <a:ext cx="6942275" cy="42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 rot="-228135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0555"/>
              <a:buFont typeface="Arial"/>
              <a:buNone/>
            </a:pPr>
            <a:r>
              <a:rPr lang="en"/>
              <a:t>Functional Decomposition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390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Authorization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Read ID from the user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Validate the ID with database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Record Video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Activate the camera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Record video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Upload to Dropbox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724400" y="1200150"/>
            <a:ext cx="4208999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Unlock Tool Box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Signal the servo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Unlock the key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Detect Missing Tools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Capture Images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Send to Image Processing Unit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Send data back to Main Control Unit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 rot="-228135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Functional Decomposition...cont’d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390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Web Application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Monitor users activity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Add new user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Remove user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Monitor transaction history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See tools availability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 rot="-228135">
            <a:off x="1121432" y="-59721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Detailed Design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0828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system is divided into three main parts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Main Control Unit (MCU)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Image Processing Unit (IPU)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Web Application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 rot="-228135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Control Unit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94150" y="950825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Main.py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Handle User Input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Activate the webcam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Upload video to dropbox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Create new record for database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Interface with Image Processing Unit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Servo.py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Interface with servos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Sensor.py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Interface with sensors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776" y="874624"/>
            <a:ext cx="2847924" cy="199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 rot="-228135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Processing Unit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500" y="1026850"/>
            <a:ext cx="2910400" cy="24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123950"/>
            <a:ext cx="5881199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Used to implement the Tools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Detection functionality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This is achieved by creating a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image analysis program using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Vision Assistant script and LabView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 rot="-228135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 Processing Unit… cont’d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123950"/>
            <a:ext cx="42849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Vision Assistant 	</a:t>
            </a:r>
          </a:p>
          <a:p>
            <a:pPr indent="-381000" lvl="1" marL="1371600" rtl="0">
              <a:spcBef>
                <a:spcPts val="0"/>
              </a:spcBef>
              <a:buSzPct val="100000"/>
            </a:pPr>
            <a:r>
              <a:rPr lang="en"/>
              <a:t>Color Pattern Matching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1" marL="1371600" rtl="0">
              <a:spcBef>
                <a:spcPts val="0"/>
              </a:spcBef>
              <a:buSzPct val="100000"/>
            </a:pPr>
            <a:r>
              <a:rPr lang="en"/>
              <a:t>Circular Pattern Search</a:t>
            </a:r>
            <a:r>
              <a:rPr lang="en" sz="2400"/>
              <a:t> 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 rot="-228135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Color Pattern Matching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897500"/>
            <a:ext cx="7333650" cy="414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 rot="-228135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Circular Pattern Search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917275"/>
            <a:ext cx="7232051" cy="408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 rot="-228135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Application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35875" y="1144700"/>
            <a:ext cx="40311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Admin Privilege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Monitor all users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Monitor transaction history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See tools availability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Regular User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See tools availability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525" y="1528200"/>
            <a:ext cx="4939700" cy="254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-228232">
            <a:off x="1186989" y="63060"/>
            <a:ext cx="5819921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 Responsibility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2950" y="857500"/>
            <a:ext cx="8229600" cy="37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Edward | Team Leader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Manage project deadlines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Implement the Main Control Unit and Image Processing Unit</a:t>
            </a: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Wan Zulsarhan | Webmaster</a:t>
            </a: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Implement the Main Control Unit and the Web Application</a:t>
            </a: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Asyraf | Key concept holder</a:t>
            </a: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Design sensor circuit connection for each drawer </a:t>
            </a: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Design the mechanical lock mechanism for the system</a:t>
            </a: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Ibtisam | Communication</a:t>
            </a: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Implement the Image Processing Unit</a:t>
            </a: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Write weekly reports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 rot="-228135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Application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88275" y="1144700"/>
            <a:ext cx="79425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Client Side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Using Laravel 5 framework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/>
              <a:t>HTML, CSS and Blade Templating Engine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Server Side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PHP scripting language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MySQL database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Dropbox (to store video)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 rot="-228135">
            <a:off x="1121432" y="-59721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Platform Used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541525" y="1082875"/>
            <a:ext cx="3843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rgbClr val="FFFFFF"/>
              </a:buClr>
              <a:buSzPct val="100000"/>
              <a:buChar char="●"/>
            </a:pPr>
            <a:r>
              <a:rPr b="1" lang="en" sz="2400">
                <a:solidFill>
                  <a:srgbClr val="FFFFFF"/>
                </a:solidFill>
              </a:rPr>
              <a:t>HARDWARE</a:t>
            </a:r>
          </a:p>
          <a:p>
            <a:pPr indent="-381000" lvl="1" marL="914400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rgbClr val="FFFFFF"/>
              </a:buClr>
              <a:buSzPct val="100000"/>
              <a:buChar char="○"/>
            </a:pPr>
            <a:r>
              <a:rPr b="1" lang="en" sz="2400">
                <a:solidFill>
                  <a:srgbClr val="FFFFFF"/>
                </a:solidFill>
              </a:rPr>
              <a:t>Raspberry Pi </a:t>
            </a:r>
          </a:p>
          <a:p>
            <a:pPr indent="-381000" lvl="1" marL="914400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rgbClr val="FFFFFF"/>
              </a:buClr>
              <a:buSzPct val="100000"/>
              <a:buChar char="○"/>
            </a:pPr>
            <a:r>
              <a:rPr b="1" lang="en" sz="2400">
                <a:solidFill>
                  <a:srgbClr val="FFFFFF"/>
                </a:solidFill>
              </a:rPr>
              <a:t>NI MyRIO</a:t>
            </a:r>
          </a:p>
          <a:p>
            <a:pPr lvl="0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384525" y="1082875"/>
            <a:ext cx="40490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rgbClr val="FFFFFF"/>
              </a:buClr>
              <a:buSzPct val="100000"/>
              <a:buChar char="●"/>
            </a:pPr>
            <a:r>
              <a:rPr b="1" lang="en" sz="2400">
                <a:solidFill>
                  <a:srgbClr val="FFFFFF"/>
                </a:solidFill>
              </a:rPr>
              <a:t>SOFTWARE</a:t>
            </a:r>
          </a:p>
          <a:p>
            <a:pPr indent="-381000" lvl="1" marL="914400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rgbClr val="FFFFFF"/>
              </a:buClr>
              <a:buSzPct val="133333"/>
              <a:buChar char="○"/>
            </a:pPr>
            <a:r>
              <a:rPr b="1" lang="en">
                <a:solidFill>
                  <a:srgbClr val="FFFFFF"/>
                </a:solidFill>
              </a:rPr>
              <a:t>Python</a:t>
            </a:r>
          </a:p>
          <a:p>
            <a:pPr indent="-381000" lvl="1" marL="914400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rgbClr val="FFFFFF"/>
              </a:buClr>
              <a:buSzPct val="100000"/>
              <a:buChar char="○"/>
            </a:pPr>
            <a:r>
              <a:rPr b="1" lang="en">
                <a:solidFill>
                  <a:srgbClr val="FFFFFF"/>
                </a:solidFill>
              </a:rPr>
              <a:t>PHP</a:t>
            </a:r>
          </a:p>
          <a:p>
            <a:pPr indent="-228600" lvl="1" marL="914400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rgbClr val="FFFFFF"/>
              </a:buClr>
              <a:buChar char="○"/>
            </a:pPr>
            <a:r>
              <a:rPr b="1" lang="en"/>
              <a:t>Laravel Framework</a:t>
            </a:r>
          </a:p>
          <a:p>
            <a:pPr indent="-228600" lvl="1" marL="914400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har char="○"/>
            </a:pPr>
            <a:r>
              <a:rPr b="1" lang="en"/>
              <a:t>LabView</a:t>
            </a:r>
          </a:p>
          <a:p>
            <a:pPr indent="-228600" lvl="1" marL="914400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har char="○"/>
            </a:pPr>
            <a:r>
              <a:rPr b="1" lang="en"/>
              <a:t>Vision Assistant</a:t>
            </a:r>
          </a:p>
          <a:p>
            <a:pPr lvl="0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 rot="-228135">
            <a:off x="1121432" y="-59721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 Plan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888050"/>
            <a:ext cx="8556899" cy="41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Hardware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000"/>
              <a:t>Test to verify Raspberry Pi, servo, camera, magnetic card reader and keyboard can perform under modest stress condition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Electronics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000"/>
              <a:t>Simulate sensor and servo circuit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Software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000"/>
              <a:t>Test all edge cases in the Main program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000"/>
              <a:t>Conduct a usability testing for web application with our client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 rot="-228135">
            <a:off x="1121432" y="-59721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Prototype Implementation</a:t>
            </a:r>
          </a:p>
        </p:txBody>
      </p:sp>
      <p:sp>
        <p:nvSpPr>
          <p:cNvPr descr="Automated Tools Monitoring System (AToMS) MAY 1631 EE/CPRE/SE 491  First Prototype Demonstration" id="221" name="Shape 221" title="AToMS First Prototype Demo">
            <a:hlinkClick r:id="rId3"/>
          </p:cNvPr>
          <p:cNvSpPr/>
          <p:nvPr/>
        </p:nvSpPr>
        <p:spPr>
          <a:xfrm>
            <a:off x="2000864" y="1069450"/>
            <a:ext cx="5486735" cy="3216799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1452725" y="4097475"/>
            <a:ext cx="6698100" cy="67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First Prototype Demonstration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 rot="-228135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Project Status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91450" y="1112875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FF00"/>
              </a:buClr>
            </a:pPr>
            <a:r>
              <a:rPr b="1" lang="en">
                <a:solidFill>
                  <a:srgbClr val="00FF00"/>
                </a:solidFill>
              </a:rPr>
              <a:t>Main Control Unit ✔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FF00"/>
              </a:buClr>
            </a:pPr>
            <a:r>
              <a:rPr b="1" lang="en">
                <a:solidFill>
                  <a:srgbClr val="00FF00"/>
                </a:solidFill>
              </a:rPr>
              <a:t>Admin Web Application ✔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00"/>
              </a:buClr>
            </a:pPr>
            <a:r>
              <a:rPr b="1" lang="en">
                <a:solidFill>
                  <a:srgbClr val="FFFF00"/>
                </a:solidFill>
              </a:rPr>
              <a:t>Image Processing Unit (On Going)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b="1" lang="en">
                <a:solidFill>
                  <a:srgbClr val="FFFFFF"/>
                </a:solidFill>
              </a:rPr>
              <a:t>Lock Mechanism (Next Semester)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b="1" lang="en">
                <a:solidFill>
                  <a:srgbClr val="FFFFFF"/>
                </a:solidFill>
              </a:rPr>
              <a:t>Tool Box Setup (Next Semester)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b="1" lang="en" sz="3600"/>
              <a:t>	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 rot="-228135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 for Next Semester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530200" y="1112875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n" sz="2400"/>
              <a:t>Work on the lock mechanism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n" sz="2400"/>
              <a:t>Set up the tool box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n" sz="2400"/>
              <a:t>Continue to work on the Image Processing Unit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b="1" lang="en" sz="2400"/>
              <a:t>Add more functionality to the Web Application</a:t>
            </a:r>
          </a:p>
          <a:p>
            <a:pPr indent="-342900" lvl="1" marL="914400" rtl="0"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lang="en" sz="1800"/>
              <a:t>Add and Remove User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800"/>
              <a:t>Send notification to User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b="1" lang="en" sz="2400"/>
              <a:t>Work on the sensors circuit design for the drawers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b="1" lang="en" sz="2400"/>
              <a:t>Testing and Improvement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 rot="-228135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17335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60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 rot="-228135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 accountability in place for tools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Lack of tracking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Tools ‘checked-out’ on an honesty-based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Increased setup time required to track down necessary equipment for projects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 rot="-228135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a system that will automatically track all equipment transactions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Keep the video feeds of every activity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Detect the tools taken or return automatically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Implement an admin web application to monitor the transaction logs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Introduce ability to restrict and/or deny tool access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 rot="-228135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Conceptual Sketch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1350" y="1016575"/>
            <a:ext cx="5359924" cy="37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 rot="-228135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Requirements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04150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b="1" lang="en" sz="1400"/>
              <a:t>Users should able to open the tool machine using their card or by entering their ID number with numpad.</a:t>
            </a:r>
          </a:p>
          <a:p>
            <a:pPr indent="-3175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b="1" lang="en" sz="1400"/>
              <a:t>The camera for Main Control Unit should able to record 480p video for more than </a:t>
            </a:r>
            <a:r>
              <a:rPr b="1" lang="en" sz="1800"/>
              <a:t>3 minutes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1400">
                <a:solidFill>
                  <a:srgbClr val="FFFFFF"/>
                </a:solidFill>
              </a:rPr>
              <a:t>The camera for Image Processing Unit should able to capture 1080p image for image analysis</a:t>
            </a: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1400">
                <a:solidFill>
                  <a:srgbClr val="FFFFFF"/>
                </a:solidFill>
              </a:rPr>
              <a:t>The Image Processing Unit able to detect which tool is taken or returned at more than 80% accuracy.</a:t>
            </a: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1400">
                <a:solidFill>
                  <a:srgbClr val="FFFFFF"/>
                </a:solidFill>
              </a:rPr>
              <a:t>The Dropbox have enough storage to store videos for 1 week worth of videos (assuming the number of tool transaction per day is at most 20)</a:t>
            </a: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1800">
                <a:solidFill>
                  <a:srgbClr val="FFFFFF"/>
                </a:solidFill>
              </a:rPr>
              <a:t>which is 21 GB</a:t>
            </a: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1400">
                <a:solidFill>
                  <a:srgbClr val="FFFFFF"/>
                </a:solidFill>
              </a:rPr>
              <a:t>The validation process from MySQL database take less than 2 second.</a:t>
            </a: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1400">
                <a:solidFill>
                  <a:srgbClr val="FFFFFF"/>
                </a:solidFill>
              </a:rPr>
              <a:t>The tool box must be physically locked.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 rot="-228135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Market Survey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516350" y="1047750"/>
            <a:ext cx="4650599" cy="182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Snap On Level 5 ATC Tool Control System 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the best example of product existed in the market. 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516350" y="2870850"/>
            <a:ext cx="8175300" cy="168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the Level 5 ATC as an example, we will be creating a same functioning system for our project. The goal is to provide a same functioning system that could be afford by the department to implement on campus.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0" l="0" r="8875" t="0"/>
          <a:stretch/>
        </p:blipFill>
        <p:spPr>
          <a:xfrm>
            <a:off x="5420848" y="852850"/>
            <a:ext cx="3245266" cy="20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-228135">
            <a:off x="1197632" y="-135921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Risk &amp; Mitigation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5000" y="993250"/>
            <a:ext cx="5649000" cy="36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 rot="-228135">
            <a:off x="1197632" y="-135921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Resource/Cost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0475" y="993250"/>
            <a:ext cx="5051274" cy="374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iendly">
  <a:themeElements>
    <a:clrScheme name="Custom 432">
      <a:dk1>
        <a:srgbClr val="CA0001"/>
      </a:dk1>
      <a:lt1>
        <a:srgbClr val="ECE47C"/>
      </a:lt1>
      <a:dk2>
        <a:srgbClr val="000000"/>
      </a:dk2>
      <a:lt2>
        <a:srgbClr val="FFFFFF"/>
      </a:lt2>
      <a:accent1>
        <a:srgbClr val="E26F01"/>
      </a:accent1>
      <a:accent2>
        <a:srgbClr val="723C75"/>
      </a:accent2>
      <a:accent3>
        <a:srgbClr val="69B19F"/>
      </a:accent3>
      <a:accent4>
        <a:srgbClr val="BC5828"/>
      </a:accent4>
      <a:accent5>
        <a:srgbClr val="800000"/>
      </a:accent5>
      <a:accent6>
        <a:srgbClr val="333333"/>
      </a:accent6>
      <a:hlink>
        <a:srgbClr val="ECE47C"/>
      </a:hlink>
      <a:folHlink>
        <a:srgbClr val="FF51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