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648" r:id="rId4"/>
    <p:sldMasterId id="2147483674" r:id="rId5"/>
  </p:sldMasterIdLst>
  <p:notesMasterIdLst>
    <p:notesMasterId r:id="rId21"/>
  </p:notesMasterIdLst>
  <p:handoutMasterIdLst>
    <p:handoutMasterId r:id="rId22"/>
  </p:handoutMasterIdLst>
  <p:sldIdLst>
    <p:sldId id="282" r:id="rId6"/>
    <p:sldId id="292" r:id="rId7"/>
    <p:sldId id="283" r:id="rId8"/>
    <p:sldId id="302" r:id="rId9"/>
    <p:sldId id="299" r:id="rId10"/>
    <p:sldId id="303" r:id="rId11"/>
    <p:sldId id="298" r:id="rId12"/>
    <p:sldId id="284" r:id="rId13"/>
    <p:sldId id="300" r:id="rId14"/>
    <p:sldId id="291" r:id="rId15"/>
    <p:sldId id="301" r:id="rId16"/>
    <p:sldId id="297" r:id="rId17"/>
    <p:sldId id="304" r:id="rId18"/>
    <p:sldId id="305" r:id="rId19"/>
    <p:sldId id="296" r:id="rId20"/>
  </p:sldIdLst>
  <p:sldSz cx="12192000" cy="6858000"/>
  <p:notesSz cx="6858000" cy="9144000"/>
  <p:embeddedFontLst>
    <p:embeddedFont>
      <p:font typeface="Corbel" panose="020B0503020204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8" d="100"/>
          <a:sy n="78" d="100"/>
        </p:scale>
        <p:origin x="456" y="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8/6/2020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8/6/2020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smtClean="0"/>
              <a:t>Click to edit Master title style</a:t>
            </a:r>
            <a:endParaRPr lang="en-US" noProof="0"/>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F8674-8C6B-482D-97E3-46ADC52D734A}" type="datetimeFigureOut">
              <a:rPr lang="en-IN" smtClean="0"/>
              <a:t>06-08-20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C5FFB-4242-4392-A77A-1C59F93494B1}" type="slidenum">
              <a:rPr lang="en-IN" smtClean="0"/>
              <a:t>‹#›</a:t>
            </a:fld>
            <a:endParaRPr lang="en-IN"/>
          </a:p>
        </p:txBody>
      </p:sp>
      <p:sp>
        <p:nvSpPr>
          <p:cNvPr id="7"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7">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686437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F8674-8C6B-482D-97E3-46ADC52D734A}" type="datetimeFigureOut">
              <a:rPr lang="en-IN" smtClean="0"/>
              <a:t>06-08-20</a:t>
            </a:fld>
            <a:endParaRPr lang="en-IN"/>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7688255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FF8674-8C6B-482D-97E3-46ADC52D734A}" type="datetimeFigureOut">
              <a:rPr lang="en-IN" smtClean="0"/>
              <a:t>06-08-20</a:t>
            </a:fld>
            <a:endParaRPr lang="en-IN"/>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177521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FF8674-8C6B-482D-97E3-46ADC52D734A}" type="datetimeFigureOut">
              <a:rPr lang="en-IN" smtClean="0"/>
              <a:t>06-08-20</a:t>
            </a:fld>
            <a:endParaRPr lang="en-IN"/>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785396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FF8674-8C6B-482D-97E3-46ADC52D734A}" type="datetimeFigureOut">
              <a:rPr lang="en-IN" smtClean="0"/>
              <a:t>06-08-20</a:t>
            </a:fld>
            <a:endParaRPr lang="en-IN"/>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657429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F8674-8C6B-482D-97E3-46ADC52D734A}" type="datetimeFigureOut">
              <a:rPr lang="en-IN" smtClean="0"/>
              <a:t>06-08-20</a:t>
            </a:fld>
            <a:endParaRPr lang="en-IN"/>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6"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7">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017419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F8674-8C6B-482D-97E3-46ADC52D734A}" type="datetimeFigureOut">
              <a:rPr lang="en-IN" smtClean="0"/>
              <a:t>06-08-20</a:t>
            </a:fld>
            <a:endParaRPr lang="en-IN"/>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5"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06041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FF8674-8C6B-482D-97E3-46ADC52D734A}" type="datetimeFigureOut">
              <a:rPr lang="en-IN" smtClean="0"/>
              <a:t>06-08-20</a:t>
            </a:fld>
            <a:endParaRPr lang="en-IN"/>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9482908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FF8674-8C6B-482D-97E3-46ADC52D734A}" type="datetimeFigureOut">
              <a:rPr lang="en-IN" smtClean="0"/>
              <a:t>06-08-20</a:t>
            </a:fld>
            <a:endParaRPr lang="en-IN"/>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4494235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F8674-8C6B-482D-97E3-46ADC52D734A}" type="datetimeFigureOut">
              <a:rPr lang="en-IN" smtClean="0"/>
              <a:t>06-08-20</a:t>
            </a:fld>
            <a:endParaRPr lang="en-IN"/>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5167043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F8674-8C6B-482D-97E3-46ADC52D734A}" type="datetimeFigureOut">
              <a:rPr lang="en-IN" smtClean="0"/>
              <a:t>06-08-20</a:t>
            </a:fld>
            <a:endParaRPr lang="en-IN"/>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2946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F8674-8C6B-482D-97E3-46ADC52D734A}" type="datetimeFigureOut">
              <a:rPr lang="en-IN" smtClean="0"/>
              <a:t>06-08-20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81011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12"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0.xml"/><Relationship Id="rId11" Type="http://schemas.openxmlformats.org/officeDocument/2006/relationships/image" Target="../media/image15.png"/><Relationship Id="rId5" Type="http://schemas.openxmlformats.org/officeDocument/2006/relationships/image" Target="../media/image13.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Area Business Coverage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77926" y="4886320"/>
            <a:ext cx="4000500" cy="429269"/>
          </a:xfrm>
        </p:spPr>
        <p:txBody>
          <a:bodyPr/>
          <a:lstStyle/>
          <a:p>
            <a:r>
              <a:rPr lang="en-US" dirty="0" smtClean="0"/>
              <a:t>By: Deekshant Wadhwa</a:t>
            </a:r>
            <a:endParaRPr lang="en-US"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93124" y="667265"/>
            <a:ext cx="5137632" cy="5488735"/>
          </a:xfrm>
        </p:spPr>
        <p:txBody>
          <a:bodyPr anchor="ctr"/>
          <a:lstStyle/>
          <a:p>
            <a:pPr marL="0" indent="0" algn="just">
              <a:buNone/>
            </a:pPr>
            <a:r>
              <a:rPr lang="en-US" sz="2400" dirty="0"/>
              <a:t>The result of this project is a concise summary of nearby areas in a tabular and graphical manner segregated based upon various clusters. The clusters can be varied based upon the area selected, minimum distance and minimum number of venues to be considered to become a cluster</a:t>
            </a:r>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a:extLst>
              <a:ext uri="{FF2B5EF4-FFF2-40B4-BE49-F238E27FC236}">
                <a16:creationId xmlns:a16="http://schemas.microsoft.com/office/drawing/2014/main" id="{3EEE5409-3F6C-485D-B4C2-5247917F1018}"/>
              </a:ext>
              <a:ext uri="{C183D7F6-B498-43B3-948B-1728B52AA6E4}">
                <adec:decorative xmlns=""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364070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IN" b="0" dirty="0"/>
              <a:t>Conclusion </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616410" y="4186042"/>
            <a:ext cx="4000500" cy="1154028"/>
          </a:xfrm>
        </p:spPr>
        <p:txBody>
          <a:bodyPr/>
          <a:lstStyle/>
          <a:p>
            <a:r>
              <a:rPr lang="en-US" dirty="0" smtClean="0"/>
              <a:t>Report Conclusion</a:t>
            </a: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2929228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642550"/>
            <a:ext cx="5472000" cy="5513449"/>
          </a:xfrm>
        </p:spPr>
        <p:txBody>
          <a:bodyPr anchor="ctr"/>
          <a:lstStyle/>
          <a:p>
            <a:pPr marL="0" indent="0" algn="just">
              <a:buNone/>
            </a:pPr>
            <a:r>
              <a:rPr lang="en-US" sz="2800" dirty="0"/>
              <a:t>Nearby venues can be clustered for an area to determine potential venue hubs and potential business opportunities. This type of venue summary is required to be studied to understand the venue distribution in an area such that if one kind of a venue is shared inside a cluster or uncommon outside the cluster, the category of venues can become future potential business there.</a:t>
            </a:r>
            <a:endParaRPr lang="en-US" dirty="0"/>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289385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726863" y="6276975"/>
            <a:ext cx="465137" cy="400050"/>
          </a:xfrm>
        </p:spPr>
        <p:txBody>
          <a:bodyPr/>
          <a:lstStyle/>
          <a:p>
            <a:fld id="{19B51A1E-902D-48AF-9020-955120F399B6}" type="slidenum">
              <a:rPr lang="en-US" noProof="0" smtClean="0"/>
              <a:pPr/>
              <a:t>13</a:t>
            </a:fld>
            <a:endParaRPr lang="en-US" noProof="0" dirty="0"/>
          </a:p>
        </p:txBody>
      </p:sp>
      <p:pic>
        <p:nvPicPr>
          <p:cNvPr id="3" name="Picture 2"/>
          <p:cNvPicPr>
            <a:picLocks noChangeAspect="1"/>
          </p:cNvPicPr>
          <p:nvPr/>
        </p:nvPicPr>
        <p:blipFill rotWithShape="1">
          <a:blip r:embed="rId2"/>
          <a:srcRect l="14260" t="10388" r="5015" b="6165"/>
          <a:stretch/>
        </p:blipFill>
        <p:spPr>
          <a:xfrm>
            <a:off x="0" y="-1"/>
            <a:ext cx="12192000" cy="6815377"/>
          </a:xfrm>
          <a:prstGeom prst="rect">
            <a:avLst/>
          </a:prstGeom>
        </p:spPr>
      </p:pic>
      <p:sp>
        <p:nvSpPr>
          <p:cNvPr id="4" name="Rectangle 3"/>
          <p:cNvSpPr/>
          <p:nvPr/>
        </p:nvSpPr>
        <p:spPr>
          <a:xfrm>
            <a:off x="7631260" y="631908"/>
            <a:ext cx="3725700" cy="923330"/>
          </a:xfrm>
          <a:prstGeom prst="rect">
            <a:avLst/>
          </a:prstGeom>
          <a:noFill/>
        </p:spPr>
        <p:txBody>
          <a:bodyPr wrap="none" lIns="91440" tIns="45720" rIns="91440" bIns="45720">
            <a:spAutoFit/>
          </a:bodyPr>
          <a:lstStyle/>
          <a:p>
            <a:pPr algn="ctr"/>
            <a:r>
              <a:rPr lang="en-US" sz="5400" b="1" u="sng" dirty="0" smtClean="0">
                <a:ln w="0">
                  <a:solidFill>
                    <a:sysClr val="windowText" lastClr="000000"/>
                  </a:solidFill>
                </a:ln>
                <a:solidFill>
                  <a:schemeClr val="accent1"/>
                </a:solidFill>
                <a:effectLst>
                  <a:outerShdw blurRad="38100" dist="25400" dir="5400000" algn="ctr" rotWithShape="0">
                    <a:srgbClr val="6E747A">
                      <a:alpha val="43000"/>
                    </a:srgbClr>
                  </a:outerShdw>
                </a:effectLst>
              </a:rPr>
              <a:t>Output Map</a:t>
            </a:r>
            <a:endParaRPr lang="en-US" sz="5400" b="1" u="sng" dirty="0">
              <a:ln w="0">
                <a:solidFill>
                  <a:sysClr val="windowText" lastClr="000000"/>
                </a:solidFill>
              </a:ln>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8384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726863" y="6276975"/>
            <a:ext cx="465137" cy="400050"/>
          </a:xfrm>
        </p:spPr>
        <p:txBody>
          <a:bodyPr/>
          <a:lstStyle/>
          <a:p>
            <a:fld id="{19B51A1E-902D-48AF-9020-955120F399B6}" type="slidenum">
              <a:rPr lang="en-US" noProof="0" smtClean="0"/>
              <a:pPr/>
              <a:t>14</a:t>
            </a:fld>
            <a:endParaRPr lang="en-US" noProof="0" dirty="0"/>
          </a:p>
        </p:txBody>
      </p:sp>
      <p:sp>
        <p:nvSpPr>
          <p:cNvPr id="4" name="Rectangle 3"/>
          <p:cNvSpPr/>
          <p:nvPr/>
        </p:nvSpPr>
        <p:spPr>
          <a:xfrm>
            <a:off x="1032489" y="2491844"/>
            <a:ext cx="4607672" cy="923330"/>
          </a:xfrm>
          <a:prstGeom prst="rect">
            <a:avLst/>
          </a:prstGeom>
          <a:noFill/>
        </p:spPr>
        <p:txBody>
          <a:bodyPr wrap="none" lIns="91440" tIns="45720" rIns="91440" bIns="45720">
            <a:spAutoFit/>
          </a:bodyPr>
          <a:lstStyle/>
          <a:p>
            <a:pPr algn="ctr"/>
            <a:r>
              <a:rPr lang="en-US" sz="5400" b="1" u="sng" dirty="0" smtClean="0">
                <a:ln w="0">
                  <a:solidFill>
                    <a:sysClr val="windowText" lastClr="000000"/>
                  </a:solidFill>
                </a:ln>
                <a:solidFill>
                  <a:schemeClr val="accent1"/>
                </a:solidFill>
                <a:effectLst>
                  <a:outerShdw blurRad="38100" dist="25400" dir="5400000" algn="ctr" rotWithShape="0">
                    <a:srgbClr val="6E747A">
                      <a:alpha val="43000"/>
                    </a:srgbClr>
                  </a:outerShdw>
                </a:effectLst>
              </a:rPr>
              <a:t>Summary Table</a:t>
            </a:r>
            <a:endParaRPr lang="en-US" sz="5400" b="1" u="sng" dirty="0">
              <a:ln w="0">
                <a:solidFill>
                  <a:sysClr val="windowText" lastClr="000000"/>
                </a:solidFill>
              </a:ln>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rotWithShape="1">
          <a:blip r:embed="rId2"/>
          <a:srcRect l="7327" t="10788" r="54020"/>
          <a:stretch/>
        </p:blipFill>
        <p:spPr>
          <a:xfrm>
            <a:off x="6928322" y="0"/>
            <a:ext cx="5263678" cy="6830349"/>
          </a:xfrm>
          <a:prstGeom prst="rect">
            <a:avLst/>
          </a:prstGeom>
          <a:ln>
            <a:solidFill>
              <a:schemeClr val="tx1"/>
            </a:solidFill>
          </a:ln>
        </p:spPr>
      </p:pic>
    </p:spTree>
    <p:extLst>
      <p:ext uri="{BB962C8B-B14F-4D97-AF65-F5344CB8AC3E}">
        <p14:creationId xmlns:p14="http://schemas.microsoft.com/office/powerpoint/2010/main" val="140889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smtClean="0"/>
              <a:t>Deekshant Wadhwa</a:t>
            </a:r>
            <a:endParaRPr lang="en-US" dirty="0"/>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8034849" y="5002382"/>
            <a:ext cx="3521514" cy="288000"/>
          </a:xfrm>
        </p:spPr>
        <p:txBody>
          <a:bodyPr/>
          <a:lstStyle/>
          <a:p>
            <a:r>
              <a:rPr lang="en-US" dirty="0"/>
              <a:t>https://github.com/deekshant-w/Coursera_Capstone</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smtClean="0"/>
              <a:t>deekshantwadhwa2000@gmail.com</a:t>
            </a:r>
            <a:endParaRPr lang="en-US" dirty="0"/>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7678512" y="4224521"/>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a:xfrm>
            <a:off x="8034849" y="4220022"/>
            <a:ext cx="3521514" cy="288000"/>
          </a:xfrm>
        </p:spPr>
        <p:txBody>
          <a:bodyPr/>
          <a:lstStyle/>
          <a:p>
            <a:r>
              <a:rPr lang="en-US" dirty="0" smtClean="0"/>
              <a:t>www.s2scart.com</a:t>
            </a:r>
            <a:endParaRPr lang="en-US" dirty="0"/>
          </a:p>
        </p:txBody>
      </p:sp>
      <p:pic>
        <p:nvPicPr>
          <p:cNvPr id="1032" name="Picture 8" descr="GitHub Logos and Usage · GitHub"/>
          <p:cNvPicPr>
            <a:picLocks noChangeAspect="1" noChangeArrowheads="1"/>
          </p:cNvPicPr>
          <p:nvPr/>
        </p:nvPicPr>
        <p:blipFill>
          <a:blip r:embed="rId11">
            <a:duotone>
              <a:schemeClr val="accent1">
                <a:shade val="45000"/>
                <a:satMod val="135000"/>
              </a:schemeClr>
              <a:prstClr val="white"/>
            </a:duotone>
            <a:extLst>
              <a:ext uri="{BEBA8EAE-BF5A-486C-A8C5-ECC9F3942E4B}">
                <a14:imgProps xmlns:a14="http://schemas.microsoft.com/office/drawing/2010/main">
                  <a14:imgLayer r:embed="rId12">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7619640" y="4981317"/>
            <a:ext cx="366489" cy="36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dirty="0" smtClean="0"/>
              <a:t>Introduction</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smtClean="0"/>
              <a:t>Discussion about the business problem and people who would be interested in it</a:t>
            </a: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1" y="568411"/>
            <a:ext cx="5472000" cy="1445740"/>
          </a:xfrm>
        </p:spPr>
        <p:txBody>
          <a:bodyPr/>
          <a:lstStyle/>
          <a:p>
            <a:r>
              <a:rPr lang="en-US" dirty="0"/>
              <a:t>The most important thing that we need before starting a business in an area is to get an overview of the present business in that area. We need to identify potential clients, competition and need for a business in the area. Another essential requirement is to identify business clusters too.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1801" y="2801756"/>
            <a:ext cx="5472000" cy="1497016"/>
          </a:xfrm>
        </p:spPr>
        <p:txBody>
          <a:bodyPr/>
          <a:lstStyle/>
          <a:p>
            <a:pPr marL="0" indent="0">
              <a:buNone/>
            </a:pPr>
            <a:r>
              <a:rPr lang="en-US" dirty="0"/>
              <a:t>This data can be used to determine if a new business can be opened in an area of business clusters so that it can get a starting advantage of high visitor foot count. Hence this data can be accumulated by my </a:t>
            </a:r>
            <a:r>
              <a:rPr lang="en-US" dirty="0" smtClean="0"/>
              <a:t>project</a:t>
            </a:r>
            <a:r>
              <a:rPr lang="en-US" dirty="0"/>
              <a:t>. </a:t>
            </a:r>
            <a:endParaRPr lang="en-US" dirty="0" smtClean="0"/>
          </a:p>
          <a:p>
            <a:pPr marL="0" indent="0">
              <a:buNone/>
            </a:pPr>
            <a:endParaRPr lang="en-US" dirty="0"/>
          </a:p>
          <a:p>
            <a:pPr marL="0" indent="0">
              <a:buNone/>
            </a:pPr>
            <a:endParaRPr lang="en-US" dirty="0"/>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12" name="Content Placeholder 3">
            <a:extLst>
              <a:ext uri="{FF2B5EF4-FFF2-40B4-BE49-F238E27FC236}">
                <a16:creationId xmlns:a16="http://schemas.microsoft.com/office/drawing/2014/main" id="{D355C61F-C8F1-4977-8E1F-F16C0D9EA88C}"/>
              </a:ext>
            </a:extLst>
          </p:cNvPr>
          <p:cNvSpPr txBox="1">
            <a:spLocks/>
          </p:cNvSpPr>
          <p:nvPr/>
        </p:nvSpPr>
        <p:spPr>
          <a:xfrm>
            <a:off x="431801" y="4780227"/>
            <a:ext cx="5472000" cy="1497016"/>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It </a:t>
            </a:r>
            <a:r>
              <a:rPr lang="en-US" dirty="0"/>
              <a:t>would inform the client about potential market hubs in an area and what business is best and worst to start in those hubs in a summary manner along with a map nearby venues marked using markers and clusters marked using different colors. </a:t>
            </a:r>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rge image placeholder">
            <a:extLst>
              <a:ext uri="{FF2B5EF4-FFF2-40B4-BE49-F238E27FC236}">
                <a16:creationId xmlns:a16="http://schemas.microsoft.com/office/drawing/2014/main" id="{FB15BC12-29C3-3D4B-805A-8A860D70CA67}"/>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6" name="TextBox 15">
            <a:extLst>
              <a:ext uri="{FF2B5EF4-FFF2-40B4-BE49-F238E27FC236}">
                <a16:creationId xmlns:a16="http://schemas.microsoft.com/office/drawing/2014/main" id="{03888866-542D-43D4-BFE1-045D36351922}"/>
              </a:ext>
              <a:ext uri="{C183D7F6-B498-43B3-948B-1728B52AA6E4}">
                <adec:decorative xmlns="" xmlns:adec="http://schemas.microsoft.com/office/drawing/2017/decorative"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7" name="Isosceles Triangle 16">
            <a:extLst>
              <a:ext uri="{FF2B5EF4-FFF2-40B4-BE49-F238E27FC236}">
                <a16:creationId xmlns:a16="http://schemas.microsoft.com/office/drawing/2014/main" id="{667AA2A8-C66E-4F4C-A6E7-E7ABCE7E9EC3}"/>
              </a:ext>
              <a:ext uri="{C183D7F6-B498-43B3-948B-1728B52AA6E4}">
                <adec:decorative xmlns="" xmlns:adec="http://schemas.microsoft.com/office/drawing/2017/decorative"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420686" y="5066452"/>
            <a:ext cx="6462028" cy="773463"/>
          </a:xfrm>
        </p:spPr>
        <p:txBody>
          <a:bodyPr/>
          <a:lstStyle/>
          <a:p>
            <a:r>
              <a:rPr lang="en-US" dirty="0"/>
              <a:t>The people interested in this project would be entrepreneurs, office managers or people looking for setting up new venues.</a:t>
            </a:r>
          </a:p>
        </p:txBody>
      </p:sp>
      <p:sp>
        <p:nvSpPr>
          <p:cNvPr id="19" name="Isosceles Triangle 18">
            <a:extLst>
              <a:ext uri="{FF2B5EF4-FFF2-40B4-BE49-F238E27FC236}">
                <a16:creationId xmlns:a16="http://schemas.microsoft.com/office/drawing/2014/main" id="{ABF5B12D-6F10-4377-9094-B3E79ECB1B94}"/>
              </a:ext>
              <a:ext uri="{C183D7F6-B498-43B3-948B-1728B52AA6E4}">
                <adec:decorative xmlns="" xmlns:adec="http://schemas.microsoft.com/office/drawing/2017/decorative"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144707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dirty="0" smtClean="0"/>
              <a:t>Data</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T</a:t>
            </a:r>
            <a:r>
              <a:rPr lang="en-US" dirty="0" smtClean="0"/>
              <a:t>he </a:t>
            </a:r>
            <a:r>
              <a:rPr lang="en-US" dirty="0"/>
              <a:t>data that will be used to solve the problem and the source of the </a:t>
            </a:r>
            <a:r>
              <a:rPr lang="en-US" dirty="0" smtClean="0"/>
              <a:t>data.</a:t>
            </a: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99307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93124" y="667265"/>
            <a:ext cx="5137632" cy="5488735"/>
          </a:xfrm>
        </p:spPr>
        <p:txBody>
          <a:bodyPr anchor="ctr"/>
          <a:lstStyle/>
          <a:p>
            <a:pPr marL="0" indent="0" algn="just">
              <a:buNone/>
            </a:pPr>
            <a:r>
              <a:rPr lang="en-US" sz="2400" dirty="0"/>
              <a:t>The data required for this task is the geospatial data of nearby venues present in the area of interest. This data should be quite precise and must be continuous and updated at a high frequency. We can retrieve this data using the foursquare API by providing it with a latitude-longitude pair or a </a:t>
            </a:r>
            <a:r>
              <a:rPr lang="en-US" sz="2400" dirty="0" err="1"/>
              <a:t>geocodable</a:t>
            </a:r>
            <a:r>
              <a:rPr lang="en-US" sz="2400" dirty="0"/>
              <a:t> string of the area we want coverage summary.</a:t>
            </a:r>
          </a:p>
        </p:txBody>
      </p:sp>
      <p:pic>
        <p:nvPicPr>
          <p:cNvPr id="8" name="Picture Placeholder 7">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a:extLst>
              <a:ext uri="{28A0092B-C50C-407E-A947-70E740481C1C}">
                <a14:useLocalDpi xmlns:a14="http://schemas.microsoft.com/office/drawing/2010/main" val="0"/>
              </a:ext>
            </a:extLst>
          </a:blip>
          <a:stretch>
            <a:fillRect/>
          </a:stretch>
        </p:blipFill>
        <p:spPr>
          <a:xfrm>
            <a:off x="6282692" y="556100"/>
            <a:ext cx="5511800" cy="5511800"/>
          </a:xfrm>
        </p:spPr>
      </p:pic>
      <p:sp>
        <p:nvSpPr>
          <p:cNvPr id="66" name="Freeform 5">
            <a:extLst>
              <a:ext uri="{FF2B5EF4-FFF2-40B4-BE49-F238E27FC236}">
                <a16:creationId xmlns:a16="http://schemas.microsoft.com/office/drawing/2014/main" id="{3EEE5409-3F6C-485D-B4C2-5247917F1018}"/>
              </a:ext>
              <a:ext uri="{C183D7F6-B498-43B3-948B-1728B52AA6E4}">
                <adec:decorative xmlns=""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90440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IN" b="0" dirty="0"/>
              <a:t>Methodology </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616410" y="3880267"/>
            <a:ext cx="4000500" cy="1572310"/>
          </a:xfrm>
        </p:spPr>
        <p:txBody>
          <a:bodyPr/>
          <a:lstStyle/>
          <a:p>
            <a:r>
              <a:rPr lang="en-US" dirty="0" smtClean="0"/>
              <a:t>The </a:t>
            </a:r>
            <a:r>
              <a:rPr lang="en-US" dirty="0"/>
              <a:t>main component of the report where </a:t>
            </a:r>
            <a:r>
              <a:rPr lang="en-US" dirty="0" smtClean="0"/>
              <a:t>discussion </a:t>
            </a:r>
            <a:r>
              <a:rPr lang="en-US" dirty="0"/>
              <a:t>and </a:t>
            </a:r>
            <a:r>
              <a:rPr lang="en-US" dirty="0" smtClean="0"/>
              <a:t>description of </a:t>
            </a:r>
            <a:r>
              <a:rPr lang="en-US" dirty="0"/>
              <a:t>any exploratory data analysis that </a:t>
            </a:r>
            <a:r>
              <a:rPr lang="en-US" dirty="0" smtClean="0"/>
              <a:t>was performed, </a:t>
            </a:r>
            <a:r>
              <a:rPr lang="en-US" dirty="0"/>
              <a:t>any inferential statistical testing that </a:t>
            </a:r>
            <a:r>
              <a:rPr lang="en-US" dirty="0" smtClean="0"/>
              <a:t>was </a:t>
            </a:r>
            <a:r>
              <a:rPr lang="en-US" dirty="0"/>
              <a:t>performed</a:t>
            </a:r>
          </a:p>
        </p:txBody>
      </p:sp>
      <p:sp>
        <p:nvSpPr>
          <p:cNvPr id="15" name="Freeform 5">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218260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2000" y="402519"/>
            <a:ext cx="6030784" cy="1772270"/>
          </a:xfrm>
        </p:spPr>
        <p:txBody>
          <a:bodyPr/>
          <a:lstStyle/>
          <a:p>
            <a:r>
              <a:rPr lang="en-US" dirty="0"/>
              <a:t>DBSCAN clustering is used to segregate nearby venues into clusters. Other clustering methods like K nearest neighbors cannot be used for this task as it has to classify each venue into one cluster or another necessarily, but in this case, we need to leave out specific venues as noise as there aren’t necessary clusters forming in every area. </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3218755"/>
            <a:ext cx="5472000" cy="2185671"/>
          </a:xfrm>
        </p:spPr>
        <p:txBody>
          <a:bodyPr/>
          <a:lstStyle/>
          <a:p>
            <a:pPr marL="0" indent="0">
              <a:buNone/>
            </a:pPr>
            <a:r>
              <a:rPr lang="en-US" dirty="0"/>
              <a:t>As we are using DBSCAN only correct clusters would be identified based on 2 </a:t>
            </a:r>
            <a:r>
              <a:rPr lang="en-US" dirty="0" err="1"/>
              <a:t>hyperparameters</a:t>
            </a:r>
            <a:r>
              <a:rPr lang="en-US" dirty="0"/>
              <a:t> – minimum venues present to form a cluster and maximum distance between 2 venues to be considered as a part of a cluster. ‘</a:t>
            </a:r>
            <a:r>
              <a:rPr lang="en-US" dirty="0" err="1"/>
              <a:t>sklearn</a:t>
            </a:r>
            <a:r>
              <a:rPr lang="en-US" dirty="0"/>
              <a:t>’ is used to perform DBSCAN clustering, ‘folium’ is used to create and mark maps, data is extracted using the ‘foursquare’ API to which a pair of latitude-longitude or a </a:t>
            </a:r>
            <a:r>
              <a:rPr lang="en-US" dirty="0" err="1"/>
              <a:t>geocodable</a:t>
            </a:r>
            <a:r>
              <a:rPr lang="en-US" dirty="0"/>
              <a:t> string is passed. </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349314" y="3218755"/>
            <a:ext cx="5472113" cy="2893314"/>
          </a:xfrm>
        </p:spPr>
        <p:txBody>
          <a:bodyPr/>
          <a:lstStyle/>
          <a:p>
            <a:pPr marL="0" indent="0">
              <a:buNone/>
            </a:pPr>
            <a:r>
              <a:rPr lang="en-US" dirty="0"/>
              <a:t>The user provides this input and the code returns a map congaing nearby venues and clusters marked using different colors along with a summary of venue name and category of all venues of all clusters (and venues not a part of any cluster). The rest of the data handling and manipulation is done using the pandas library. The data is concise and summarized into a table of several clusters and a section containing the venues which are not a part of any cluster. The number of nearby venues can be increased by upgrading the ‘foursquare’ API.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IN" b="0" dirty="0" smtClean="0"/>
              <a:t>Result</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616410" y="4186042"/>
            <a:ext cx="4000500" cy="1154028"/>
          </a:xfrm>
        </p:spPr>
        <p:txBody>
          <a:bodyPr/>
          <a:lstStyle/>
          <a:p>
            <a:r>
              <a:rPr lang="en-US" dirty="0" smtClean="0"/>
              <a:t>Result discussion</a:t>
            </a: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49766726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purl.org/dc/elements/1.1/"/>
    <ds:schemaRef ds:uri="http://purl.org/dc/terms/"/>
    <ds:schemaRef ds:uri="http://schemas.openxmlformats.org/package/2006/metadata/core-properties"/>
    <ds:schemaRef ds:uri="71af3243-3dd4-4a8d-8c0d-dd76da1f02a5"/>
    <ds:schemaRef ds:uri="16c05727-aa75-4e4a-9b5f-8a80a116589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689</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Times New Roman</vt:lpstr>
      <vt:lpstr>Corbel</vt:lpstr>
      <vt:lpstr>Calibri</vt:lpstr>
      <vt:lpstr>Calibri Light</vt:lpstr>
      <vt:lpstr>Office Theme</vt:lpstr>
      <vt:lpstr>1_Office Theme</vt:lpstr>
      <vt:lpstr>Area Business Coverage</vt:lpstr>
      <vt:lpstr>Introduction</vt:lpstr>
      <vt:lpstr>PowerPoint Presentation</vt:lpstr>
      <vt:lpstr>The people interested in this project would be entrepreneurs, office managers or people looking for setting up new venues.</vt:lpstr>
      <vt:lpstr>Data</vt:lpstr>
      <vt:lpstr>PowerPoint Presentation</vt:lpstr>
      <vt:lpstr>Methodology </vt:lpstr>
      <vt:lpstr>PowerPoint Presentation</vt:lpstr>
      <vt:lpstr>Result</vt:lpstr>
      <vt:lpstr>PowerPoint Presentation</vt:lpstr>
      <vt:lpstr>Conclusion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2020-08-05T19:15:42Z</dcterms:created>
  <dcterms:modified xsi:type="dcterms:W3CDTF">2020-08-05T19:50:12Z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