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3" r:id="rId5"/>
    <p:sldId id="274" r:id="rId6"/>
    <p:sldId id="275" r:id="rId7"/>
    <p:sldId id="276" r:id="rId8"/>
    <p:sldId id="277" r:id="rId9"/>
    <p:sldId id="270" r:id="rId10"/>
    <p:sldId id="271" r:id="rId11"/>
    <p:sldId id="278" r:id="rId12"/>
    <p:sldId id="272" r:id="rId13"/>
    <p:sldId id="279" r:id="rId14"/>
    <p:sldId id="280" r:id="rId15"/>
    <p:sldId id="281" r:id="rId16"/>
    <p:sldId id="282" r:id="rId17"/>
    <p:sldId id="283" r:id="rId18"/>
    <p:sldId id="284" r:id="rId19"/>
    <p:sldId id="285"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56"/>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4000" dirty="0"/>
              <a:t>G2M insight for Cab Investment firm</a:t>
            </a:r>
            <a:endParaRPr lang="en-US" sz="4000" dirty="0"/>
          </a:p>
          <a:p>
            <a:endParaRPr lang="en-US" sz="4000" dirty="0"/>
          </a:p>
          <a:p>
            <a:r>
              <a:rPr lang="en-US" sz="2800" b="1" dirty="0"/>
              <a:t>16-07-2022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2300-2B7A-7C9A-CE25-27AABB1A6E84}"/>
              </a:ext>
            </a:extLst>
          </p:cNvPr>
          <p:cNvSpPr>
            <a:spLocks noGrp="1"/>
          </p:cNvSpPr>
          <p:nvPr>
            <p:ph type="title"/>
          </p:nvPr>
        </p:nvSpPr>
        <p:spPr/>
        <p:txBody>
          <a:bodyPr/>
          <a:lstStyle/>
          <a:p>
            <a:r>
              <a:rPr lang="en-GB" dirty="0"/>
              <a:t>Profit Analysis Across Cities</a:t>
            </a:r>
            <a:br>
              <a:rPr lang="en-GB" dirty="0"/>
            </a:br>
            <a:endParaRPr lang="en-GB" dirty="0"/>
          </a:p>
        </p:txBody>
      </p:sp>
      <p:sp>
        <p:nvSpPr>
          <p:cNvPr id="3" name="Content Placeholder 2">
            <a:extLst>
              <a:ext uri="{FF2B5EF4-FFF2-40B4-BE49-F238E27FC236}">
                <a16:creationId xmlns:a16="http://schemas.microsoft.com/office/drawing/2014/main" id="{609BA1F8-7CA6-4A67-52DD-06488312C734}"/>
              </a:ext>
            </a:extLst>
          </p:cNvPr>
          <p:cNvSpPr>
            <a:spLocks noGrp="1"/>
          </p:cNvSpPr>
          <p:nvPr>
            <p:ph idx="1"/>
          </p:nvPr>
        </p:nvSpPr>
        <p:spPr>
          <a:xfrm>
            <a:off x="8366078" y="1825625"/>
            <a:ext cx="2987722" cy="4351338"/>
          </a:xfrm>
        </p:spPr>
        <p:txBody>
          <a:bodyPr>
            <a:normAutofit fontScale="77500" lnSpcReduction="20000"/>
          </a:bodyPr>
          <a:lstStyle/>
          <a:p>
            <a:r>
              <a:rPr lang="en-GB" b="0" dirty="0">
                <a:solidFill>
                  <a:srgbClr val="FF6600"/>
                </a:solidFill>
                <a:effectLst/>
                <a:latin typeface="Consolas" panose="020B0609020204030204" pitchFamily="49" charset="0"/>
              </a:rPr>
              <a:t>In the accompanying Profit per KM graph, New York offers the highest earnings in terms of distance for both firms.</a:t>
            </a:r>
          </a:p>
          <a:p>
            <a:r>
              <a:rPr lang="en-GB" b="0" dirty="0">
                <a:solidFill>
                  <a:srgbClr val="FF6600"/>
                </a:solidFill>
                <a:effectLst/>
                <a:latin typeface="Consolas" panose="020B0609020204030204" pitchFamily="49" charset="0"/>
              </a:rPr>
              <a:t>Dallas has the lowest profit per kilometre for Pink Cab, and Sacramento has the same for Yellow Cab.</a:t>
            </a:r>
          </a:p>
          <a:p>
            <a:endParaRPr lang="en-GB" dirty="0">
              <a:solidFill>
                <a:srgbClr val="FF6600"/>
              </a:solidFill>
            </a:endParaRPr>
          </a:p>
        </p:txBody>
      </p:sp>
      <p:pic>
        <p:nvPicPr>
          <p:cNvPr id="4" name="Picture 3">
            <a:extLst>
              <a:ext uri="{FF2B5EF4-FFF2-40B4-BE49-F238E27FC236}">
                <a16:creationId xmlns:a16="http://schemas.microsoft.com/office/drawing/2014/main" id="{594B18F3-C4E6-6558-4BED-28A6E5DD8AEE}"/>
              </a:ext>
            </a:extLst>
          </p:cNvPr>
          <p:cNvPicPr>
            <a:picLocks noChangeAspect="1"/>
          </p:cNvPicPr>
          <p:nvPr/>
        </p:nvPicPr>
        <p:blipFill>
          <a:blip r:embed="rId2"/>
          <a:stretch>
            <a:fillRect/>
          </a:stretch>
        </p:blipFill>
        <p:spPr>
          <a:xfrm>
            <a:off x="847299" y="2178516"/>
            <a:ext cx="6331423" cy="3321532"/>
          </a:xfrm>
          <a:prstGeom prst="rect">
            <a:avLst/>
          </a:prstGeom>
        </p:spPr>
      </p:pic>
    </p:spTree>
    <p:extLst>
      <p:ext uri="{BB962C8B-B14F-4D97-AF65-F5344CB8AC3E}">
        <p14:creationId xmlns:p14="http://schemas.microsoft.com/office/powerpoint/2010/main" val="297332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3AD1-9C0D-2D45-F01D-58BD9323FB31}"/>
              </a:ext>
            </a:extLst>
          </p:cNvPr>
          <p:cNvSpPr>
            <a:spLocks noGrp="1"/>
          </p:cNvSpPr>
          <p:nvPr>
            <p:ph type="title"/>
          </p:nvPr>
        </p:nvSpPr>
        <p:spPr/>
        <p:txBody>
          <a:bodyPr/>
          <a:lstStyle/>
          <a:p>
            <a:r>
              <a:rPr lang="en-GB" dirty="0"/>
              <a:t>Comparison</a:t>
            </a:r>
          </a:p>
        </p:txBody>
      </p:sp>
      <p:sp>
        <p:nvSpPr>
          <p:cNvPr id="3" name="Content Placeholder 2">
            <a:extLst>
              <a:ext uri="{FF2B5EF4-FFF2-40B4-BE49-F238E27FC236}">
                <a16:creationId xmlns:a16="http://schemas.microsoft.com/office/drawing/2014/main" id="{1B375651-CBAD-864A-071C-87377BBFA13F}"/>
              </a:ext>
            </a:extLst>
          </p:cNvPr>
          <p:cNvSpPr>
            <a:spLocks noGrp="1"/>
          </p:cNvSpPr>
          <p:nvPr>
            <p:ph idx="1"/>
          </p:nvPr>
        </p:nvSpPr>
        <p:spPr>
          <a:xfrm>
            <a:off x="8297838" y="1825625"/>
            <a:ext cx="3055961" cy="4351338"/>
          </a:xfrm>
        </p:spPr>
        <p:txBody>
          <a:bodyPr>
            <a:normAutofit fontScale="77500" lnSpcReduction="20000"/>
          </a:bodyPr>
          <a:lstStyle/>
          <a:p>
            <a:r>
              <a:rPr lang="en-GB" b="0" dirty="0">
                <a:solidFill>
                  <a:srgbClr val="FF6600"/>
                </a:solidFill>
                <a:effectLst/>
                <a:latin typeface="Consolas" panose="020B0609020204030204" pitchFamily="49" charset="0"/>
              </a:rPr>
              <a:t>Pink cabs provide an average of 23% of overall cab count across the three years.</a:t>
            </a:r>
          </a:p>
          <a:p>
            <a:r>
              <a:rPr lang="en-GB" b="0" dirty="0">
                <a:solidFill>
                  <a:srgbClr val="FF6600"/>
                </a:solidFill>
                <a:effectLst/>
                <a:latin typeface="Consolas" panose="020B0609020204030204" pitchFamily="49" charset="0"/>
              </a:rPr>
              <a:t>Pink Cab's percentage contribution to the number of taxis remains consistent across all months.</a:t>
            </a:r>
          </a:p>
          <a:p>
            <a:br>
              <a:rPr lang="en-GB" b="0" dirty="0">
                <a:solidFill>
                  <a:srgbClr val="FF6600"/>
                </a:solidFill>
                <a:effectLst/>
                <a:latin typeface="Consolas" panose="020B0609020204030204" pitchFamily="49" charset="0"/>
              </a:rPr>
            </a:br>
            <a:endParaRPr lang="en-GB" b="0" dirty="0">
              <a:solidFill>
                <a:srgbClr val="FF6600"/>
              </a:solidFill>
              <a:effectLst/>
              <a:latin typeface="Consolas" panose="020B0609020204030204" pitchFamily="49" charset="0"/>
            </a:endParaRPr>
          </a:p>
          <a:p>
            <a:endParaRPr lang="en-GB" b="0" dirty="0">
              <a:solidFill>
                <a:srgbClr val="FF6600"/>
              </a:solidFill>
              <a:effectLst/>
              <a:latin typeface="Consolas" panose="020B0609020204030204" pitchFamily="49" charset="0"/>
            </a:endParaRPr>
          </a:p>
          <a:p>
            <a:endParaRPr lang="en-GB" dirty="0">
              <a:solidFill>
                <a:srgbClr val="FF6600"/>
              </a:solidFill>
            </a:endParaRPr>
          </a:p>
        </p:txBody>
      </p:sp>
      <p:pic>
        <p:nvPicPr>
          <p:cNvPr id="5" name="Picture 4">
            <a:extLst>
              <a:ext uri="{FF2B5EF4-FFF2-40B4-BE49-F238E27FC236}">
                <a16:creationId xmlns:a16="http://schemas.microsoft.com/office/drawing/2014/main" id="{841AE1E8-D16F-B859-ECC8-E76EB91EA955}"/>
              </a:ext>
            </a:extLst>
          </p:cNvPr>
          <p:cNvPicPr>
            <a:picLocks noChangeAspect="1"/>
          </p:cNvPicPr>
          <p:nvPr/>
        </p:nvPicPr>
        <p:blipFill rotWithShape="1">
          <a:blip r:embed="rId2"/>
          <a:srcRect l="26082" t="18293" r="44701" b="30737"/>
          <a:stretch/>
        </p:blipFill>
        <p:spPr>
          <a:xfrm>
            <a:off x="736979" y="2254380"/>
            <a:ext cx="3712192" cy="2199561"/>
          </a:xfrm>
          <a:prstGeom prst="rect">
            <a:avLst/>
          </a:prstGeom>
        </p:spPr>
      </p:pic>
      <p:pic>
        <p:nvPicPr>
          <p:cNvPr id="7" name="Picture 6">
            <a:extLst>
              <a:ext uri="{FF2B5EF4-FFF2-40B4-BE49-F238E27FC236}">
                <a16:creationId xmlns:a16="http://schemas.microsoft.com/office/drawing/2014/main" id="{24854CBA-B3F2-8104-951E-B26F8E6B6769}"/>
              </a:ext>
            </a:extLst>
          </p:cNvPr>
          <p:cNvPicPr>
            <a:picLocks noChangeAspect="1"/>
          </p:cNvPicPr>
          <p:nvPr/>
        </p:nvPicPr>
        <p:blipFill rotWithShape="1">
          <a:blip r:embed="rId3"/>
          <a:srcRect l="26062" t="22134" r="45414" b="42652"/>
          <a:stretch/>
        </p:blipFill>
        <p:spPr>
          <a:xfrm>
            <a:off x="4633415" y="2228815"/>
            <a:ext cx="3480179" cy="2415654"/>
          </a:xfrm>
          <a:prstGeom prst="rect">
            <a:avLst/>
          </a:prstGeom>
        </p:spPr>
      </p:pic>
    </p:spTree>
    <p:extLst>
      <p:ext uri="{BB962C8B-B14F-4D97-AF65-F5344CB8AC3E}">
        <p14:creationId xmlns:p14="http://schemas.microsoft.com/office/powerpoint/2010/main" val="72286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132-60C9-0C09-2673-6B026FC76BC2}"/>
              </a:ext>
            </a:extLst>
          </p:cNvPr>
          <p:cNvSpPr>
            <a:spLocks noGrp="1"/>
          </p:cNvSpPr>
          <p:nvPr>
            <p:ph type="title"/>
          </p:nvPr>
        </p:nvSpPr>
        <p:spPr/>
        <p:txBody>
          <a:bodyPr/>
          <a:lstStyle/>
          <a:p>
            <a:r>
              <a:rPr lang="en-GB" dirty="0"/>
              <a:t>Gender Based Division</a:t>
            </a:r>
          </a:p>
        </p:txBody>
      </p:sp>
      <p:sp>
        <p:nvSpPr>
          <p:cNvPr id="3" name="Content Placeholder 2">
            <a:extLst>
              <a:ext uri="{FF2B5EF4-FFF2-40B4-BE49-F238E27FC236}">
                <a16:creationId xmlns:a16="http://schemas.microsoft.com/office/drawing/2014/main" id="{3511437A-757F-1C70-5F2E-0F28186F56ED}"/>
              </a:ext>
            </a:extLst>
          </p:cNvPr>
          <p:cNvSpPr>
            <a:spLocks noGrp="1"/>
          </p:cNvSpPr>
          <p:nvPr>
            <p:ph idx="1"/>
          </p:nvPr>
        </p:nvSpPr>
        <p:spPr>
          <a:xfrm>
            <a:off x="8639032" y="1825625"/>
            <a:ext cx="2714767" cy="4351338"/>
          </a:xfrm>
        </p:spPr>
        <p:txBody>
          <a:bodyPr/>
          <a:lstStyle/>
          <a:p>
            <a:r>
              <a:rPr lang="en-GB" b="0" dirty="0">
                <a:solidFill>
                  <a:srgbClr val="FF6600"/>
                </a:solidFill>
                <a:effectLst/>
                <a:latin typeface="Consolas" panose="020B0609020204030204" pitchFamily="49" charset="0"/>
              </a:rPr>
              <a:t>We have a higher proportion of male passengers/customers.</a:t>
            </a:r>
          </a:p>
          <a:p>
            <a:endParaRPr lang="en-GB" dirty="0">
              <a:solidFill>
                <a:srgbClr val="FF6600"/>
              </a:solidFill>
            </a:endParaRPr>
          </a:p>
        </p:txBody>
      </p:sp>
      <p:pic>
        <p:nvPicPr>
          <p:cNvPr id="5" name="Picture 4">
            <a:extLst>
              <a:ext uri="{FF2B5EF4-FFF2-40B4-BE49-F238E27FC236}">
                <a16:creationId xmlns:a16="http://schemas.microsoft.com/office/drawing/2014/main" id="{F37B3C93-FB76-376A-BB80-8CD0DEF7C94E}"/>
              </a:ext>
            </a:extLst>
          </p:cNvPr>
          <p:cNvPicPr>
            <a:picLocks noChangeAspect="1"/>
          </p:cNvPicPr>
          <p:nvPr/>
        </p:nvPicPr>
        <p:blipFill rotWithShape="1">
          <a:blip r:embed="rId2"/>
          <a:srcRect l="25858" t="14908" r="12798" b="31334"/>
          <a:stretch/>
        </p:blipFill>
        <p:spPr>
          <a:xfrm>
            <a:off x="723330" y="2033516"/>
            <a:ext cx="7478973" cy="3684896"/>
          </a:xfrm>
          <a:prstGeom prst="rect">
            <a:avLst/>
          </a:prstGeom>
        </p:spPr>
      </p:pic>
    </p:spTree>
    <p:extLst>
      <p:ext uri="{BB962C8B-B14F-4D97-AF65-F5344CB8AC3E}">
        <p14:creationId xmlns:p14="http://schemas.microsoft.com/office/powerpoint/2010/main" val="268045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12BC-C012-FC7F-613E-CE10E91D1581}"/>
              </a:ext>
            </a:extLst>
          </p:cNvPr>
          <p:cNvSpPr>
            <a:spLocks noGrp="1"/>
          </p:cNvSpPr>
          <p:nvPr>
            <p:ph type="title"/>
          </p:nvPr>
        </p:nvSpPr>
        <p:spPr/>
        <p:txBody>
          <a:bodyPr/>
          <a:lstStyle/>
          <a:p>
            <a:r>
              <a:rPr lang="en-GB" dirty="0"/>
              <a:t>Age Based Division</a:t>
            </a:r>
          </a:p>
        </p:txBody>
      </p:sp>
      <p:sp>
        <p:nvSpPr>
          <p:cNvPr id="3" name="Content Placeholder 2">
            <a:extLst>
              <a:ext uri="{FF2B5EF4-FFF2-40B4-BE49-F238E27FC236}">
                <a16:creationId xmlns:a16="http://schemas.microsoft.com/office/drawing/2014/main" id="{9B1BEFE0-63A0-3E95-2EB6-55E811D9E878}"/>
              </a:ext>
            </a:extLst>
          </p:cNvPr>
          <p:cNvSpPr>
            <a:spLocks noGrp="1"/>
          </p:cNvSpPr>
          <p:nvPr>
            <p:ph idx="1"/>
          </p:nvPr>
        </p:nvSpPr>
        <p:spPr>
          <a:xfrm>
            <a:off x="7416420" y="1690688"/>
            <a:ext cx="4449172" cy="1739805"/>
          </a:xfrm>
        </p:spPr>
        <p:txBody>
          <a:bodyPr>
            <a:normAutofit fontScale="77500" lnSpcReduction="20000"/>
          </a:bodyPr>
          <a:lstStyle/>
          <a:p>
            <a:r>
              <a:rPr lang="en-GB" b="0" dirty="0">
                <a:solidFill>
                  <a:srgbClr val="FF6600"/>
                </a:solidFill>
                <a:effectLst/>
                <a:latin typeface="Consolas" panose="020B0609020204030204" pitchFamily="49" charset="0"/>
              </a:rPr>
              <a:t>The number of travellers drops precipitously beyond the age of 40. Customers under the age of 40 constitute a bigger proportion of the total. </a:t>
            </a:r>
          </a:p>
          <a:p>
            <a:endParaRPr lang="en-GB" dirty="0">
              <a:solidFill>
                <a:srgbClr val="FF6600"/>
              </a:solidFill>
            </a:endParaRPr>
          </a:p>
        </p:txBody>
      </p:sp>
      <p:pic>
        <p:nvPicPr>
          <p:cNvPr id="5" name="Picture 4">
            <a:extLst>
              <a:ext uri="{FF2B5EF4-FFF2-40B4-BE49-F238E27FC236}">
                <a16:creationId xmlns:a16="http://schemas.microsoft.com/office/drawing/2014/main" id="{2BBEFD9F-83B8-B90D-3B81-27EBA542AA1A}"/>
              </a:ext>
            </a:extLst>
          </p:cNvPr>
          <p:cNvPicPr>
            <a:picLocks noChangeAspect="1"/>
          </p:cNvPicPr>
          <p:nvPr/>
        </p:nvPicPr>
        <p:blipFill rotWithShape="1">
          <a:blip r:embed="rId2"/>
          <a:srcRect l="25426" t="15107" r="12428" b="35316"/>
          <a:stretch/>
        </p:blipFill>
        <p:spPr>
          <a:xfrm>
            <a:off x="838200" y="1446663"/>
            <a:ext cx="6251813" cy="2681066"/>
          </a:xfrm>
          <a:prstGeom prst="rect">
            <a:avLst/>
          </a:prstGeom>
        </p:spPr>
      </p:pic>
      <p:pic>
        <p:nvPicPr>
          <p:cNvPr id="7" name="Picture 6">
            <a:extLst>
              <a:ext uri="{FF2B5EF4-FFF2-40B4-BE49-F238E27FC236}">
                <a16:creationId xmlns:a16="http://schemas.microsoft.com/office/drawing/2014/main" id="{D7CB9447-45CB-6320-DA40-F0AB1DB270FF}"/>
              </a:ext>
            </a:extLst>
          </p:cNvPr>
          <p:cNvPicPr>
            <a:picLocks noChangeAspect="1"/>
          </p:cNvPicPr>
          <p:nvPr/>
        </p:nvPicPr>
        <p:blipFill rotWithShape="1">
          <a:blip r:embed="rId3"/>
          <a:srcRect l="25746" t="21081" r="13246" b="29741"/>
          <a:stretch/>
        </p:blipFill>
        <p:spPr>
          <a:xfrm>
            <a:off x="4640239" y="3976654"/>
            <a:ext cx="7369791" cy="2833390"/>
          </a:xfrm>
          <a:prstGeom prst="rect">
            <a:avLst/>
          </a:prstGeom>
        </p:spPr>
      </p:pic>
    </p:spTree>
    <p:extLst>
      <p:ext uri="{BB962C8B-B14F-4D97-AF65-F5344CB8AC3E}">
        <p14:creationId xmlns:p14="http://schemas.microsoft.com/office/powerpoint/2010/main" val="205137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B413-8AC9-48E8-8C28-E2BFCE8725E8}"/>
              </a:ext>
            </a:extLst>
          </p:cNvPr>
          <p:cNvSpPr>
            <a:spLocks noGrp="1"/>
          </p:cNvSpPr>
          <p:nvPr>
            <p:ph type="title"/>
          </p:nvPr>
        </p:nvSpPr>
        <p:spPr/>
        <p:txBody>
          <a:bodyPr/>
          <a:lstStyle/>
          <a:p>
            <a:r>
              <a:rPr lang="en-GB" dirty="0"/>
              <a:t>Income based Analysis </a:t>
            </a:r>
          </a:p>
        </p:txBody>
      </p:sp>
      <p:sp>
        <p:nvSpPr>
          <p:cNvPr id="3" name="Content Placeholder 2">
            <a:extLst>
              <a:ext uri="{FF2B5EF4-FFF2-40B4-BE49-F238E27FC236}">
                <a16:creationId xmlns:a16="http://schemas.microsoft.com/office/drawing/2014/main" id="{99E7B9A9-F568-4CAC-5C61-20ECE6CB5BC8}"/>
              </a:ext>
            </a:extLst>
          </p:cNvPr>
          <p:cNvSpPr>
            <a:spLocks noGrp="1"/>
          </p:cNvSpPr>
          <p:nvPr>
            <p:ph idx="1"/>
          </p:nvPr>
        </p:nvSpPr>
        <p:spPr>
          <a:xfrm>
            <a:off x="7874758" y="1825625"/>
            <a:ext cx="3479042" cy="4351338"/>
          </a:xfrm>
        </p:spPr>
        <p:txBody>
          <a:bodyPr>
            <a:normAutofit lnSpcReduction="10000"/>
          </a:bodyPr>
          <a:lstStyle/>
          <a:p>
            <a:r>
              <a:rPr lang="en-GB" b="0" dirty="0">
                <a:solidFill>
                  <a:srgbClr val="FF6600"/>
                </a:solidFill>
                <a:effectLst/>
                <a:latin typeface="Consolas" panose="020B0609020204030204" pitchFamily="49" charset="0"/>
              </a:rPr>
              <a:t>The average income of our consumers of all ages is consistent.</a:t>
            </a:r>
          </a:p>
          <a:p>
            <a:r>
              <a:rPr lang="en-GB" b="0" dirty="0">
                <a:solidFill>
                  <a:srgbClr val="FF6600"/>
                </a:solidFill>
                <a:effectLst/>
                <a:latin typeface="Consolas" panose="020B0609020204030204" pitchFamily="49" charset="0"/>
              </a:rPr>
              <a:t>The average income for both guys and girls is almost the same (14k to 15k).</a:t>
            </a:r>
          </a:p>
          <a:p>
            <a:endParaRPr lang="en-GB" dirty="0">
              <a:solidFill>
                <a:srgbClr val="FF6600"/>
              </a:solidFill>
            </a:endParaRPr>
          </a:p>
        </p:txBody>
      </p:sp>
      <p:pic>
        <p:nvPicPr>
          <p:cNvPr id="5" name="Picture 4">
            <a:extLst>
              <a:ext uri="{FF2B5EF4-FFF2-40B4-BE49-F238E27FC236}">
                <a16:creationId xmlns:a16="http://schemas.microsoft.com/office/drawing/2014/main" id="{F978004B-912D-1DED-3F34-94443D607A7E}"/>
              </a:ext>
            </a:extLst>
          </p:cNvPr>
          <p:cNvPicPr>
            <a:picLocks noChangeAspect="1"/>
          </p:cNvPicPr>
          <p:nvPr/>
        </p:nvPicPr>
        <p:blipFill rotWithShape="1">
          <a:blip r:embed="rId2"/>
          <a:srcRect l="25634" t="18890" r="45374" b="36909"/>
          <a:stretch/>
        </p:blipFill>
        <p:spPr>
          <a:xfrm>
            <a:off x="838199" y="2156345"/>
            <a:ext cx="6736307" cy="4020618"/>
          </a:xfrm>
          <a:prstGeom prst="rect">
            <a:avLst/>
          </a:prstGeom>
        </p:spPr>
      </p:pic>
    </p:spTree>
    <p:extLst>
      <p:ext uri="{BB962C8B-B14F-4D97-AF65-F5344CB8AC3E}">
        <p14:creationId xmlns:p14="http://schemas.microsoft.com/office/powerpoint/2010/main" val="410658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935-A57D-A50F-D30B-0BF60FB457C0}"/>
              </a:ext>
            </a:extLst>
          </p:cNvPr>
          <p:cNvSpPr>
            <a:spLocks noGrp="1"/>
          </p:cNvSpPr>
          <p:nvPr>
            <p:ph type="title"/>
          </p:nvPr>
        </p:nvSpPr>
        <p:spPr/>
        <p:txBody>
          <a:bodyPr/>
          <a:lstStyle/>
          <a:p>
            <a:r>
              <a:rPr lang="en-GB" dirty="0"/>
              <a:t>Payment Type Analysis</a:t>
            </a:r>
          </a:p>
        </p:txBody>
      </p:sp>
      <p:sp>
        <p:nvSpPr>
          <p:cNvPr id="3" name="Content Placeholder 2">
            <a:extLst>
              <a:ext uri="{FF2B5EF4-FFF2-40B4-BE49-F238E27FC236}">
                <a16:creationId xmlns:a16="http://schemas.microsoft.com/office/drawing/2014/main" id="{558B005F-B413-FB2E-1F29-47FAF2FE43F7}"/>
              </a:ext>
            </a:extLst>
          </p:cNvPr>
          <p:cNvSpPr>
            <a:spLocks noGrp="1"/>
          </p:cNvSpPr>
          <p:nvPr>
            <p:ph idx="1"/>
          </p:nvPr>
        </p:nvSpPr>
        <p:spPr>
          <a:xfrm>
            <a:off x="8666328" y="1825625"/>
            <a:ext cx="2687472" cy="4351338"/>
          </a:xfrm>
        </p:spPr>
        <p:txBody>
          <a:bodyPr/>
          <a:lstStyle/>
          <a:p>
            <a:r>
              <a:rPr lang="en-GB" b="0" dirty="0">
                <a:solidFill>
                  <a:srgbClr val="FF6600"/>
                </a:solidFill>
                <a:effectLst/>
                <a:latin typeface="Consolas" panose="020B0609020204030204" pitchFamily="49" charset="0"/>
              </a:rPr>
              <a:t>Customers prefer to pay using a credit card, which they use over 60% of the time.</a:t>
            </a:r>
          </a:p>
          <a:p>
            <a:endParaRPr lang="en-GB" dirty="0">
              <a:solidFill>
                <a:srgbClr val="FF6600"/>
              </a:solidFill>
            </a:endParaRPr>
          </a:p>
        </p:txBody>
      </p:sp>
      <p:pic>
        <p:nvPicPr>
          <p:cNvPr id="5" name="Picture 4">
            <a:extLst>
              <a:ext uri="{FF2B5EF4-FFF2-40B4-BE49-F238E27FC236}">
                <a16:creationId xmlns:a16="http://schemas.microsoft.com/office/drawing/2014/main" id="{146EC9D3-1DFD-819F-BCD3-CE2F859885CB}"/>
              </a:ext>
            </a:extLst>
          </p:cNvPr>
          <p:cNvPicPr>
            <a:picLocks noChangeAspect="1"/>
          </p:cNvPicPr>
          <p:nvPr/>
        </p:nvPicPr>
        <p:blipFill rotWithShape="1">
          <a:blip r:embed="rId2"/>
          <a:srcRect l="25858" t="17122" r="12127" b="30738"/>
          <a:stretch/>
        </p:blipFill>
        <p:spPr>
          <a:xfrm>
            <a:off x="518615" y="2214274"/>
            <a:ext cx="7560860" cy="3574040"/>
          </a:xfrm>
          <a:prstGeom prst="rect">
            <a:avLst/>
          </a:prstGeom>
        </p:spPr>
      </p:pic>
    </p:spTree>
    <p:extLst>
      <p:ext uri="{BB962C8B-B14F-4D97-AF65-F5344CB8AC3E}">
        <p14:creationId xmlns:p14="http://schemas.microsoft.com/office/powerpoint/2010/main" val="72810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3E3E-592E-3DC3-A768-06C28813A1AC}"/>
              </a:ext>
            </a:extLst>
          </p:cNvPr>
          <p:cNvSpPr>
            <a:spLocks noGrp="1"/>
          </p:cNvSpPr>
          <p:nvPr>
            <p:ph type="title"/>
          </p:nvPr>
        </p:nvSpPr>
        <p:spPr/>
        <p:txBody>
          <a:bodyPr/>
          <a:lstStyle/>
          <a:p>
            <a:r>
              <a:rPr lang="en-GB" dirty="0"/>
              <a:t>User VS User Percent</a:t>
            </a:r>
          </a:p>
        </p:txBody>
      </p:sp>
      <p:sp>
        <p:nvSpPr>
          <p:cNvPr id="3" name="Content Placeholder 2">
            <a:extLst>
              <a:ext uri="{FF2B5EF4-FFF2-40B4-BE49-F238E27FC236}">
                <a16:creationId xmlns:a16="http://schemas.microsoft.com/office/drawing/2014/main" id="{9B7DD0D9-13A2-D6A4-1EFF-EF668E9BEBD2}"/>
              </a:ext>
            </a:extLst>
          </p:cNvPr>
          <p:cNvSpPr>
            <a:spLocks noGrp="1"/>
          </p:cNvSpPr>
          <p:nvPr>
            <p:ph idx="1"/>
          </p:nvPr>
        </p:nvSpPr>
        <p:spPr>
          <a:xfrm>
            <a:off x="6139787" y="1443488"/>
            <a:ext cx="5758316" cy="4351338"/>
          </a:xfrm>
        </p:spPr>
        <p:txBody>
          <a:bodyPr>
            <a:normAutofit/>
          </a:bodyPr>
          <a:lstStyle/>
          <a:p>
            <a:r>
              <a:rPr lang="en-GB" sz="2400" b="0" dirty="0">
                <a:solidFill>
                  <a:srgbClr val="FF6600"/>
                </a:solidFill>
                <a:effectLst/>
                <a:latin typeface="Consolas" panose="020B0609020204030204" pitchFamily="49" charset="0"/>
              </a:rPr>
              <a:t>There is no relationship between users and percentage of users. The city with the most users is NEW YORK, NY, whereas the city with the most prospective users is SAN FRANCISCO, CA.</a:t>
            </a:r>
          </a:p>
        </p:txBody>
      </p:sp>
      <p:pic>
        <p:nvPicPr>
          <p:cNvPr id="7" name="Picture 6" descr="A picture containing chart&#10;&#10;Description automatically generated">
            <a:extLst>
              <a:ext uri="{FF2B5EF4-FFF2-40B4-BE49-F238E27FC236}">
                <a16:creationId xmlns:a16="http://schemas.microsoft.com/office/drawing/2014/main" id="{7901776B-B1AC-BE41-8F1A-E64C097A2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97" y="1690688"/>
            <a:ext cx="5269841" cy="3015873"/>
          </a:xfrm>
          <a:prstGeom prst="rect">
            <a:avLst/>
          </a:prstGeom>
        </p:spPr>
      </p:pic>
      <p:pic>
        <p:nvPicPr>
          <p:cNvPr id="9" name="Picture 8" descr="Chart, histogram&#10;&#10;Description automatically generated">
            <a:extLst>
              <a:ext uri="{FF2B5EF4-FFF2-40B4-BE49-F238E27FC236}">
                <a16:creationId xmlns:a16="http://schemas.microsoft.com/office/drawing/2014/main" id="{CC4662FE-0C0A-31F5-A838-B68783DD5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087" y="3824785"/>
            <a:ext cx="5858636" cy="2931118"/>
          </a:xfrm>
          <a:prstGeom prst="rect">
            <a:avLst/>
          </a:prstGeom>
        </p:spPr>
      </p:pic>
    </p:spTree>
    <p:extLst>
      <p:ext uri="{BB962C8B-B14F-4D97-AF65-F5344CB8AC3E}">
        <p14:creationId xmlns:p14="http://schemas.microsoft.com/office/powerpoint/2010/main" val="2331548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9C18-25F0-C467-DD33-764BB1C7C9C8}"/>
              </a:ext>
            </a:extLst>
          </p:cNvPr>
          <p:cNvSpPr>
            <a:spLocks noGrp="1"/>
          </p:cNvSpPr>
          <p:nvPr>
            <p:ph type="title"/>
          </p:nvPr>
        </p:nvSpPr>
        <p:spPr/>
        <p:txBody>
          <a:bodyPr/>
          <a:lstStyle/>
          <a:p>
            <a:r>
              <a:rPr lang="en-GB" dirty="0"/>
              <a:t>Master Data Analysis</a:t>
            </a:r>
          </a:p>
        </p:txBody>
      </p:sp>
      <p:sp>
        <p:nvSpPr>
          <p:cNvPr id="3" name="Content Placeholder 2">
            <a:extLst>
              <a:ext uri="{FF2B5EF4-FFF2-40B4-BE49-F238E27FC236}">
                <a16:creationId xmlns:a16="http://schemas.microsoft.com/office/drawing/2014/main" id="{5B8F3731-E9B2-D0B6-00D7-FF755316AA09}"/>
              </a:ext>
            </a:extLst>
          </p:cNvPr>
          <p:cNvSpPr>
            <a:spLocks noGrp="1"/>
          </p:cNvSpPr>
          <p:nvPr>
            <p:ph idx="1"/>
          </p:nvPr>
        </p:nvSpPr>
        <p:spPr>
          <a:xfrm>
            <a:off x="9471546" y="1825625"/>
            <a:ext cx="1882254" cy="4351338"/>
          </a:xfrm>
        </p:spPr>
        <p:txBody>
          <a:bodyPr>
            <a:normAutofit/>
          </a:bodyPr>
          <a:lstStyle/>
          <a:p>
            <a:r>
              <a:rPr lang="en-GB" b="0" dirty="0">
                <a:solidFill>
                  <a:srgbClr val="FF6600"/>
                </a:solidFill>
                <a:effectLst/>
                <a:latin typeface="Consolas" panose="020B0609020204030204" pitchFamily="49" charset="0"/>
              </a:rPr>
              <a:t>This graphs depict the trend in city profits and profit percentages.</a:t>
            </a:r>
          </a:p>
        </p:txBody>
      </p:sp>
      <p:pic>
        <p:nvPicPr>
          <p:cNvPr id="5" name="Picture 4" descr="A picture containing histogram&#10;&#10;Description automatically generated">
            <a:extLst>
              <a:ext uri="{FF2B5EF4-FFF2-40B4-BE49-F238E27FC236}">
                <a16:creationId xmlns:a16="http://schemas.microsoft.com/office/drawing/2014/main" id="{8BB51062-90F1-AD80-ADA4-8FC106766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744" y="1611587"/>
            <a:ext cx="8398233" cy="2742049"/>
          </a:xfrm>
          <a:prstGeom prst="rect">
            <a:avLst/>
          </a:prstGeom>
        </p:spPr>
      </p:pic>
      <p:pic>
        <p:nvPicPr>
          <p:cNvPr id="7" name="Picture 6" descr="Chart, bar chart&#10;&#10;Description automatically generated">
            <a:extLst>
              <a:ext uri="{FF2B5EF4-FFF2-40B4-BE49-F238E27FC236}">
                <a16:creationId xmlns:a16="http://schemas.microsoft.com/office/drawing/2014/main" id="{60C10159-BBB0-1A07-F5E0-86556F96C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90" y="4304718"/>
            <a:ext cx="8676587" cy="2502730"/>
          </a:xfrm>
          <a:prstGeom prst="rect">
            <a:avLst/>
          </a:prstGeom>
        </p:spPr>
      </p:pic>
    </p:spTree>
    <p:extLst>
      <p:ext uri="{BB962C8B-B14F-4D97-AF65-F5344CB8AC3E}">
        <p14:creationId xmlns:p14="http://schemas.microsoft.com/office/powerpoint/2010/main" val="242205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1612-6D0C-5423-D4CD-1EE3C0DB1EB1}"/>
              </a:ext>
            </a:extLst>
          </p:cNvPr>
          <p:cNvSpPr>
            <a:spLocks noGrp="1"/>
          </p:cNvSpPr>
          <p:nvPr>
            <p:ph type="title"/>
          </p:nvPr>
        </p:nvSpPr>
        <p:spPr/>
        <p:txBody>
          <a:bodyPr/>
          <a:lstStyle/>
          <a:p>
            <a:r>
              <a:rPr lang="en-GB" dirty="0"/>
              <a:t>And more…</a:t>
            </a:r>
          </a:p>
        </p:txBody>
      </p:sp>
      <p:sp>
        <p:nvSpPr>
          <p:cNvPr id="3" name="Content Placeholder 2">
            <a:extLst>
              <a:ext uri="{FF2B5EF4-FFF2-40B4-BE49-F238E27FC236}">
                <a16:creationId xmlns:a16="http://schemas.microsoft.com/office/drawing/2014/main" id="{0081E3FB-5C1E-263A-27B6-77C00741CEB1}"/>
              </a:ext>
            </a:extLst>
          </p:cNvPr>
          <p:cNvSpPr>
            <a:spLocks noGrp="1"/>
          </p:cNvSpPr>
          <p:nvPr>
            <p:ph idx="1"/>
          </p:nvPr>
        </p:nvSpPr>
        <p:spPr>
          <a:xfrm>
            <a:off x="9771796" y="1825625"/>
            <a:ext cx="1582003" cy="4351338"/>
          </a:xfrm>
        </p:spPr>
        <p:txBody>
          <a:bodyPr>
            <a:normAutofit fontScale="92500" lnSpcReduction="10000"/>
          </a:bodyPr>
          <a:lstStyle/>
          <a:p>
            <a:r>
              <a:rPr lang="en-GB" b="0" dirty="0">
                <a:solidFill>
                  <a:srgbClr val="FF6600"/>
                </a:solidFill>
                <a:effectLst/>
                <a:latin typeface="Consolas" panose="020B0609020204030204" pitchFamily="49" charset="0"/>
              </a:rPr>
              <a:t>This graphs depict the trend in profits and profit percentages by city.</a:t>
            </a:r>
          </a:p>
        </p:txBody>
      </p:sp>
      <p:pic>
        <p:nvPicPr>
          <p:cNvPr id="7" name="Picture 6" descr="Chart, bar chart&#10;&#10;Description automatically generated">
            <a:extLst>
              <a:ext uri="{FF2B5EF4-FFF2-40B4-BE49-F238E27FC236}">
                <a16:creationId xmlns:a16="http://schemas.microsoft.com/office/drawing/2014/main" id="{5819ABE8-7FA6-9C25-7CE6-5A5BCEB7E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15" y="1690688"/>
            <a:ext cx="8977383" cy="2171343"/>
          </a:xfrm>
          <a:prstGeom prst="rect">
            <a:avLst/>
          </a:prstGeom>
        </p:spPr>
      </p:pic>
      <p:pic>
        <p:nvPicPr>
          <p:cNvPr id="9" name="Picture 8" descr="Chart, bar chart&#10;&#10;Description automatically generated">
            <a:extLst>
              <a:ext uri="{FF2B5EF4-FFF2-40B4-BE49-F238E27FC236}">
                <a16:creationId xmlns:a16="http://schemas.microsoft.com/office/drawing/2014/main" id="{FC68D881-95C5-479B-53C5-26A059B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63" y="4338591"/>
            <a:ext cx="8663485" cy="2171344"/>
          </a:xfrm>
          <a:prstGeom prst="rect">
            <a:avLst/>
          </a:prstGeom>
        </p:spPr>
      </p:pic>
    </p:spTree>
    <p:extLst>
      <p:ext uri="{BB962C8B-B14F-4D97-AF65-F5344CB8AC3E}">
        <p14:creationId xmlns:p14="http://schemas.microsoft.com/office/powerpoint/2010/main" val="253695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E3FE-FF99-131D-37CC-736339A29C24}"/>
              </a:ext>
            </a:extLst>
          </p:cNvPr>
          <p:cNvSpPr>
            <a:spLocks noGrp="1"/>
          </p:cNvSpPr>
          <p:nvPr>
            <p:ph type="title"/>
          </p:nvPr>
        </p:nvSpPr>
        <p:spPr/>
        <p:txBody>
          <a:bodyPr/>
          <a:lstStyle/>
          <a:p>
            <a:r>
              <a:rPr lang="en-GB" dirty="0">
                <a:solidFill>
                  <a:srgbClr val="FF6600"/>
                </a:solidFill>
              </a:rPr>
              <a:t>Conclusion</a:t>
            </a:r>
          </a:p>
        </p:txBody>
      </p:sp>
      <p:sp>
        <p:nvSpPr>
          <p:cNvPr id="3" name="Content Placeholder 2">
            <a:extLst>
              <a:ext uri="{FF2B5EF4-FFF2-40B4-BE49-F238E27FC236}">
                <a16:creationId xmlns:a16="http://schemas.microsoft.com/office/drawing/2014/main" id="{FEBCE0ED-417C-E5B0-F05C-1725F9FEB357}"/>
              </a:ext>
            </a:extLst>
          </p:cNvPr>
          <p:cNvSpPr>
            <a:spLocks noGrp="1"/>
          </p:cNvSpPr>
          <p:nvPr>
            <p:ph idx="1"/>
          </p:nvPr>
        </p:nvSpPr>
        <p:spPr/>
        <p:txBody>
          <a:bodyPr>
            <a:normAutofit fontScale="85000" lnSpcReduction="20000"/>
          </a:bodyPr>
          <a:lstStyle/>
          <a:p>
            <a:r>
              <a:rPr lang="en-GB" dirty="0">
                <a:solidFill>
                  <a:srgbClr val="FF6600"/>
                </a:solidFill>
              </a:rPr>
              <a:t>We compared both cab companies based on the following criteria and determined that Yellow cab was superior to Pink cab</a:t>
            </a:r>
          </a:p>
          <a:p>
            <a:r>
              <a:rPr lang="en-GB" dirty="0">
                <a:solidFill>
                  <a:srgbClr val="FF6600"/>
                </a:solidFill>
              </a:rPr>
              <a:t>Based on study of customers who had at least five and ten rides with the same taxi business in each sector. In each of these parts, we discovered that Yellow Cab is doing significantly better than Pink Cab.</a:t>
            </a:r>
          </a:p>
          <a:p>
            <a:r>
              <a:rPr lang="en-GB" dirty="0">
                <a:solidFill>
                  <a:srgbClr val="FF6600"/>
                </a:solidFill>
              </a:rPr>
              <a:t>Yellow taxis have customers of all ages, and it has been noted that they are equally popular in the 60+ and 18–25 age groups.</a:t>
            </a:r>
          </a:p>
          <a:p>
            <a:r>
              <a:rPr lang="en-GB" dirty="0">
                <a:solidFill>
                  <a:srgbClr val="FF6600"/>
                </a:solidFill>
              </a:rPr>
              <a:t>The average profit per kilometre for the Yellow cab is about three times more than for the Pink cab.</a:t>
            </a:r>
          </a:p>
          <a:p>
            <a:r>
              <a:rPr lang="en-GB" dirty="0">
                <a:solidFill>
                  <a:srgbClr val="FF6600"/>
                </a:solidFill>
              </a:rPr>
              <a:t>Both cabs are highly well-liked by those in the high- and middle-income brackets, but in this regard, Yellow cab outperforms Pink cab in providing services to all three income class groups.</a:t>
            </a:r>
          </a:p>
          <a:p>
            <a:pPr marL="0" indent="0">
              <a:buNone/>
            </a:pPr>
            <a:r>
              <a:rPr lang="en-GB" dirty="0">
                <a:solidFill>
                  <a:srgbClr val="FF6600"/>
                </a:solidFill>
              </a:rPr>
              <a:t>…We will advise investing in Yellow Cab based on the aforementioned reason.</a:t>
            </a:r>
          </a:p>
        </p:txBody>
      </p:sp>
    </p:spTree>
    <p:extLst>
      <p:ext uri="{BB962C8B-B14F-4D97-AF65-F5344CB8AC3E}">
        <p14:creationId xmlns:p14="http://schemas.microsoft.com/office/powerpoint/2010/main" val="119908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dirty="0"/>
              <a:t>Background</a:t>
            </a: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pPr marL="171450" indent="-171450" algn="just">
              <a:buFont typeface="Arial" panose="020B0604020202020204" pitchFamily="34" charset="0"/>
              <a:buChar char="•"/>
            </a:pPr>
            <a:endParaRPr lang="en-GB" sz="1800" dirty="0">
              <a:solidFill>
                <a:srgbClr val="FF6600"/>
              </a:solidFill>
            </a:endParaRPr>
          </a:p>
          <a:p>
            <a:pPr marL="285750" indent="-285750" algn="just">
              <a:buFont typeface="Arial" panose="020B0604020202020204" pitchFamily="34" charset="0"/>
              <a:buChar char="•"/>
            </a:pPr>
            <a:r>
              <a:rPr lang="en-GB" sz="1800" dirty="0">
                <a:solidFill>
                  <a:srgbClr val="FF6600"/>
                </a:solidFill>
              </a:rPr>
              <a:t>XYZ is a private company in the United States. It is considering an investment in the Cab Industry due to the spectacular expansion in the previous few years and the presence of several significant competitors in the sector.</a:t>
            </a:r>
          </a:p>
          <a:p>
            <a:pPr algn="just"/>
            <a:endParaRPr lang="en-GB" sz="1800" dirty="0">
              <a:solidFill>
                <a:srgbClr val="FF6600"/>
              </a:solidFill>
            </a:endParaRPr>
          </a:p>
          <a:p>
            <a:pPr marL="285750" indent="-285750" algn="just">
              <a:buFont typeface="Arial" panose="020B0604020202020204" pitchFamily="34" charset="0"/>
              <a:buChar char="•"/>
            </a:pPr>
            <a:r>
              <a:rPr lang="en-US" sz="1800" dirty="0">
                <a:solidFill>
                  <a:srgbClr val="FF6600"/>
                </a:solidFill>
              </a:rPr>
              <a:t>Objective : </a:t>
            </a:r>
            <a:r>
              <a:rPr lang="en-GB" sz="1800" dirty="0">
                <a:solidFill>
                  <a:srgbClr val="FF6600"/>
                </a:solidFill>
              </a:rPr>
              <a:t>Give XYZ firm useful information so they can choose the best business to invest in.</a:t>
            </a:r>
          </a:p>
          <a:p>
            <a:pPr marL="171450" indent="-171450" algn="just">
              <a:buFont typeface="Arial" panose="020B0604020202020204" pitchFamily="34" charset="0"/>
              <a:buChar char="•"/>
            </a:pPr>
            <a:endParaRPr lang="en-GB" sz="1800" dirty="0">
              <a:solidFill>
                <a:srgbClr val="FF6600"/>
              </a:solidFill>
            </a:endParaRPr>
          </a:p>
          <a:p>
            <a:pPr algn="just"/>
            <a:endParaRPr lang="en-GB" sz="1800" dirty="0">
              <a:solidFill>
                <a:srgbClr val="FF6600"/>
              </a:solidFill>
            </a:endParaRPr>
          </a:p>
          <a:p>
            <a:pPr marL="342900" indent="-342900" algn="just">
              <a:buFont typeface="Arial" panose="020B0604020202020204" pitchFamily="34" charset="0"/>
              <a:buChar char="•"/>
            </a:pPr>
            <a:r>
              <a:rPr lang="en-GB" sz="1800" dirty="0">
                <a:solidFill>
                  <a:srgbClr val="FF6600"/>
                </a:solidFill>
              </a:rPr>
              <a:t>There are four sections to the analysis:  </a:t>
            </a:r>
          </a:p>
          <a:p>
            <a:pPr marL="342900" indent="-342900" algn="just">
              <a:buFont typeface="+mj-lt"/>
              <a:buAutoNum type="arabicPeriod"/>
            </a:pPr>
            <a:r>
              <a:rPr lang="en-GB" sz="1800" dirty="0">
                <a:solidFill>
                  <a:srgbClr val="FF6600"/>
                </a:solidFill>
              </a:rPr>
              <a:t>Understanding data</a:t>
            </a:r>
          </a:p>
          <a:p>
            <a:pPr marL="342900" indent="-342900" algn="just">
              <a:buFont typeface="+mj-lt"/>
              <a:buAutoNum type="arabicPeriod"/>
            </a:pPr>
            <a:r>
              <a:rPr lang="en-GB" sz="1800" dirty="0">
                <a:solidFill>
                  <a:srgbClr val="FF6600"/>
                </a:solidFill>
              </a:rPr>
              <a:t>predicting profit and the number of trips for each type of cab</a:t>
            </a:r>
          </a:p>
          <a:p>
            <a:pPr marL="342900" indent="-342900" algn="just">
              <a:buFont typeface="+mj-lt"/>
              <a:buAutoNum type="arabicPeriod"/>
            </a:pPr>
            <a:r>
              <a:rPr lang="en-GB" sz="1800" dirty="0">
                <a:solidFill>
                  <a:srgbClr val="FF6600"/>
                </a:solidFill>
              </a:rPr>
              <a:t> locating the most lucrative cab firm  </a:t>
            </a:r>
          </a:p>
          <a:p>
            <a:pPr marL="342900" indent="-342900" algn="just">
              <a:buFont typeface="+mj-lt"/>
              <a:buAutoNum type="arabicPeriod"/>
            </a:pPr>
            <a:r>
              <a:rPr lang="en-GB" sz="1800" dirty="0">
                <a:solidFill>
                  <a:srgbClr val="FF6600"/>
                </a:solidFill>
              </a:rPr>
              <a:t>making investment recommendations.</a:t>
            </a:r>
            <a:endParaRPr lang="en-US" sz="18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E8AFF3-2617-A386-5476-D92FA9D0776E}"/>
              </a:ext>
            </a:extLst>
          </p:cNvPr>
          <p:cNvSpPr txBox="1">
            <a:spLocks/>
          </p:cNvSpPr>
          <p:nvPr/>
        </p:nvSpPr>
        <p:spPr>
          <a:xfrm rot="5400000">
            <a:off x="5250657" y="-5250656"/>
            <a:ext cx="1690686" cy="12192002"/>
          </a:xfrm>
          <a:prstGeom prst="rect">
            <a:avLst/>
          </a:prstGeom>
          <a:solidFill>
            <a:srgbClr val="3B3B3B"/>
          </a:solidFill>
        </p:spPr>
        <p:txBody>
          <a:bodyPr vert="vert270" lIns="91440" tIns="45720" rIns="91440" bIns="45720" rtlCol="0"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solidFill>
                <a:srgbClr val="FF6600"/>
              </a:solidFill>
            </a:endParaRPr>
          </a:p>
        </p:txBody>
      </p:sp>
      <p:sp>
        <p:nvSpPr>
          <p:cNvPr id="2" name="Title 1">
            <a:extLst>
              <a:ext uri="{FF2B5EF4-FFF2-40B4-BE49-F238E27FC236}">
                <a16:creationId xmlns:a16="http://schemas.microsoft.com/office/drawing/2014/main" id="{BD917A3E-6B6B-5F95-826B-170D09129FA4}"/>
              </a:ext>
            </a:extLst>
          </p:cNvPr>
          <p:cNvSpPr>
            <a:spLocks noGrp="1"/>
          </p:cNvSpPr>
          <p:nvPr>
            <p:ph type="title"/>
          </p:nvPr>
        </p:nvSpPr>
        <p:spPr>
          <a:xfrm>
            <a:off x="736600" y="182563"/>
            <a:ext cx="10515600" cy="1325563"/>
          </a:xfrm>
        </p:spPr>
        <p:txBody>
          <a:bodyPr/>
          <a:lstStyle/>
          <a:p>
            <a:pPr algn="ctr"/>
            <a:r>
              <a:rPr lang="en-GB" dirty="0"/>
              <a:t>Data Exploration</a:t>
            </a:r>
          </a:p>
        </p:txBody>
      </p:sp>
      <p:sp>
        <p:nvSpPr>
          <p:cNvPr id="3" name="Content Placeholder 2">
            <a:extLst>
              <a:ext uri="{FF2B5EF4-FFF2-40B4-BE49-F238E27FC236}">
                <a16:creationId xmlns:a16="http://schemas.microsoft.com/office/drawing/2014/main" id="{64483771-8B79-F490-4CDD-9BC767AE329F}"/>
              </a:ext>
            </a:extLst>
          </p:cNvPr>
          <p:cNvSpPr>
            <a:spLocks noGrp="1"/>
          </p:cNvSpPr>
          <p:nvPr>
            <p:ph idx="1"/>
          </p:nvPr>
        </p:nvSpPr>
        <p:spPr/>
        <p:txBody>
          <a:bodyPr/>
          <a:lstStyle/>
          <a:p>
            <a:r>
              <a:rPr lang="en-GB" sz="2000" dirty="0">
                <a:solidFill>
                  <a:srgbClr val="FF6600"/>
                </a:solidFill>
              </a:rPr>
              <a:t>four distinct data sets. Data is available from 31/01/2016 to 31/12/2018.</a:t>
            </a:r>
          </a:p>
          <a:p>
            <a:r>
              <a:rPr lang="en-GB" sz="2000" dirty="0">
                <a:solidFill>
                  <a:srgbClr val="FF6600"/>
                </a:solidFill>
              </a:rPr>
              <a:t>Total number of observation are – 848681</a:t>
            </a:r>
          </a:p>
          <a:p>
            <a:r>
              <a:rPr lang="en-GB" sz="2000" dirty="0">
                <a:solidFill>
                  <a:srgbClr val="FF6600"/>
                </a:solidFill>
              </a:rPr>
              <a:t>Due to the lack of travel time information, we are not classifying this as an anomaly in the Price Charged feature.</a:t>
            </a:r>
          </a:p>
          <a:p>
            <a:r>
              <a:rPr lang="en-GB" sz="2000" b="0" dirty="0">
                <a:solidFill>
                  <a:srgbClr val="FF6600"/>
                </a:solidFill>
                <a:effectLst/>
                <a:latin typeface="Consolas" panose="020B0609020204030204" pitchFamily="49" charset="0"/>
              </a:rPr>
              <a:t>List of highly correlated attributes</a:t>
            </a:r>
          </a:p>
          <a:p>
            <a:pPr marL="0" indent="0">
              <a:buNone/>
            </a:pPr>
            <a:r>
              <a:rPr lang="en-GB" sz="2000" dirty="0">
                <a:solidFill>
                  <a:srgbClr val="FF6600"/>
                </a:solidFill>
                <a:latin typeface="Consolas" panose="020B0609020204030204" pitchFamily="49" charset="0"/>
              </a:rPr>
              <a:t>-</a:t>
            </a:r>
            <a:r>
              <a:rPr lang="en-GB" sz="2000" b="0" dirty="0">
                <a:solidFill>
                  <a:srgbClr val="FF6600"/>
                </a:solidFill>
                <a:effectLst/>
                <a:latin typeface="Consolas" panose="020B0609020204030204" pitchFamily="49" charset="0"/>
              </a:rPr>
              <a:t> </a:t>
            </a:r>
            <a:r>
              <a:rPr lang="en-GB" sz="2000" b="0" dirty="0" err="1">
                <a:solidFill>
                  <a:srgbClr val="FF6600"/>
                </a:solidFill>
                <a:effectLst/>
                <a:latin typeface="Consolas" panose="020B0609020204030204" pitchFamily="49" charset="0"/>
              </a:rPr>
              <a:t>KM_Travelled</a:t>
            </a:r>
            <a:r>
              <a:rPr lang="en-GB" sz="2000" b="0" dirty="0">
                <a:solidFill>
                  <a:srgbClr val="FF6600"/>
                </a:solidFill>
                <a:effectLst/>
                <a:latin typeface="Consolas" panose="020B0609020204030204" pitchFamily="49" charset="0"/>
              </a:rPr>
              <a:t> and </a:t>
            </a:r>
            <a:r>
              <a:rPr lang="en-GB" sz="2000" b="0" dirty="0" err="1">
                <a:solidFill>
                  <a:srgbClr val="FF6600"/>
                </a:solidFill>
                <a:effectLst/>
                <a:latin typeface="Consolas" panose="020B0609020204030204" pitchFamily="49" charset="0"/>
              </a:rPr>
              <a:t>Price_Charged</a:t>
            </a:r>
            <a:endParaRPr lang="en-GB" sz="2000" b="0" dirty="0">
              <a:solidFill>
                <a:srgbClr val="FF6600"/>
              </a:solidFill>
              <a:effectLst/>
              <a:latin typeface="Consolas" panose="020B0609020204030204" pitchFamily="49" charset="0"/>
            </a:endParaRPr>
          </a:p>
          <a:p>
            <a:pPr marL="0" indent="0">
              <a:buNone/>
            </a:pPr>
            <a:r>
              <a:rPr lang="en-GB" sz="2000" b="0" dirty="0">
                <a:solidFill>
                  <a:srgbClr val="FF6600"/>
                </a:solidFill>
                <a:effectLst/>
                <a:latin typeface="Consolas" panose="020B0609020204030204" pitchFamily="49" charset="0"/>
              </a:rPr>
              <a:t>- </a:t>
            </a:r>
            <a:r>
              <a:rPr lang="en-GB" sz="2000" b="0" dirty="0" err="1">
                <a:solidFill>
                  <a:srgbClr val="FF6600"/>
                </a:solidFill>
                <a:effectLst/>
                <a:latin typeface="Consolas" panose="020B0609020204030204" pitchFamily="49" charset="0"/>
              </a:rPr>
              <a:t>KM_Travelled</a:t>
            </a:r>
            <a:r>
              <a:rPr lang="en-GB" sz="2000" b="0" dirty="0">
                <a:solidFill>
                  <a:srgbClr val="FF6600"/>
                </a:solidFill>
                <a:effectLst/>
                <a:latin typeface="Consolas" panose="020B0609020204030204" pitchFamily="49" charset="0"/>
              </a:rPr>
              <a:t> and </a:t>
            </a:r>
            <a:r>
              <a:rPr lang="en-GB" sz="2000" b="0" dirty="0" err="1">
                <a:solidFill>
                  <a:srgbClr val="FF6600"/>
                </a:solidFill>
                <a:effectLst/>
                <a:latin typeface="Consolas" panose="020B0609020204030204" pitchFamily="49" charset="0"/>
              </a:rPr>
              <a:t>Cost_of_Trip</a:t>
            </a:r>
            <a:endParaRPr lang="en-GB" sz="2000" b="0" dirty="0">
              <a:solidFill>
                <a:srgbClr val="FF6600"/>
              </a:solidFill>
              <a:effectLst/>
              <a:latin typeface="Consolas" panose="020B0609020204030204" pitchFamily="49" charset="0"/>
            </a:endParaRPr>
          </a:p>
          <a:p>
            <a:pPr marL="0" indent="0">
              <a:buNone/>
            </a:pPr>
            <a:r>
              <a:rPr lang="en-GB" sz="2000" b="0" dirty="0">
                <a:solidFill>
                  <a:srgbClr val="FF6600"/>
                </a:solidFill>
                <a:effectLst/>
                <a:latin typeface="Consolas" panose="020B0609020204030204" pitchFamily="49" charset="0"/>
              </a:rPr>
              <a:t>- </a:t>
            </a:r>
            <a:r>
              <a:rPr lang="en-GB" sz="2000" b="0" dirty="0" err="1">
                <a:solidFill>
                  <a:srgbClr val="FF6600"/>
                </a:solidFill>
                <a:effectLst/>
                <a:latin typeface="Consolas" panose="020B0609020204030204" pitchFamily="49" charset="0"/>
              </a:rPr>
              <a:t>Price_Charged</a:t>
            </a:r>
            <a:r>
              <a:rPr lang="en-GB" sz="2000" b="0" dirty="0">
                <a:solidFill>
                  <a:srgbClr val="FF6600"/>
                </a:solidFill>
                <a:effectLst/>
                <a:latin typeface="Consolas" panose="020B0609020204030204" pitchFamily="49" charset="0"/>
              </a:rPr>
              <a:t> and </a:t>
            </a:r>
            <a:r>
              <a:rPr lang="en-GB" sz="2000" b="0" dirty="0" err="1">
                <a:solidFill>
                  <a:srgbClr val="FF6600"/>
                </a:solidFill>
                <a:effectLst/>
                <a:latin typeface="Consolas" panose="020B0609020204030204" pitchFamily="49" charset="0"/>
              </a:rPr>
              <a:t>Cost_of_Trip</a:t>
            </a:r>
            <a:endParaRPr lang="en-GB" sz="2000" b="0" dirty="0">
              <a:solidFill>
                <a:srgbClr val="FF6600"/>
              </a:solidFill>
              <a:effectLst/>
              <a:latin typeface="Consolas" panose="020B0609020204030204" pitchFamily="49" charset="0"/>
            </a:endParaRPr>
          </a:p>
          <a:p>
            <a:pPr>
              <a:buFontTx/>
              <a:buChar char="-"/>
            </a:pPr>
            <a:r>
              <a:rPr lang="en-GB" sz="2000" b="0" dirty="0">
                <a:solidFill>
                  <a:srgbClr val="FF6600"/>
                </a:solidFill>
                <a:effectLst/>
                <a:latin typeface="Consolas" panose="020B0609020204030204" pitchFamily="49" charset="0"/>
              </a:rPr>
              <a:t>Profit and </a:t>
            </a:r>
            <a:r>
              <a:rPr lang="en-GB" sz="2000" b="0" dirty="0" err="1">
                <a:solidFill>
                  <a:srgbClr val="FF6600"/>
                </a:solidFill>
                <a:effectLst/>
                <a:latin typeface="Consolas" panose="020B0609020204030204" pitchFamily="49" charset="0"/>
              </a:rPr>
              <a:t>ProfitPercentage</a:t>
            </a:r>
            <a:endParaRPr lang="en-GB" sz="2000" b="0" dirty="0">
              <a:solidFill>
                <a:srgbClr val="FF6600"/>
              </a:solidFill>
              <a:effectLst/>
              <a:latin typeface="Consolas" panose="020B0609020204030204" pitchFamily="49" charset="0"/>
            </a:endParaRPr>
          </a:p>
          <a:p>
            <a:pPr marL="0" indent="0">
              <a:buNone/>
            </a:pPr>
            <a:endParaRPr lang="en-GB" sz="2000" b="0" dirty="0">
              <a:solidFill>
                <a:srgbClr val="FF6600"/>
              </a:solidFill>
              <a:effectLst/>
              <a:latin typeface="Consolas" panose="020B0609020204030204" pitchFamily="49" charset="0"/>
            </a:endParaRPr>
          </a:p>
          <a:p>
            <a:endParaRPr lang="en-GB" dirty="0">
              <a:solidFill>
                <a:srgbClr val="FF6600"/>
              </a:solidFill>
            </a:endParaRPr>
          </a:p>
          <a:p>
            <a:endParaRPr lang="en-GB" dirty="0">
              <a:solidFill>
                <a:srgbClr val="FF6600"/>
              </a:solidFill>
            </a:endParaRPr>
          </a:p>
        </p:txBody>
      </p:sp>
    </p:spTree>
    <p:extLst>
      <p:ext uri="{BB962C8B-B14F-4D97-AF65-F5344CB8AC3E}">
        <p14:creationId xmlns:p14="http://schemas.microsoft.com/office/powerpoint/2010/main" val="176043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EDDE-82A9-7307-D0BF-8A2D906D2340}"/>
              </a:ext>
            </a:extLst>
          </p:cNvPr>
          <p:cNvSpPr>
            <a:spLocks noGrp="1"/>
          </p:cNvSpPr>
          <p:nvPr>
            <p:ph type="title"/>
          </p:nvPr>
        </p:nvSpPr>
        <p:spPr/>
        <p:txBody>
          <a:bodyPr/>
          <a:lstStyle/>
          <a:p>
            <a:r>
              <a:rPr lang="en-GB" dirty="0"/>
              <a:t>Travel Frequencies of Cab Company</a:t>
            </a:r>
          </a:p>
        </p:txBody>
      </p:sp>
      <p:pic>
        <p:nvPicPr>
          <p:cNvPr id="5" name="Picture 4">
            <a:extLst>
              <a:ext uri="{FF2B5EF4-FFF2-40B4-BE49-F238E27FC236}">
                <a16:creationId xmlns:a16="http://schemas.microsoft.com/office/drawing/2014/main" id="{A61B19D6-3444-36DB-5ED3-F684D291F22E}"/>
              </a:ext>
            </a:extLst>
          </p:cNvPr>
          <p:cNvPicPr>
            <a:picLocks noChangeAspect="1"/>
          </p:cNvPicPr>
          <p:nvPr/>
        </p:nvPicPr>
        <p:blipFill rotWithShape="1">
          <a:blip r:embed="rId2"/>
          <a:srcRect l="25858" t="16103" r="12239" b="31334"/>
          <a:stretch/>
        </p:blipFill>
        <p:spPr>
          <a:xfrm>
            <a:off x="7260610" y="4639652"/>
            <a:ext cx="3603008" cy="1720062"/>
          </a:xfrm>
          <a:prstGeom prst="rect">
            <a:avLst/>
          </a:prstGeom>
        </p:spPr>
      </p:pic>
      <p:pic>
        <p:nvPicPr>
          <p:cNvPr id="7" name="Picture 6">
            <a:extLst>
              <a:ext uri="{FF2B5EF4-FFF2-40B4-BE49-F238E27FC236}">
                <a16:creationId xmlns:a16="http://schemas.microsoft.com/office/drawing/2014/main" id="{52D83A0B-4BAE-0C93-B043-90DF7C3E8C82}"/>
              </a:ext>
            </a:extLst>
          </p:cNvPr>
          <p:cNvPicPr>
            <a:picLocks noChangeAspect="1"/>
          </p:cNvPicPr>
          <p:nvPr/>
        </p:nvPicPr>
        <p:blipFill rotWithShape="1">
          <a:blip r:embed="rId3"/>
          <a:srcRect l="26082" t="14311" r="11231" b="31135"/>
          <a:stretch/>
        </p:blipFill>
        <p:spPr>
          <a:xfrm>
            <a:off x="329097" y="3166138"/>
            <a:ext cx="6799172" cy="3326737"/>
          </a:xfrm>
          <a:prstGeom prst="rect">
            <a:avLst/>
          </a:prstGeom>
        </p:spPr>
      </p:pic>
      <p:pic>
        <p:nvPicPr>
          <p:cNvPr id="9" name="Picture 8">
            <a:extLst>
              <a:ext uri="{FF2B5EF4-FFF2-40B4-BE49-F238E27FC236}">
                <a16:creationId xmlns:a16="http://schemas.microsoft.com/office/drawing/2014/main" id="{4104F558-DA3F-93FE-DCC2-70DA4C8D42BC}"/>
              </a:ext>
            </a:extLst>
          </p:cNvPr>
          <p:cNvPicPr>
            <a:picLocks noChangeAspect="1"/>
          </p:cNvPicPr>
          <p:nvPr/>
        </p:nvPicPr>
        <p:blipFill rotWithShape="1">
          <a:blip r:embed="rId4"/>
          <a:srcRect l="25747" t="14908" r="12910" b="33923"/>
          <a:stretch/>
        </p:blipFill>
        <p:spPr>
          <a:xfrm>
            <a:off x="7260610" y="2376117"/>
            <a:ext cx="4490115" cy="2105766"/>
          </a:xfrm>
          <a:prstGeom prst="rect">
            <a:avLst/>
          </a:prstGeom>
        </p:spPr>
      </p:pic>
      <p:pic>
        <p:nvPicPr>
          <p:cNvPr id="11" name="Picture 10">
            <a:extLst>
              <a:ext uri="{FF2B5EF4-FFF2-40B4-BE49-F238E27FC236}">
                <a16:creationId xmlns:a16="http://schemas.microsoft.com/office/drawing/2014/main" id="{1D922E22-942F-A0FB-CC9D-75FE3C061A3B}"/>
              </a:ext>
            </a:extLst>
          </p:cNvPr>
          <p:cNvPicPr>
            <a:picLocks noChangeAspect="1"/>
          </p:cNvPicPr>
          <p:nvPr/>
        </p:nvPicPr>
        <p:blipFill rotWithShape="1">
          <a:blip r:embed="rId5"/>
          <a:srcRect l="25970" t="18095" r="12351" b="31584"/>
          <a:stretch/>
        </p:blipFill>
        <p:spPr>
          <a:xfrm>
            <a:off x="955344" y="1409984"/>
            <a:ext cx="5991365" cy="1619819"/>
          </a:xfrm>
          <a:prstGeom prst="rect">
            <a:avLst/>
          </a:prstGeom>
        </p:spPr>
      </p:pic>
    </p:spTree>
    <p:extLst>
      <p:ext uri="{BB962C8B-B14F-4D97-AF65-F5344CB8AC3E}">
        <p14:creationId xmlns:p14="http://schemas.microsoft.com/office/powerpoint/2010/main" val="346996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2880-5E85-8AB3-C268-B3AD1D032ECA}"/>
              </a:ext>
            </a:extLst>
          </p:cNvPr>
          <p:cNvSpPr>
            <a:spLocks noGrp="1"/>
          </p:cNvSpPr>
          <p:nvPr>
            <p:ph type="title"/>
          </p:nvPr>
        </p:nvSpPr>
        <p:spPr/>
        <p:txBody>
          <a:bodyPr/>
          <a:lstStyle/>
          <a:p>
            <a:r>
              <a:rPr lang="en-GB" dirty="0"/>
              <a:t>Kilometre Travelled </a:t>
            </a:r>
          </a:p>
        </p:txBody>
      </p:sp>
      <p:sp>
        <p:nvSpPr>
          <p:cNvPr id="3" name="Content Placeholder 2">
            <a:extLst>
              <a:ext uri="{FF2B5EF4-FFF2-40B4-BE49-F238E27FC236}">
                <a16:creationId xmlns:a16="http://schemas.microsoft.com/office/drawing/2014/main" id="{A58E7594-73C1-7BD2-3331-F15D7CB10F1A}"/>
              </a:ext>
            </a:extLst>
          </p:cNvPr>
          <p:cNvSpPr>
            <a:spLocks noGrp="1"/>
          </p:cNvSpPr>
          <p:nvPr>
            <p:ph idx="1"/>
          </p:nvPr>
        </p:nvSpPr>
        <p:spPr>
          <a:xfrm>
            <a:off x="8297838" y="1825625"/>
            <a:ext cx="3055961" cy="4351338"/>
          </a:xfrm>
        </p:spPr>
        <p:txBody>
          <a:bodyPr>
            <a:normAutofit fontScale="77500" lnSpcReduction="20000"/>
          </a:bodyPr>
          <a:lstStyle/>
          <a:p>
            <a:r>
              <a:rPr lang="en-GB" b="0" dirty="0">
                <a:solidFill>
                  <a:srgbClr val="FF6600"/>
                </a:solidFill>
                <a:effectLst/>
                <a:latin typeface="Consolas" panose="020B0609020204030204" pitchFamily="49" charset="0"/>
              </a:rPr>
              <a:t>The number of rides gradually decreases after 40 kilometres.</a:t>
            </a:r>
          </a:p>
          <a:p>
            <a:r>
              <a:rPr lang="en-GB" b="0" dirty="0">
                <a:solidFill>
                  <a:srgbClr val="FF6600"/>
                </a:solidFill>
                <a:effectLst/>
                <a:latin typeface="Consolas" panose="020B0609020204030204" pitchFamily="49" charset="0"/>
              </a:rPr>
              <a:t>Both firms have the same average number of kilometres travelled.</a:t>
            </a:r>
          </a:p>
          <a:p>
            <a:r>
              <a:rPr lang="en-GB" b="0" dirty="0">
                <a:solidFill>
                  <a:srgbClr val="FF6600"/>
                </a:solidFill>
                <a:effectLst/>
                <a:latin typeface="Consolas" panose="020B0609020204030204" pitchFamily="49" charset="0"/>
              </a:rPr>
              <a:t>The average distance travelled remains constant throughout the course of three years and about 12 months.</a:t>
            </a:r>
          </a:p>
          <a:p>
            <a:endParaRPr lang="en-GB" b="0" dirty="0">
              <a:solidFill>
                <a:srgbClr val="FF6600"/>
              </a:solidFill>
              <a:effectLst/>
              <a:latin typeface="Consolas" panose="020B0609020204030204" pitchFamily="49" charset="0"/>
            </a:endParaRPr>
          </a:p>
          <a:p>
            <a:endParaRPr lang="en-GB" b="0" dirty="0">
              <a:solidFill>
                <a:srgbClr val="FF6600"/>
              </a:solidFill>
              <a:effectLst/>
              <a:latin typeface="Consolas" panose="020B0609020204030204" pitchFamily="49" charset="0"/>
            </a:endParaRPr>
          </a:p>
          <a:p>
            <a:endParaRPr lang="en-GB" dirty="0">
              <a:solidFill>
                <a:srgbClr val="FF6600"/>
              </a:solidFill>
            </a:endParaRPr>
          </a:p>
        </p:txBody>
      </p:sp>
      <p:pic>
        <p:nvPicPr>
          <p:cNvPr id="5" name="Picture 4">
            <a:extLst>
              <a:ext uri="{FF2B5EF4-FFF2-40B4-BE49-F238E27FC236}">
                <a16:creationId xmlns:a16="http://schemas.microsoft.com/office/drawing/2014/main" id="{F97295F8-4EE9-1067-DA48-40A7236A943B}"/>
              </a:ext>
            </a:extLst>
          </p:cNvPr>
          <p:cNvPicPr>
            <a:picLocks noChangeAspect="1"/>
          </p:cNvPicPr>
          <p:nvPr/>
        </p:nvPicPr>
        <p:blipFill rotWithShape="1">
          <a:blip r:embed="rId2"/>
          <a:srcRect l="26194" t="18492" r="11903" b="31334"/>
          <a:stretch/>
        </p:blipFill>
        <p:spPr>
          <a:xfrm>
            <a:off x="245659" y="1323834"/>
            <a:ext cx="4653318" cy="3356482"/>
          </a:xfrm>
          <a:prstGeom prst="rect">
            <a:avLst/>
          </a:prstGeom>
        </p:spPr>
      </p:pic>
      <p:pic>
        <p:nvPicPr>
          <p:cNvPr id="7" name="Picture 6">
            <a:extLst>
              <a:ext uri="{FF2B5EF4-FFF2-40B4-BE49-F238E27FC236}">
                <a16:creationId xmlns:a16="http://schemas.microsoft.com/office/drawing/2014/main" id="{6D840781-7E3E-BB88-F438-C27B57954C72}"/>
              </a:ext>
            </a:extLst>
          </p:cNvPr>
          <p:cNvPicPr>
            <a:picLocks noChangeAspect="1"/>
          </p:cNvPicPr>
          <p:nvPr/>
        </p:nvPicPr>
        <p:blipFill rotWithShape="1">
          <a:blip r:embed="rId3"/>
          <a:srcRect l="26194" t="20881" r="47052" b="40294"/>
          <a:stretch/>
        </p:blipFill>
        <p:spPr>
          <a:xfrm>
            <a:off x="4898977" y="1502985"/>
            <a:ext cx="3261815" cy="3028072"/>
          </a:xfrm>
          <a:prstGeom prst="rect">
            <a:avLst/>
          </a:prstGeom>
        </p:spPr>
      </p:pic>
      <p:pic>
        <p:nvPicPr>
          <p:cNvPr id="9" name="Picture 8">
            <a:extLst>
              <a:ext uri="{FF2B5EF4-FFF2-40B4-BE49-F238E27FC236}">
                <a16:creationId xmlns:a16="http://schemas.microsoft.com/office/drawing/2014/main" id="{CE330C82-6A9E-D2F7-9DDD-1FDC8E4AF319}"/>
              </a:ext>
            </a:extLst>
          </p:cNvPr>
          <p:cNvPicPr>
            <a:picLocks noChangeAspect="1"/>
          </p:cNvPicPr>
          <p:nvPr/>
        </p:nvPicPr>
        <p:blipFill rotWithShape="1">
          <a:blip r:embed="rId4"/>
          <a:srcRect l="26306" t="19288" r="47724" b="44276"/>
          <a:stretch/>
        </p:blipFill>
        <p:spPr>
          <a:xfrm>
            <a:off x="5131558" y="4360460"/>
            <a:ext cx="3166280" cy="2497540"/>
          </a:xfrm>
          <a:prstGeom prst="rect">
            <a:avLst/>
          </a:prstGeom>
        </p:spPr>
      </p:pic>
      <p:pic>
        <p:nvPicPr>
          <p:cNvPr id="11" name="Picture 10">
            <a:extLst>
              <a:ext uri="{FF2B5EF4-FFF2-40B4-BE49-F238E27FC236}">
                <a16:creationId xmlns:a16="http://schemas.microsoft.com/office/drawing/2014/main" id="{6DA9180A-934B-DA4A-831C-DB57DA61B866}"/>
              </a:ext>
            </a:extLst>
          </p:cNvPr>
          <p:cNvPicPr>
            <a:picLocks noChangeAspect="1"/>
          </p:cNvPicPr>
          <p:nvPr/>
        </p:nvPicPr>
        <p:blipFill rotWithShape="1">
          <a:blip r:embed="rId5"/>
          <a:srcRect l="26194" t="29952" r="47052" b="34011"/>
          <a:stretch/>
        </p:blipFill>
        <p:spPr>
          <a:xfrm>
            <a:off x="713664" y="4795156"/>
            <a:ext cx="2723866" cy="2062844"/>
          </a:xfrm>
          <a:prstGeom prst="rect">
            <a:avLst/>
          </a:prstGeom>
        </p:spPr>
      </p:pic>
    </p:spTree>
    <p:extLst>
      <p:ext uri="{BB962C8B-B14F-4D97-AF65-F5344CB8AC3E}">
        <p14:creationId xmlns:p14="http://schemas.microsoft.com/office/powerpoint/2010/main" val="137837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CE8F-5E35-1582-7E4C-92F9ABCCB9F4}"/>
              </a:ext>
            </a:extLst>
          </p:cNvPr>
          <p:cNvSpPr>
            <a:spLocks noGrp="1"/>
          </p:cNvSpPr>
          <p:nvPr>
            <p:ph type="title"/>
          </p:nvPr>
        </p:nvSpPr>
        <p:spPr/>
        <p:txBody>
          <a:bodyPr/>
          <a:lstStyle/>
          <a:p>
            <a:r>
              <a:rPr lang="en-GB" dirty="0"/>
              <a:t>Price Charged </a:t>
            </a:r>
          </a:p>
        </p:txBody>
      </p:sp>
      <p:sp>
        <p:nvSpPr>
          <p:cNvPr id="3" name="Content Placeholder 2">
            <a:extLst>
              <a:ext uri="{FF2B5EF4-FFF2-40B4-BE49-F238E27FC236}">
                <a16:creationId xmlns:a16="http://schemas.microsoft.com/office/drawing/2014/main" id="{8E8570D1-279D-AF6A-C312-DB8A65FB16B8}"/>
              </a:ext>
            </a:extLst>
          </p:cNvPr>
          <p:cNvSpPr>
            <a:spLocks noGrp="1"/>
          </p:cNvSpPr>
          <p:nvPr>
            <p:ph idx="1"/>
          </p:nvPr>
        </p:nvSpPr>
        <p:spPr>
          <a:xfrm>
            <a:off x="8625384" y="1825625"/>
            <a:ext cx="2728415" cy="4351338"/>
          </a:xfrm>
        </p:spPr>
        <p:txBody>
          <a:bodyPr/>
          <a:lstStyle/>
          <a:p>
            <a:r>
              <a:rPr lang="en-GB" b="0" dirty="0">
                <a:solidFill>
                  <a:srgbClr val="FF6600"/>
                </a:solidFill>
                <a:effectLst/>
                <a:latin typeface="Consolas" panose="020B0609020204030204" pitchFamily="49" charset="0"/>
              </a:rPr>
              <a:t>The number of rides decreases exponentially beyond 400.</a:t>
            </a:r>
          </a:p>
          <a:p>
            <a:endParaRPr lang="en-GB" dirty="0">
              <a:solidFill>
                <a:srgbClr val="FF6600"/>
              </a:solidFill>
            </a:endParaRPr>
          </a:p>
        </p:txBody>
      </p:sp>
      <p:pic>
        <p:nvPicPr>
          <p:cNvPr id="5" name="Picture 4">
            <a:extLst>
              <a:ext uri="{FF2B5EF4-FFF2-40B4-BE49-F238E27FC236}">
                <a16:creationId xmlns:a16="http://schemas.microsoft.com/office/drawing/2014/main" id="{FDC7984E-6560-EE08-0573-3975293A1E88}"/>
              </a:ext>
            </a:extLst>
          </p:cNvPr>
          <p:cNvPicPr>
            <a:picLocks noChangeAspect="1"/>
          </p:cNvPicPr>
          <p:nvPr/>
        </p:nvPicPr>
        <p:blipFill rotWithShape="1">
          <a:blip r:embed="rId2"/>
          <a:srcRect l="26305" t="14510" r="11903" b="34719"/>
          <a:stretch/>
        </p:blipFill>
        <p:spPr>
          <a:xfrm>
            <a:off x="532262" y="1992574"/>
            <a:ext cx="7779225" cy="3848668"/>
          </a:xfrm>
          <a:prstGeom prst="rect">
            <a:avLst/>
          </a:prstGeom>
        </p:spPr>
      </p:pic>
    </p:spTree>
    <p:extLst>
      <p:ext uri="{BB962C8B-B14F-4D97-AF65-F5344CB8AC3E}">
        <p14:creationId xmlns:p14="http://schemas.microsoft.com/office/powerpoint/2010/main" val="209417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CCD7-BDAB-9F5C-603D-F014E6906F07}"/>
              </a:ext>
            </a:extLst>
          </p:cNvPr>
          <p:cNvSpPr>
            <a:spLocks noGrp="1"/>
          </p:cNvSpPr>
          <p:nvPr>
            <p:ph type="title"/>
          </p:nvPr>
        </p:nvSpPr>
        <p:spPr/>
        <p:txBody>
          <a:bodyPr/>
          <a:lstStyle/>
          <a:p>
            <a:r>
              <a:rPr lang="en-GB" dirty="0"/>
              <a:t>Cost of Trip Travelled</a:t>
            </a:r>
            <a:br>
              <a:rPr lang="en-GB" dirty="0"/>
            </a:br>
            <a:endParaRPr lang="en-GB" dirty="0"/>
          </a:p>
        </p:txBody>
      </p:sp>
      <p:sp>
        <p:nvSpPr>
          <p:cNvPr id="3" name="Content Placeholder 2">
            <a:extLst>
              <a:ext uri="{FF2B5EF4-FFF2-40B4-BE49-F238E27FC236}">
                <a16:creationId xmlns:a16="http://schemas.microsoft.com/office/drawing/2014/main" id="{A33FDD55-D9A8-BDCC-95C3-C21BCC906C81}"/>
              </a:ext>
            </a:extLst>
          </p:cNvPr>
          <p:cNvSpPr>
            <a:spLocks noGrp="1"/>
          </p:cNvSpPr>
          <p:nvPr>
            <p:ph idx="1"/>
          </p:nvPr>
        </p:nvSpPr>
        <p:spPr>
          <a:xfrm>
            <a:off x="8611736" y="1825625"/>
            <a:ext cx="2742063" cy="4351338"/>
          </a:xfrm>
        </p:spPr>
        <p:txBody>
          <a:bodyPr/>
          <a:lstStyle/>
          <a:p>
            <a:r>
              <a:rPr lang="en-GB" b="0" dirty="0">
                <a:solidFill>
                  <a:srgbClr val="FF6600"/>
                </a:solidFill>
                <a:effectLst/>
                <a:latin typeface="Consolas" panose="020B0609020204030204" pitchFamily="49" charset="0"/>
              </a:rPr>
              <a:t>After about 420, the number of rides decreases linearly until it approaches zero around 700.</a:t>
            </a:r>
          </a:p>
          <a:p>
            <a:endParaRPr lang="en-GB" dirty="0">
              <a:solidFill>
                <a:srgbClr val="FF6600"/>
              </a:solidFill>
            </a:endParaRPr>
          </a:p>
        </p:txBody>
      </p:sp>
      <p:pic>
        <p:nvPicPr>
          <p:cNvPr id="5" name="Picture 4">
            <a:extLst>
              <a:ext uri="{FF2B5EF4-FFF2-40B4-BE49-F238E27FC236}">
                <a16:creationId xmlns:a16="http://schemas.microsoft.com/office/drawing/2014/main" id="{24596739-C5B3-794A-92BB-DD3BFC44853B}"/>
              </a:ext>
            </a:extLst>
          </p:cNvPr>
          <p:cNvPicPr>
            <a:picLocks noChangeAspect="1"/>
          </p:cNvPicPr>
          <p:nvPr/>
        </p:nvPicPr>
        <p:blipFill rotWithShape="1">
          <a:blip r:embed="rId2"/>
          <a:srcRect l="26081" t="16103" r="11903" b="33126"/>
          <a:stretch/>
        </p:blipFill>
        <p:spPr>
          <a:xfrm>
            <a:off x="586853" y="1825625"/>
            <a:ext cx="7710985" cy="4465993"/>
          </a:xfrm>
          <a:prstGeom prst="rect">
            <a:avLst/>
          </a:prstGeom>
        </p:spPr>
      </p:pic>
    </p:spTree>
    <p:extLst>
      <p:ext uri="{BB962C8B-B14F-4D97-AF65-F5344CB8AC3E}">
        <p14:creationId xmlns:p14="http://schemas.microsoft.com/office/powerpoint/2010/main" val="298292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9B05-8CDD-C687-2DE1-B3533B3722E6}"/>
              </a:ext>
            </a:extLst>
          </p:cNvPr>
          <p:cNvSpPr>
            <a:spLocks noGrp="1"/>
          </p:cNvSpPr>
          <p:nvPr>
            <p:ph type="title"/>
          </p:nvPr>
        </p:nvSpPr>
        <p:spPr/>
        <p:txBody>
          <a:bodyPr/>
          <a:lstStyle/>
          <a:p>
            <a:r>
              <a:rPr lang="en-GB" dirty="0"/>
              <a:t>Profit Per Kilometre</a:t>
            </a:r>
          </a:p>
        </p:txBody>
      </p:sp>
      <p:sp>
        <p:nvSpPr>
          <p:cNvPr id="3" name="Content Placeholder 2">
            <a:extLst>
              <a:ext uri="{FF2B5EF4-FFF2-40B4-BE49-F238E27FC236}">
                <a16:creationId xmlns:a16="http://schemas.microsoft.com/office/drawing/2014/main" id="{1E492015-98B6-AE4A-9807-B36807B5B59F}"/>
              </a:ext>
            </a:extLst>
          </p:cNvPr>
          <p:cNvSpPr>
            <a:spLocks noGrp="1"/>
          </p:cNvSpPr>
          <p:nvPr>
            <p:ph idx="1"/>
          </p:nvPr>
        </p:nvSpPr>
        <p:spPr>
          <a:xfrm>
            <a:off x="9130352" y="1825625"/>
            <a:ext cx="2223448" cy="4351338"/>
          </a:xfrm>
        </p:spPr>
        <p:txBody>
          <a:bodyPr/>
          <a:lstStyle/>
          <a:p>
            <a:r>
              <a:rPr lang="en-GB" b="0" dirty="0">
                <a:solidFill>
                  <a:srgbClr val="FF6600"/>
                </a:solidFill>
                <a:effectLst/>
                <a:latin typeface="Consolas" panose="020B0609020204030204" pitchFamily="49" charset="0"/>
              </a:rPr>
              <a:t>Profit per kilometre is tilted to the right, with a few exceptions.</a:t>
            </a:r>
          </a:p>
          <a:p>
            <a:endParaRPr lang="en-GB" dirty="0">
              <a:solidFill>
                <a:srgbClr val="FF6600"/>
              </a:solidFill>
            </a:endParaRPr>
          </a:p>
        </p:txBody>
      </p:sp>
      <p:pic>
        <p:nvPicPr>
          <p:cNvPr id="5" name="Picture 4">
            <a:extLst>
              <a:ext uri="{FF2B5EF4-FFF2-40B4-BE49-F238E27FC236}">
                <a16:creationId xmlns:a16="http://schemas.microsoft.com/office/drawing/2014/main" id="{8429ACF5-EABA-E932-7790-13102F837041}"/>
              </a:ext>
            </a:extLst>
          </p:cNvPr>
          <p:cNvPicPr>
            <a:picLocks noChangeAspect="1"/>
          </p:cNvPicPr>
          <p:nvPr/>
        </p:nvPicPr>
        <p:blipFill rotWithShape="1">
          <a:blip r:embed="rId2"/>
          <a:srcRect l="26305" t="17894" r="11792" b="31733"/>
          <a:stretch/>
        </p:blipFill>
        <p:spPr>
          <a:xfrm>
            <a:off x="382136" y="1702557"/>
            <a:ext cx="7820167" cy="4056797"/>
          </a:xfrm>
          <a:prstGeom prst="rect">
            <a:avLst/>
          </a:prstGeom>
        </p:spPr>
      </p:pic>
    </p:spTree>
    <p:extLst>
      <p:ext uri="{BB962C8B-B14F-4D97-AF65-F5344CB8AC3E}">
        <p14:creationId xmlns:p14="http://schemas.microsoft.com/office/powerpoint/2010/main" val="198711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E1C4-C546-427F-A5E7-975A5C12722C}"/>
              </a:ext>
            </a:extLst>
          </p:cNvPr>
          <p:cNvSpPr>
            <a:spLocks noGrp="1"/>
          </p:cNvSpPr>
          <p:nvPr>
            <p:ph type="title"/>
          </p:nvPr>
        </p:nvSpPr>
        <p:spPr/>
        <p:txBody>
          <a:bodyPr/>
          <a:lstStyle/>
          <a:p>
            <a:r>
              <a:rPr lang="en-GB" dirty="0"/>
              <a:t>Profit analysis</a:t>
            </a:r>
            <a:br>
              <a:rPr lang="en-GB" dirty="0"/>
            </a:br>
            <a:endParaRPr lang="en-GB" dirty="0"/>
          </a:p>
        </p:txBody>
      </p:sp>
      <p:pic>
        <p:nvPicPr>
          <p:cNvPr id="5" name="Content Placeholder 4">
            <a:extLst>
              <a:ext uri="{FF2B5EF4-FFF2-40B4-BE49-F238E27FC236}">
                <a16:creationId xmlns:a16="http://schemas.microsoft.com/office/drawing/2014/main" id="{20E24F6E-E225-0205-05A2-77816195CD1F}"/>
              </a:ext>
            </a:extLst>
          </p:cNvPr>
          <p:cNvPicPr>
            <a:picLocks noGrp="1" noChangeAspect="1"/>
          </p:cNvPicPr>
          <p:nvPr>
            <p:ph idx="1"/>
          </p:nvPr>
        </p:nvPicPr>
        <p:blipFill rotWithShape="1">
          <a:blip r:embed="rId2"/>
          <a:srcRect l="25724" t="19519" r="46767" b="42217"/>
          <a:stretch/>
        </p:blipFill>
        <p:spPr>
          <a:xfrm>
            <a:off x="838199" y="1433015"/>
            <a:ext cx="3133299" cy="2251881"/>
          </a:xfrm>
        </p:spPr>
      </p:pic>
      <p:pic>
        <p:nvPicPr>
          <p:cNvPr id="7" name="Picture 6">
            <a:extLst>
              <a:ext uri="{FF2B5EF4-FFF2-40B4-BE49-F238E27FC236}">
                <a16:creationId xmlns:a16="http://schemas.microsoft.com/office/drawing/2014/main" id="{EC1F9BC3-FDB1-033C-2713-DA3058550D39}"/>
              </a:ext>
            </a:extLst>
          </p:cNvPr>
          <p:cNvPicPr>
            <a:picLocks noChangeAspect="1"/>
          </p:cNvPicPr>
          <p:nvPr/>
        </p:nvPicPr>
        <p:blipFill rotWithShape="1">
          <a:blip r:embed="rId3"/>
          <a:srcRect l="25858" t="27053" r="47052" b="38303"/>
          <a:stretch/>
        </p:blipFill>
        <p:spPr>
          <a:xfrm>
            <a:off x="4359891" y="1433015"/>
            <a:ext cx="3302758" cy="2374710"/>
          </a:xfrm>
          <a:prstGeom prst="rect">
            <a:avLst/>
          </a:prstGeom>
        </p:spPr>
      </p:pic>
      <p:pic>
        <p:nvPicPr>
          <p:cNvPr id="9" name="Picture 8">
            <a:extLst>
              <a:ext uri="{FF2B5EF4-FFF2-40B4-BE49-F238E27FC236}">
                <a16:creationId xmlns:a16="http://schemas.microsoft.com/office/drawing/2014/main" id="{55A3A4AB-00A1-5961-F42E-6241D8B9381A}"/>
              </a:ext>
            </a:extLst>
          </p:cNvPr>
          <p:cNvPicPr>
            <a:picLocks noChangeAspect="1"/>
          </p:cNvPicPr>
          <p:nvPr/>
        </p:nvPicPr>
        <p:blipFill rotWithShape="1">
          <a:blip r:embed="rId4"/>
          <a:srcRect l="23171" t="18890" r="55896" b="31731"/>
          <a:stretch/>
        </p:blipFill>
        <p:spPr>
          <a:xfrm>
            <a:off x="838199" y="3807725"/>
            <a:ext cx="2058171" cy="2729553"/>
          </a:xfrm>
          <a:prstGeom prst="rect">
            <a:avLst/>
          </a:prstGeom>
        </p:spPr>
      </p:pic>
      <p:pic>
        <p:nvPicPr>
          <p:cNvPr id="12" name="Picture 11">
            <a:extLst>
              <a:ext uri="{FF2B5EF4-FFF2-40B4-BE49-F238E27FC236}">
                <a16:creationId xmlns:a16="http://schemas.microsoft.com/office/drawing/2014/main" id="{8871E52B-3661-234F-F5DE-534D36B8C5A3}"/>
              </a:ext>
            </a:extLst>
          </p:cNvPr>
          <p:cNvPicPr>
            <a:picLocks noChangeAspect="1"/>
          </p:cNvPicPr>
          <p:nvPr/>
        </p:nvPicPr>
        <p:blipFill>
          <a:blip r:embed="rId5"/>
          <a:stretch>
            <a:fillRect/>
          </a:stretch>
        </p:blipFill>
        <p:spPr>
          <a:xfrm>
            <a:off x="8051042" y="1351128"/>
            <a:ext cx="3454021" cy="5186150"/>
          </a:xfrm>
          <a:prstGeom prst="rect">
            <a:avLst/>
          </a:prstGeom>
        </p:spPr>
      </p:pic>
      <p:sp>
        <p:nvSpPr>
          <p:cNvPr id="14" name="Subtitle 2">
            <a:extLst>
              <a:ext uri="{FF2B5EF4-FFF2-40B4-BE49-F238E27FC236}">
                <a16:creationId xmlns:a16="http://schemas.microsoft.com/office/drawing/2014/main" id="{260A0A30-3420-71B1-7D1B-9F89FF1E42C6}"/>
              </a:ext>
            </a:extLst>
          </p:cNvPr>
          <p:cNvSpPr txBox="1">
            <a:spLocks/>
          </p:cNvSpPr>
          <p:nvPr/>
        </p:nvSpPr>
        <p:spPr>
          <a:xfrm rot="5400000">
            <a:off x="6526753" y="1258723"/>
            <a:ext cx="6619166" cy="4347381"/>
          </a:xfrm>
          <a:prstGeom prst="rect">
            <a:avLst/>
          </a:prstGeom>
        </p:spPr>
        <p:txBody>
          <a:bodyPr vert="vert270"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b="0" dirty="0">
                <a:solidFill>
                  <a:srgbClr val="FF6600"/>
                </a:solidFill>
                <a:effectLst/>
                <a:latin typeface="Consolas" panose="020B0609020204030204" pitchFamily="49" charset="0"/>
              </a:rPr>
              <a:t>Pink Cab's average profit over the last three years has been about 17-18.</a:t>
            </a:r>
          </a:p>
          <a:p>
            <a:r>
              <a:rPr lang="en-GB" sz="1800" b="0" dirty="0">
                <a:solidFill>
                  <a:srgbClr val="FF6600"/>
                </a:solidFill>
                <a:effectLst/>
                <a:latin typeface="Consolas" panose="020B0609020204030204" pitchFamily="49" charset="0"/>
              </a:rPr>
              <a:t>Yellow Cab's average profit over the last three years has been about 28-31.</a:t>
            </a:r>
          </a:p>
          <a:p>
            <a:r>
              <a:rPr lang="en-GB" sz="1800" b="0" dirty="0">
                <a:solidFill>
                  <a:srgbClr val="FF6600"/>
                </a:solidFill>
                <a:effectLst/>
                <a:latin typeface="Consolas" panose="020B0609020204030204" pitchFamily="49" charset="0"/>
              </a:rPr>
              <a:t>Pink Cab's profit percentage was highest in March and December, while it was lowest in June and July.</a:t>
            </a:r>
          </a:p>
          <a:p>
            <a:r>
              <a:rPr lang="en-GB" sz="1800" b="0" dirty="0">
                <a:solidFill>
                  <a:srgbClr val="FF6600"/>
                </a:solidFill>
                <a:effectLst/>
                <a:latin typeface="Consolas" panose="020B0609020204030204" pitchFamily="49" charset="0"/>
              </a:rPr>
              <a:t>Yellow Cab's profit percentage was highest in May, February, and January, and lowest in August and July.</a:t>
            </a:r>
          </a:p>
          <a:p>
            <a:r>
              <a:rPr lang="en-GB" sz="1800" b="0" dirty="0">
                <a:solidFill>
                  <a:srgbClr val="FF6600"/>
                </a:solidFill>
                <a:effectLst/>
                <a:latin typeface="Consolas" panose="020B0609020204030204" pitchFamily="49" charset="0"/>
              </a:rPr>
              <a:t>Unlike Profit Percentage, Pink Cab's biggest profit average is in December and its lowest from May to July &gt; In contrast to Profit Percentage, Yellow Cab's biggest profit average is in January and February, and its lowest in August.</a:t>
            </a:r>
          </a:p>
          <a:p>
            <a:endParaRPr lang="en-GB" sz="1400" b="0" dirty="0">
              <a:solidFill>
                <a:srgbClr val="FF6600"/>
              </a:solidFill>
              <a:effectLst/>
              <a:latin typeface="Consolas" panose="020B0609020204030204" pitchFamily="49" charset="0"/>
            </a:endParaRPr>
          </a:p>
          <a:p>
            <a:endParaRPr lang="en-US" dirty="0">
              <a:solidFill>
                <a:srgbClr val="FF6600"/>
              </a:solidFill>
            </a:endParaRPr>
          </a:p>
        </p:txBody>
      </p:sp>
      <p:pic>
        <p:nvPicPr>
          <p:cNvPr id="16" name="Picture 15">
            <a:extLst>
              <a:ext uri="{FF2B5EF4-FFF2-40B4-BE49-F238E27FC236}">
                <a16:creationId xmlns:a16="http://schemas.microsoft.com/office/drawing/2014/main" id="{E8CF2231-8335-1670-C195-F31E9B182279}"/>
              </a:ext>
            </a:extLst>
          </p:cNvPr>
          <p:cNvPicPr>
            <a:picLocks noChangeAspect="1"/>
          </p:cNvPicPr>
          <p:nvPr/>
        </p:nvPicPr>
        <p:blipFill rotWithShape="1">
          <a:blip r:embed="rId6"/>
          <a:srcRect l="25635" t="28175" r="47276" b="36909"/>
          <a:stretch/>
        </p:blipFill>
        <p:spPr>
          <a:xfrm>
            <a:off x="3628128" y="3944203"/>
            <a:ext cx="3302759" cy="2393357"/>
          </a:xfrm>
          <a:prstGeom prst="rect">
            <a:avLst/>
          </a:prstGeom>
        </p:spPr>
      </p:pic>
    </p:spTree>
    <p:extLst>
      <p:ext uri="{BB962C8B-B14F-4D97-AF65-F5344CB8AC3E}">
        <p14:creationId xmlns:p14="http://schemas.microsoft.com/office/powerpoint/2010/main" val="3974626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436</TotalTime>
  <Words>805</Words>
  <Application>Microsoft Office PowerPoint</Application>
  <PresentationFormat>Widescreen</PresentationFormat>
  <Paragraphs>74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Consolas</vt:lpstr>
      <vt:lpstr>Office Theme</vt:lpstr>
      <vt:lpstr>PowerPoint Presentation</vt:lpstr>
      <vt:lpstr>   Background</vt:lpstr>
      <vt:lpstr>Data Exploration</vt:lpstr>
      <vt:lpstr>Travel Frequencies of Cab Company</vt:lpstr>
      <vt:lpstr>Kilometre Travelled </vt:lpstr>
      <vt:lpstr>Price Charged </vt:lpstr>
      <vt:lpstr>Cost of Trip Travelled </vt:lpstr>
      <vt:lpstr>Profit Per Kilometre</vt:lpstr>
      <vt:lpstr>Profit analysis </vt:lpstr>
      <vt:lpstr>Profit Analysis Across Cities </vt:lpstr>
      <vt:lpstr>Comparison</vt:lpstr>
      <vt:lpstr>Gender Based Division</vt:lpstr>
      <vt:lpstr>Age Based Division</vt:lpstr>
      <vt:lpstr>Income based Analysis </vt:lpstr>
      <vt:lpstr>Payment Type Analysis</vt:lpstr>
      <vt:lpstr>User VS User Percent</vt:lpstr>
      <vt:lpstr>Master Data Analysis</vt:lpstr>
      <vt:lpstr>And more…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Nandeshwar, Deekshant (PG/T - Computer Science)</dc:creator>
  <cp:lastModifiedBy>Nandeshwar, Deekshant (PG/T - Computer Science)</cp:lastModifiedBy>
  <cp:revision>11</cp:revision>
  <dcterms:created xsi:type="dcterms:W3CDTF">2022-07-16T16:08:21Z</dcterms:created>
  <dcterms:modified xsi:type="dcterms:W3CDTF">2022-07-19T22:29:32Z</dcterms:modified>
</cp:coreProperties>
</file>