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Arimo"/>
      <p:regular r:id="rId15"/>
    </p:embeddedFont>
    <p:embeddedFont>
      <p:font typeface="Arimo Bold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38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363395" TargetMode="External"/><Relationship Id="rId2" Type="http://schemas.openxmlformats.org/officeDocument/2006/relationships/hyperlink" Target="https://www.kaggle.com/datasets/warcoder/iit-patna-movie-reviews-hindi/data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researchgate.net/publication/355665220_Sentiment_Analysis_Using_Machine_Learning_Algorithm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DCFBB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9F6F0"/>
            </a:solidFill>
          </p:spPr>
        </p:sp>
      </p:grpSp>
      <p:sp>
        <p:nvSpPr>
          <p:cNvPr id="6" name="Freeform 6" descr="preencoded.png"/>
          <p:cNvSpPr/>
          <p:nvPr/>
        </p:nvSpPr>
        <p:spPr>
          <a:xfrm>
            <a:off x="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938046" y="1605111"/>
            <a:ext cx="9269909" cy="406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37"/>
              </a:lnSpc>
            </a:pPr>
            <a:r>
              <a:rPr lang="en-US" sz="8375" b="1" dirty="0">
                <a:solidFill>
                  <a:srgbClr val="484237"/>
                </a:solidFill>
                <a:latin typeface="Arimo Bold"/>
                <a:ea typeface="Arimo Bold"/>
                <a:cs typeface="Arimo Bold"/>
                <a:sym typeface="Arimo Bold"/>
              </a:rPr>
              <a:t>Low Resource Sentiment Analysis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938046" y="6031855"/>
            <a:ext cx="9269909" cy="2573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Sentiment analysis is a valuable tool for e-commerce companies, providing insights into customer sentiment. By analyzing customer feedback, businesses can identify areas for improvement in their products or customer service, leading to enhanced sales and customer loyalty.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DCFBB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9F6F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715119" y="471041"/>
            <a:ext cx="12696528" cy="616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3625" b="1">
                <a:solidFill>
                  <a:srgbClr val="484237"/>
                </a:solidFill>
                <a:latin typeface="Arimo Bold"/>
                <a:ea typeface="Arimo Bold"/>
                <a:cs typeface="Arimo Bold"/>
                <a:sym typeface="Arimo Bold"/>
              </a:rPr>
              <a:t>Model Performance Comparison: ML vs. Deep Learning</a:t>
            </a:r>
          </a:p>
        </p:txBody>
      </p:sp>
      <p:sp>
        <p:nvSpPr>
          <p:cNvPr id="7" name="Freeform 7" descr="preencoded.png"/>
          <p:cNvSpPr/>
          <p:nvPr/>
        </p:nvSpPr>
        <p:spPr>
          <a:xfrm>
            <a:off x="3509943" y="1557597"/>
            <a:ext cx="11268113" cy="5938764"/>
          </a:xfrm>
          <a:custGeom>
            <a:avLst/>
            <a:gdLst/>
            <a:ahLst/>
            <a:cxnLst/>
            <a:rect l="l" t="t" r="r" b="b"/>
            <a:pathLst>
              <a:path w="11268113" h="5938764">
                <a:moveTo>
                  <a:pt x="0" y="0"/>
                </a:moveTo>
                <a:lnTo>
                  <a:pt x="11268114" y="0"/>
                </a:lnTo>
                <a:lnTo>
                  <a:pt x="11268114" y="5938764"/>
                </a:lnTo>
                <a:lnTo>
                  <a:pt x="0" y="59387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" b="-7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6149056" y="7863928"/>
            <a:ext cx="185142" cy="185143"/>
            <a:chOff x="0" y="0"/>
            <a:chExt cx="246857" cy="24685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6888" cy="246888"/>
            </a:xfrm>
            <a:custGeom>
              <a:avLst/>
              <a:gdLst/>
              <a:ahLst/>
              <a:cxnLst/>
              <a:rect l="l" t="t" r="r" b="b"/>
              <a:pathLst>
                <a:path w="246888" h="246888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lnTo>
                    <a:pt x="216408" y="0"/>
                  </a:lnTo>
                  <a:cubicBezTo>
                    <a:pt x="233299" y="0"/>
                    <a:pt x="246888" y="13589"/>
                    <a:pt x="246888" y="30480"/>
                  </a:cubicBezTo>
                  <a:lnTo>
                    <a:pt x="246888" y="216408"/>
                  </a:lnTo>
                  <a:cubicBezTo>
                    <a:pt x="246888" y="233299"/>
                    <a:pt x="233299" y="246888"/>
                    <a:pt x="216408" y="246888"/>
                  </a:cubicBezTo>
                  <a:lnTo>
                    <a:pt x="30480" y="246888"/>
                  </a:lnTo>
                  <a:cubicBezTo>
                    <a:pt x="13589" y="246888"/>
                    <a:pt x="0" y="233299"/>
                    <a:pt x="0" y="216408"/>
                  </a:cubicBezTo>
                  <a:close/>
                </a:path>
              </a:pathLst>
            </a:custGeom>
            <a:solidFill>
              <a:srgbClr val="30271D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9534055" y="7863928"/>
            <a:ext cx="185142" cy="185143"/>
            <a:chOff x="0" y="0"/>
            <a:chExt cx="246857" cy="24685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46888" cy="246888"/>
            </a:xfrm>
            <a:custGeom>
              <a:avLst/>
              <a:gdLst/>
              <a:ahLst/>
              <a:cxnLst/>
              <a:rect l="l" t="t" r="r" b="b"/>
              <a:pathLst>
                <a:path w="246888" h="246888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lnTo>
                    <a:pt x="216408" y="0"/>
                  </a:lnTo>
                  <a:cubicBezTo>
                    <a:pt x="233299" y="0"/>
                    <a:pt x="246888" y="13589"/>
                    <a:pt x="246888" y="30480"/>
                  </a:cubicBezTo>
                  <a:lnTo>
                    <a:pt x="246888" y="216408"/>
                  </a:lnTo>
                  <a:cubicBezTo>
                    <a:pt x="246888" y="233299"/>
                    <a:pt x="233299" y="246888"/>
                    <a:pt x="216408" y="246888"/>
                  </a:cubicBezTo>
                  <a:lnTo>
                    <a:pt x="30480" y="246888"/>
                  </a:lnTo>
                  <a:cubicBezTo>
                    <a:pt x="13589" y="246888"/>
                    <a:pt x="0" y="233299"/>
                    <a:pt x="0" y="216408"/>
                  </a:cubicBezTo>
                  <a:close/>
                </a:path>
              </a:pathLst>
            </a:custGeom>
            <a:solidFill>
              <a:srgbClr val="6C5741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385292" y="8298690"/>
            <a:ext cx="16230600" cy="1808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55"/>
              </a:lnSpc>
              <a:spcBef>
                <a:spcPct val="0"/>
              </a:spcBef>
            </a:pPr>
            <a:r>
              <a:rPr lang="en-US" sz="2259" u="none" strike="noStrike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The CNN-based deep learning approach consistently outperforms the traditional ML models, achieving higher accuracy on both datasets. This highlights the potential of leveraging powerful pre-trained language models like BERT for low-resource sentiment analysis.</a:t>
            </a:r>
          </a:p>
          <a:p>
            <a:pPr marL="0" lvl="0" indent="0" algn="l">
              <a:lnSpc>
                <a:spcPts val="3655"/>
              </a:lnSpc>
              <a:spcBef>
                <a:spcPct val="0"/>
              </a:spcBef>
            </a:pPr>
            <a:endParaRPr lang="en-US" sz="2259" u="none" strike="noStrike">
              <a:solidFill>
                <a:srgbClr val="746558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443138" y="7704881"/>
            <a:ext cx="2824162" cy="407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2"/>
              </a:lnSpc>
              <a:spcBef>
                <a:spcPct val="0"/>
              </a:spcBef>
            </a:pPr>
            <a:r>
              <a:rPr lang="en-US" sz="206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Movie Dataset Accuracy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823973" y="7691707"/>
            <a:ext cx="3028156" cy="407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2"/>
              </a:lnSpc>
              <a:spcBef>
                <a:spcPct val="0"/>
              </a:spcBef>
            </a:pPr>
            <a:r>
              <a:rPr lang="en-US" sz="206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Product Dataset Accuracy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DCFBB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9F6F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85540" y="717202"/>
            <a:ext cx="9549259" cy="937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 b="1">
                <a:solidFill>
                  <a:srgbClr val="484237"/>
                </a:solidFill>
                <a:latin typeface="Arimo Bold"/>
                <a:ea typeface="Arimo Bold"/>
                <a:cs typeface="Arimo Bold"/>
                <a:sym typeface="Arimo Bold"/>
              </a:rPr>
              <a:t>Future Research Directions</a:t>
            </a:r>
          </a:p>
        </p:txBody>
      </p:sp>
      <p:sp>
        <p:nvSpPr>
          <p:cNvPr id="7" name="Freeform 7" descr="preencoded.png"/>
          <p:cNvSpPr/>
          <p:nvPr/>
        </p:nvSpPr>
        <p:spPr>
          <a:xfrm>
            <a:off x="985540" y="2217390"/>
            <a:ext cx="703957" cy="703958"/>
          </a:xfrm>
          <a:custGeom>
            <a:avLst/>
            <a:gdLst/>
            <a:ahLst/>
            <a:cxnLst/>
            <a:rect l="l" t="t" r="r" b="b"/>
            <a:pathLst>
              <a:path w="703957" h="703958">
                <a:moveTo>
                  <a:pt x="0" y="0"/>
                </a:moveTo>
                <a:lnTo>
                  <a:pt x="703957" y="0"/>
                </a:lnTo>
                <a:lnTo>
                  <a:pt x="703957" y="703958"/>
                </a:lnTo>
                <a:lnTo>
                  <a:pt x="0" y="703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985540" y="3164830"/>
            <a:ext cx="3762375" cy="1357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Advanced Deep Learning Architectures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85540" y="4586883"/>
            <a:ext cx="3762375" cy="3258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Exploring architectures like LSTMs, Transformers, and attention-based models to capture longer dependencies and contextual information in the text, potentially improving performance.</a:t>
            </a:r>
          </a:p>
        </p:txBody>
      </p:sp>
      <p:sp>
        <p:nvSpPr>
          <p:cNvPr id="10" name="Freeform 10" descr="preencoded.png"/>
          <p:cNvSpPr/>
          <p:nvPr/>
        </p:nvSpPr>
        <p:spPr>
          <a:xfrm>
            <a:off x="5170289" y="2217390"/>
            <a:ext cx="703958" cy="703958"/>
          </a:xfrm>
          <a:custGeom>
            <a:avLst/>
            <a:gdLst/>
            <a:ahLst/>
            <a:cxnLst/>
            <a:rect l="l" t="t" r="r" b="b"/>
            <a:pathLst>
              <a:path w="703958" h="703958">
                <a:moveTo>
                  <a:pt x="0" y="0"/>
                </a:moveTo>
                <a:lnTo>
                  <a:pt x="703957" y="0"/>
                </a:lnTo>
                <a:lnTo>
                  <a:pt x="703957" y="703958"/>
                </a:lnTo>
                <a:lnTo>
                  <a:pt x="0" y="703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170289" y="3164830"/>
            <a:ext cx="3762524" cy="1357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Fine-tuning Pre-trained Language Models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70289" y="4586883"/>
            <a:ext cx="3762524" cy="3258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Utilizing advanced BERT variations like RoBERTa and XLM-R, which have been trained on massive multilingual datasets, to enhance sentiment analysis capabilities.</a:t>
            </a:r>
          </a:p>
        </p:txBody>
      </p:sp>
      <p:sp>
        <p:nvSpPr>
          <p:cNvPr id="13" name="Freeform 13" descr="preencoded.png"/>
          <p:cNvSpPr/>
          <p:nvPr/>
        </p:nvSpPr>
        <p:spPr>
          <a:xfrm>
            <a:off x="9355188" y="2217390"/>
            <a:ext cx="703957" cy="703958"/>
          </a:xfrm>
          <a:custGeom>
            <a:avLst/>
            <a:gdLst/>
            <a:ahLst/>
            <a:cxnLst/>
            <a:rect l="l" t="t" r="r" b="b"/>
            <a:pathLst>
              <a:path w="703957" h="703958">
                <a:moveTo>
                  <a:pt x="0" y="0"/>
                </a:moveTo>
                <a:lnTo>
                  <a:pt x="703957" y="0"/>
                </a:lnTo>
                <a:lnTo>
                  <a:pt x="703957" y="703958"/>
                </a:lnTo>
                <a:lnTo>
                  <a:pt x="0" y="703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9355188" y="3164830"/>
            <a:ext cx="3762375" cy="917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Larger and More Diverse Datasets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355188" y="4146947"/>
            <a:ext cx="3762375" cy="3258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Expanding the datasets to include a wider range of domains and data sources like social media posts, news articles, and diverse user-generated content to improve model generalization.</a:t>
            </a:r>
          </a:p>
        </p:txBody>
      </p:sp>
      <p:sp>
        <p:nvSpPr>
          <p:cNvPr id="16" name="Freeform 16" descr="preencoded.png"/>
          <p:cNvSpPr/>
          <p:nvPr/>
        </p:nvSpPr>
        <p:spPr>
          <a:xfrm>
            <a:off x="13539936" y="2217390"/>
            <a:ext cx="703958" cy="703958"/>
          </a:xfrm>
          <a:custGeom>
            <a:avLst/>
            <a:gdLst/>
            <a:ahLst/>
            <a:cxnLst/>
            <a:rect l="l" t="t" r="r" b="b"/>
            <a:pathLst>
              <a:path w="703958" h="703958">
                <a:moveTo>
                  <a:pt x="0" y="0"/>
                </a:moveTo>
                <a:lnTo>
                  <a:pt x="703958" y="0"/>
                </a:lnTo>
                <a:lnTo>
                  <a:pt x="703958" y="703958"/>
                </a:lnTo>
                <a:lnTo>
                  <a:pt x="0" y="7039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3539936" y="3164830"/>
            <a:ext cx="3519934" cy="478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Ensemble Methods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539936" y="3707011"/>
            <a:ext cx="3762524" cy="2357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Combining traditional and deep learning models to leverage the strengths of both approaches for robust and accurate sentiment analysis.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85540" y="8057109"/>
            <a:ext cx="16316920" cy="1456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This project sets the foundation for ongoing research in low-resource sentiment analysis. Future work aims to explore advanced deep learning architectures, leverage pre-trained language models, utilize larger and more diverse datasets, and investigate ensemble methods to further improve sentiment classification accuracy.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DCFBB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9F6F0"/>
            </a:solidFill>
          </p:spPr>
        </p:sp>
      </p:grpSp>
      <p:sp>
        <p:nvSpPr>
          <p:cNvPr id="6" name="Freeform 6" descr="preencoded.png"/>
          <p:cNvSpPr/>
          <p:nvPr/>
        </p:nvSpPr>
        <p:spPr>
          <a:xfrm>
            <a:off x="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938046" y="2150566"/>
            <a:ext cx="7715250" cy="1021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2"/>
              </a:lnSpc>
            </a:pPr>
            <a:r>
              <a:rPr lang="en-US" sz="6062" b="1">
                <a:solidFill>
                  <a:srgbClr val="484237"/>
                </a:solidFill>
                <a:latin typeface="Arimo Bold"/>
                <a:ea typeface="Arimo Bold"/>
                <a:cs typeface="Arimo Bold"/>
                <a:sym typeface="Arimo Bold"/>
              </a:rPr>
              <a:t>Conclusion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938046" y="3530204"/>
            <a:ext cx="9269909" cy="2956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 dirty="0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This research demonstrates that deep learning models, particularly a CNN on top of BERT embeddings, outperform traditional machine learning models for sentiment analysis in the low-resource Hindi language. This work paves the way for bridging the gap in NLP coverage for under-represented languages and emphasizes the potential of utilizing these techniques for various real-world applications.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DCFBB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9F6F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971550"/>
            <a:ext cx="7715250" cy="973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2"/>
              </a:lnSpc>
            </a:pPr>
            <a:r>
              <a:rPr lang="en-US" sz="6062" b="1">
                <a:solidFill>
                  <a:srgbClr val="484237"/>
                </a:solidFill>
                <a:latin typeface="Arimo Bold"/>
                <a:ea typeface="Arimo Bold"/>
                <a:cs typeface="Arimo Bold"/>
                <a:sym typeface="Arimo Bold"/>
              </a:rPr>
              <a:t>References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87369" y="2506065"/>
            <a:ext cx="15561991" cy="3017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85048" lvl="1" indent="-542524" algn="l">
              <a:lnSpc>
                <a:spcPts val="8071"/>
              </a:lnSpc>
              <a:buFont typeface="Arial"/>
              <a:buChar char="•"/>
            </a:pPr>
            <a:r>
              <a:rPr lang="en-US" sz="5025" u="sng">
                <a:solidFill>
                  <a:srgbClr val="484237"/>
                </a:solidFill>
                <a:latin typeface="Arimo"/>
                <a:ea typeface="Arimo"/>
                <a:cs typeface="Arimo"/>
                <a:sym typeface="Arimo"/>
                <a:hlinkClick r:id="rId2" tooltip="https://www.kaggle.com/datasets/warcoder/iit-patna-movie-reviews-hindi/data"/>
              </a:rPr>
              <a:t>Dataset Link</a:t>
            </a:r>
          </a:p>
          <a:p>
            <a:pPr marL="1085048" lvl="1" indent="-542524" algn="l">
              <a:lnSpc>
                <a:spcPts val="8071"/>
              </a:lnSpc>
              <a:buFont typeface="Arial"/>
              <a:buChar char="•"/>
            </a:pPr>
            <a:r>
              <a:rPr lang="en-US" sz="5025" u="sng">
                <a:solidFill>
                  <a:srgbClr val="484237"/>
                </a:solidFill>
                <a:latin typeface="Arimo"/>
                <a:ea typeface="Arimo"/>
                <a:cs typeface="Arimo"/>
                <a:sym typeface="Arimo"/>
                <a:hlinkClick r:id="rId3" tooltip="https://ieeexplore.ieee.org/document/7363395"/>
              </a:rPr>
              <a:t>CNN Approach</a:t>
            </a:r>
          </a:p>
          <a:p>
            <a:pPr marL="1085048" lvl="1" indent="-542524" algn="l">
              <a:lnSpc>
                <a:spcPts val="8071"/>
              </a:lnSpc>
              <a:buFont typeface="Arial"/>
              <a:buChar char="•"/>
            </a:pPr>
            <a:r>
              <a:rPr lang="en-US" sz="5025" u="sng">
                <a:solidFill>
                  <a:srgbClr val="484237"/>
                </a:solidFill>
                <a:latin typeface="Arimo"/>
                <a:ea typeface="Arimo"/>
                <a:cs typeface="Arimo"/>
                <a:sym typeface="Arimo"/>
                <a:hlinkClick r:id="rId4" tooltip="https://www.researchgate.net/publication/355665220_Sentiment_Analysis_Using_Machine_Learning_Algorithms"/>
              </a:rPr>
              <a:t>ML Approach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DCFBB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9F6F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03250" y="755005"/>
            <a:ext cx="16281499" cy="1848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5625" b="1">
                <a:solidFill>
                  <a:srgbClr val="484237"/>
                </a:solidFill>
                <a:latin typeface="Arimo Bold"/>
                <a:ea typeface="Arimo Bold"/>
                <a:cs typeface="Arimo Bold"/>
                <a:sym typeface="Arimo Bold"/>
              </a:rPr>
              <a:t>Understanding the Challenges of Low-Resource Sentiment Analysis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03250" y="3499098"/>
            <a:ext cx="644872" cy="644873"/>
            <a:chOff x="0" y="0"/>
            <a:chExt cx="859830" cy="8598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59790" cy="859790"/>
            </a:xfrm>
            <a:custGeom>
              <a:avLst/>
              <a:gdLst/>
              <a:ahLst/>
              <a:cxnLst/>
              <a:rect l="l" t="t" r="r" b="b"/>
              <a:pathLst>
                <a:path w="859790" h="859790">
                  <a:moveTo>
                    <a:pt x="0" y="57277"/>
                  </a:moveTo>
                  <a:cubicBezTo>
                    <a:pt x="0" y="25654"/>
                    <a:pt x="25654" y="0"/>
                    <a:pt x="57277" y="0"/>
                  </a:cubicBezTo>
                  <a:lnTo>
                    <a:pt x="802513" y="0"/>
                  </a:lnTo>
                  <a:cubicBezTo>
                    <a:pt x="834136" y="0"/>
                    <a:pt x="859790" y="25654"/>
                    <a:pt x="859790" y="57277"/>
                  </a:cubicBezTo>
                  <a:lnTo>
                    <a:pt x="859790" y="802513"/>
                  </a:lnTo>
                  <a:cubicBezTo>
                    <a:pt x="859790" y="834136"/>
                    <a:pt x="834136" y="859790"/>
                    <a:pt x="802513" y="859790"/>
                  </a:cubicBezTo>
                  <a:lnTo>
                    <a:pt x="57277" y="859790"/>
                  </a:lnTo>
                  <a:cubicBezTo>
                    <a:pt x="25654" y="859790"/>
                    <a:pt x="0" y="834136"/>
                    <a:pt x="0" y="802513"/>
                  </a:cubicBezTo>
                  <a:close/>
                </a:path>
              </a:pathLst>
            </a:custGeom>
            <a:solidFill>
              <a:srgbClr val="EEE8DD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224260" y="3654177"/>
            <a:ext cx="202853" cy="382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4"/>
              </a:lnSpc>
            </a:pPr>
            <a:r>
              <a:rPr lang="en-US" sz="3374" b="1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934766" y="3470523"/>
            <a:ext cx="3795118" cy="476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812" b="1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Limited Labeled Data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34766" y="4023717"/>
            <a:ext cx="7065912" cy="2387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249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Scarcity of annotated datasets in under-represented languages like Hindi poses a significant challenge for training robust machine learning models. These models require extensive data to learn the complex linguistic patterns and nuances present in the language.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287321" y="3499098"/>
            <a:ext cx="644873" cy="644873"/>
            <a:chOff x="0" y="0"/>
            <a:chExt cx="859830" cy="85983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59790" cy="859790"/>
            </a:xfrm>
            <a:custGeom>
              <a:avLst/>
              <a:gdLst/>
              <a:ahLst/>
              <a:cxnLst/>
              <a:rect l="l" t="t" r="r" b="b"/>
              <a:pathLst>
                <a:path w="859790" h="859790">
                  <a:moveTo>
                    <a:pt x="0" y="57277"/>
                  </a:moveTo>
                  <a:cubicBezTo>
                    <a:pt x="0" y="25654"/>
                    <a:pt x="25654" y="0"/>
                    <a:pt x="57277" y="0"/>
                  </a:cubicBezTo>
                  <a:lnTo>
                    <a:pt x="802513" y="0"/>
                  </a:lnTo>
                  <a:cubicBezTo>
                    <a:pt x="834136" y="0"/>
                    <a:pt x="859790" y="25654"/>
                    <a:pt x="859790" y="57277"/>
                  </a:cubicBezTo>
                  <a:lnTo>
                    <a:pt x="859790" y="802513"/>
                  </a:lnTo>
                  <a:cubicBezTo>
                    <a:pt x="859790" y="834136"/>
                    <a:pt x="834136" y="859790"/>
                    <a:pt x="802513" y="859790"/>
                  </a:cubicBezTo>
                  <a:lnTo>
                    <a:pt x="57277" y="859790"/>
                  </a:lnTo>
                  <a:cubicBezTo>
                    <a:pt x="25654" y="859790"/>
                    <a:pt x="0" y="834136"/>
                    <a:pt x="0" y="802513"/>
                  </a:cubicBezTo>
                  <a:close/>
                </a:path>
              </a:pathLst>
            </a:custGeom>
            <a:solidFill>
              <a:srgbClr val="EEE8D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9479459" y="3654177"/>
            <a:ext cx="260597" cy="382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4"/>
              </a:lnSpc>
            </a:pPr>
            <a:r>
              <a:rPr lang="en-US" sz="3374" b="1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18836" y="3470523"/>
            <a:ext cx="4791224" cy="476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812" b="1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Computational Constraints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18836" y="4023717"/>
            <a:ext cx="7065912" cy="1929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249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Resource-limited environments often lack access to powerful hardware like GPUs, which are crucial for training complex deep learning models, especially those based on large language models like BERT.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003250" y="7020669"/>
            <a:ext cx="644872" cy="644873"/>
            <a:chOff x="0" y="0"/>
            <a:chExt cx="859830" cy="85983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59790" cy="859790"/>
            </a:xfrm>
            <a:custGeom>
              <a:avLst/>
              <a:gdLst/>
              <a:ahLst/>
              <a:cxnLst/>
              <a:rect l="l" t="t" r="r" b="b"/>
              <a:pathLst>
                <a:path w="859790" h="859790">
                  <a:moveTo>
                    <a:pt x="0" y="57277"/>
                  </a:moveTo>
                  <a:cubicBezTo>
                    <a:pt x="0" y="25654"/>
                    <a:pt x="25654" y="0"/>
                    <a:pt x="57277" y="0"/>
                  </a:cubicBezTo>
                  <a:lnTo>
                    <a:pt x="802513" y="0"/>
                  </a:lnTo>
                  <a:cubicBezTo>
                    <a:pt x="834136" y="0"/>
                    <a:pt x="859790" y="25654"/>
                    <a:pt x="859790" y="57277"/>
                  </a:cubicBezTo>
                  <a:lnTo>
                    <a:pt x="859790" y="802513"/>
                  </a:lnTo>
                  <a:cubicBezTo>
                    <a:pt x="859790" y="834136"/>
                    <a:pt x="834136" y="859790"/>
                    <a:pt x="802513" y="859790"/>
                  </a:cubicBezTo>
                  <a:lnTo>
                    <a:pt x="57277" y="859790"/>
                  </a:lnTo>
                  <a:cubicBezTo>
                    <a:pt x="25654" y="859790"/>
                    <a:pt x="0" y="834136"/>
                    <a:pt x="0" y="802513"/>
                  </a:cubicBezTo>
                  <a:close/>
                </a:path>
              </a:pathLst>
            </a:custGeom>
            <a:solidFill>
              <a:srgbClr val="EEE8DD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1196131" y="7175747"/>
            <a:ext cx="259110" cy="382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4"/>
              </a:lnSpc>
            </a:pPr>
            <a:r>
              <a:rPr lang="en-US" sz="3374" b="1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934766" y="6992094"/>
            <a:ext cx="5821710" cy="476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812" b="1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Storage and Memory Limitations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934766" y="7545289"/>
            <a:ext cx="7065912" cy="1929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249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Limited memory and storage capabilities make it challenging to deploy large language models, which require substantial resources for processing and storing the trained parameters.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9287321" y="7020669"/>
            <a:ext cx="644873" cy="644873"/>
            <a:chOff x="0" y="0"/>
            <a:chExt cx="859830" cy="85983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59790" cy="859790"/>
            </a:xfrm>
            <a:custGeom>
              <a:avLst/>
              <a:gdLst/>
              <a:ahLst/>
              <a:cxnLst/>
              <a:rect l="l" t="t" r="r" b="b"/>
              <a:pathLst>
                <a:path w="859790" h="859790">
                  <a:moveTo>
                    <a:pt x="0" y="57277"/>
                  </a:moveTo>
                  <a:cubicBezTo>
                    <a:pt x="0" y="25654"/>
                    <a:pt x="25654" y="0"/>
                    <a:pt x="57277" y="0"/>
                  </a:cubicBezTo>
                  <a:lnTo>
                    <a:pt x="802513" y="0"/>
                  </a:lnTo>
                  <a:cubicBezTo>
                    <a:pt x="834136" y="0"/>
                    <a:pt x="859790" y="25654"/>
                    <a:pt x="859790" y="57277"/>
                  </a:cubicBezTo>
                  <a:lnTo>
                    <a:pt x="859790" y="802513"/>
                  </a:lnTo>
                  <a:cubicBezTo>
                    <a:pt x="859790" y="834136"/>
                    <a:pt x="834136" y="859790"/>
                    <a:pt x="802513" y="859790"/>
                  </a:cubicBezTo>
                  <a:lnTo>
                    <a:pt x="57277" y="859790"/>
                  </a:lnTo>
                  <a:cubicBezTo>
                    <a:pt x="25654" y="859790"/>
                    <a:pt x="0" y="834136"/>
                    <a:pt x="0" y="802513"/>
                  </a:cubicBezTo>
                  <a:close/>
                </a:path>
              </a:pathLst>
            </a:custGeom>
            <a:solidFill>
              <a:srgbClr val="EEE8DD"/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9475737" y="7175747"/>
            <a:ext cx="268040" cy="382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4"/>
              </a:lnSpc>
            </a:pPr>
            <a:r>
              <a:rPr lang="en-US" sz="3374" b="1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4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218836" y="6992094"/>
            <a:ext cx="3583186" cy="476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812" b="1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Code-Mixed Data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218836" y="7545289"/>
            <a:ext cx="7065912" cy="1929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249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Hindi text often incorporates English words and phrases, creating a unique challenge for sentiment analysis as models need to understand both languages and their interrelationships.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DCFBB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9F6F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24371" y="817661"/>
            <a:ext cx="13909179" cy="882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37"/>
              </a:lnSpc>
            </a:pPr>
            <a:r>
              <a:rPr lang="en-US" sz="5187" b="1">
                <a:solidFill>
                  <a:srgbClr val="484237"/>
                </a:solidFill>
                <a:latin typeface="Arimo Bold"/>
                <a:ea typeface="Arimo Bold"/>
                <a:cs typeface="Arimo Bold"/>
                <a:sym typeface="Arimo Bold"/>
              </a:rPr>
              <a:t>Hindi Dataset: Movie and Product Reviews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919609" y="2091481"/>
            <a:ext cx="16448782" cy="5760244"/>
            <a:chOff x="0" y="0"/>
            <a:chExt cx="21931710" cy="768032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931630" cy="7680325"/>
            </a:xfrm>
            <a:custGeom>
              <a:avLst/>
              <a:gdLst/>
              <a:ahLst/>
              <a:cxnLst/>
              <a:rect l="l" t="t" r="r" b="b"/>
              <a:pathLst>
                <a:path w="21931630" h="7680325">
                  <a:moveTo>
                    <a:pt x="0" y="59182"/>
                  </a:moveTo>
                  <a:cubicBezTo>
                    <a:pt x="0" y="26543"/>
                    <a:pt x="26543" y="0"/>
                    <a:pt x="59182" y="0"/>
                  </a:cubicBezTo>
                  <a:lnTo>
                    <a:pt x="21872448" y="0"/>
                  </a:lnTo>
                  <a:lnTo>
                    <a:pt x="21872448" y="6350"/>
                  </a:lnTo>
                  <a:lnTo>
                    <a:pt x="21872448" y="0"/>
                  </a:lnTo>
                  <a:cubicBezTo>
                    <a:pt x="21905213" y="0"/>
                    <a:pt x="21931630" y="26543"/>
                    <a:pt x="21931630" y="59182"/>
                  </a:cubicBezTo>
                  <a:lnTo>
                    <a:pt x="21925280" y="59182"/>
                  </a:lnTo>
                  <a:lnTo>
                    <a:pt x="21931630" y="59182"/>
                  </a:lnTo>
                  <a:lnTo>
                    <a:pt x="21931630" y="7621143"/>
                  </a:lnTo>
                  <a:lnTo>
                    <a:pt x="21925280" y="7621143"/>
                  </a:lnTo>
                  <a:lnTo>
                    <a:pt x="21931630" y="7621143"/>
                  </a:lnTo>
                  <a:cubicBezTo>
                    <a:pt x="21931630" y="7653782"/>
                    <a:pt x="21905088" y="7680325"/>
                    <a:pt x="21872448" y="7680325"/>
                  </a:cubicBezTo>
                  <a:lnTo>
                    <a:pt x="21872448" y="7673975"/>
                  </a:lnTo>
                  <a:lnTo>
                    <a:pt x="21872448" y="7680325"/>
                  </a:lnTo>
                  <a:lnTo>
                    <a:pt x="59182" y="7680325"/>
                  </a:lnTo>
                  <a:lnTo>
                    <a:pt x="59182" y="7673975"/>
                  </a:lnTo>
                  <a:lnTo>
                    <a:pt x="59182" y="7680325"/>
                  </a:lnTo>
                  <a:cubicBezTo>
                    <a:pt x="26416" y="7680325"/>
                    <a:pt x="0" y="7653782"/>
                    <a:pt x="0" y="7621143"/>
                  </a:cubicBezTo>
                  <a:lnTo>
                    <a:pt x="0" y="59182"/>
                  </a:lnTo>
                  <a:lnTo>
                    <a:pt x="6350" y="59182"/>
                  </a:lnTo>
                  <a:lnTo>
                    <a:pt x="0" y="59182"/>
                  </a:lnTo>
                  <a:moveTo>
                    <a:pt x="12700" y="59182"/>
                  </a:moveTo>
                  <a:lnTo>
                    <a:pt x="12700" y="7621143"/>
                  </a:lnTo>
                  <a:lnTo>
                    <a:pt x="6350" y="7621143"/>
                  </a:lnTo>
                  <a:lnTo>
                    <a:pt x="12700" y="7621143"/>
                  </a:lnTo>
                  <a:cubicBezTo>
                    <a:pt x="12700" y="7646798"/>
                    <a:pt x="33528" y="7667625"/>
                    <a:pt x="59182" y="7667625"/>
                  </a:cubicBezTo>
                  <a:lnTo>
                    <a:pt x="21872448" y="7667625"/>
                  </a:lnTo>
                  <a:cubicBezTo>
                    <a:pt x="21898102" y="7667625"/>
                    <a:pt x="21918930" y="7646798"/>
                    <a:pt x="21918930" y="7621143"/>
                  </a:cubicBezTo>
                  <a:lnTo>
                    <a:pt x="21918930" y="59182"/>
                  </a:lnTo>
                  <a:cubicBezTo>
                    <a:pt x="21918930" y="33528"/>
                    <a:pt x="21898102" y="12700"/>
                    <a:pt x="21872448" y="12700"/>
                  </a:cubicBezTo>
                  <a:lnTo>
                    <a:pt x="59182" y="12700"/>
                  </a:lnTo>
                  <a:lnTo>
                    <a:pt x="59182" y="6350"/>
                  </a:lnTo>
                  <a:lnTo>
                    <a:pt x="59182" y="12700"/>
                  </a:lnTo>
                  <a:cubicBezTo>
                    <a:pt x="33528" y="12700"/>
                    <a:pt x="12700" y="33528"/>
                    <a:pt x="12700" y="59182"/>
                  </a:cubicBezTo>
                  <a:close/>
                </a:path>
              </a:pathLst>
            </a:custGeom>
            <a:solidFill>
              <a:srgbClr val="000000">
                <a:alpha val="7843"/>
              </a:srgbClr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933896" y="2105769"/>
            <a:ext cx="16423481" cy="758429"/>
            <a:chOff x="0" y="0"/>
            <a:chExt cx="21897975" cy="101123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1897975" cy="1011301"/>
            </a:xfrm>
            <a:custGeom>
              <a:avLst/>
              <a:gdLst/>
              <a:ahLst/>
              <a:cxnLst/>
              <a:rect l="l" t="t" r="r" b="b"/>
              <a:pathLst>
                <a:path w="21897975" h="1011301">
                  <a:moveTo>
                    <a:pt x="0" y="0"/>
                  </a:moveTo>
                  <a:lnTo>
                    <a:pt x="21897975" y="0"/>
                  </a:lnTo>
                  <a:lnTo>
                    <a:pt x="21897975" y="1011301"/>
                  </a:lnTo>
                  <a:lnTo>
                    <a:pt x="0" y="1011301"/>
                  </a:lnTo>
                  <a:close/>
                </a:path>
              </a:pathLst>
            </a:custGeom>
            <a:solidFill>
              <a:srgbClr val="FFFFFF">
                <a:alpha val="3922"/>
              </a:srgbClr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197918" y="2178398"/>
            <a:ext cx="2204442" cy="517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Dataset Type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939928" y="2178398"/>
            <a:ext cx="2199680" cy="517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Split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677174" y="2178398"/>
            <a:ext cx="2199680" cy="517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Total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414421" y="2178398"/>
            <a:ext cx="2199680" cy="517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Positive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151667" y="2178398"/>
            <a:ext cx="2199680" cy="517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Negative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888915" y="2178398"/>
            <a:ext cx="2204442" cy="517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Neutral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933896" y="2864198"/>
            <a:ext cx="16423481" cy="758429"/>
            <a:chOff x="0" y="0"/>
            <a:chExt cx="21897975" cy="101123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1897975" cy="1011301"/>
            </a:xfrm>
            <a:custGeom>
              <a:avLst/>
              <a:gdLst/>
              <a:ahLst/>
              <a:cxnLst/>
              <a:rect l="l" t="t" r="r" b="b"/>
              <a:pathLst>
                <a:path w="21897975" h="1011301">
                  <a:moveTo>
                    <a:pt x="0" y="0"/>
                  </a:moveTo>
                  <a:lnTo>
                    <a:pt x="21897975" y="0"/>
                  </a:lnTo>
                  <a:lnTo>
                    <a:pt x="21897975" y="1011301"/>
                  </a:lnTo>
                  <a:lnTo>
                    <a:pt x="0" y="1011301"/>
                  </a:lnTo>
                  <a:close/>
                </a:path>
              </a:pathLst>
            </a:custGeom>
            <a:solidFill>
              <a:srgbClr val="000000">
                <a:alpha val="3922"/>
              </a:srgbClr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1197918" y="2936825"/>
            <a:ext cx="2204442" cy="517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HINDI (MOVIE)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939928" y="2936825"/>
            <a:ext cx="2199680" cy="517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Train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677174" y="2936825"/>
            <a:ext cx="2199680" cy="517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2475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414421" y="2936825"/>
            <a:ext cx="2199680" cy="517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1039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151667" y="2936825"/>
            <a:ext cx="2199680" cy="517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743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4888915" y="2936825"/>
            <a:ext cx="2204442" cy="517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693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933896" y="3622625"/>
            <a:ext cx="16423481" cy="758429"/>
            <a:chOff x="0" y="0"/>
            <a:chExt cx="21897975" cy="101123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21897975" cy="1011301"/>
            </a:xfrm>
            <a:custGeom>
              <a:avLst/>
              <a:gdLst/>
              <a:ahLst/>
              <a:cxnLst/>
              <a:rect l="l" t="t" r="r" b="b"/>
              <a:pathLst>
                <a:path w="21897975" h="1011301">
                  <a:moveTo>
                    <a:pt x="0" y="0"/>
                  </a:moveTo>
                  <a:lnTo>
                    <a:pt x="21897975" y="0"/>
                  </a:lnTo>
                  <a:lnTo>
                    <a:pt x="21897975" y="1011301"/>
                  </a:lnTo>
                  <a:lnTo>
                    <a:pt x="0" y="1011301"/>
                  </a:lnTo>
                  <a:close/>
                </a:path>
              </a:pathLst>
            </a:custGeom>
            <a:solidFill>
              <a:srgbClr val="FFFFFF">
                <a:alpha val="3922"/>
              </a:srgbClr>
            </a:solidFill>
          </p:spPr>
        </p:sp>
      </p:grpSp>
      <p:sp>
        <p:nvSpPr>
          <p:cNvPr id="27" name="TextBox 27"/>
          <p:cNvSpPr txBox="1"/>
          <p:nvPr/>
        </p:nvSpPr>
        <p:spPr>
          <a:xfrm>
            <a:off x="3939928" y="3695254"/>
            <a:ext cx="2199680" cy="517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Validation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6677174" y="3695254"/>
            <a:ext cx="2199680" cy="517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309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414421" y="3695254"/>
            <a:ext cx="2199680" cy="517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121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151667" y="3695254"/>
            <a:ext cx="2199680" cy="517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108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4888915" y="3695254"/>
            <a:ext cx="2204442" cy="517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80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933896" y="4381054"/>
            <a:ext cx="16423481" cy="758429"/>
            <a:chOff x="0" y="0"/>
            <a:chExt cx="21897975" cy="101123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21897975" cy="1011301"/>
            </a:xfrm>
            <a:custGeom>
              <a:avLst/>
              <a:gdLst/>
              <a:ahLst/>
              <a:cxnLst/>
              <a:rect l="l" t="t" r="r" b="b"/>
              <a:pathLst>
                <a:path w="21897975" h="1011301">
                  <a:moveTo>
                    <a:pt x="0" y="0"/>
                  </a:moveTo>
                  <a:lnTo>
                    <a:pt x="21897975" y="0"/>
                  </a:lnTo>
                  <a:lnTo>
                    <a:pt x="21897975" y="1011301"/>
                  </a:lnTo>
                  <a:lnTo>
                    <a:pt x="0" y="1011301"/>
                  </a:lnTo>
                  <a:close/>
                </a:path>
              </a:pathLst>
            </a:custGeom>
            <a:solidFill>
              <a:srgbClr val="000000">
                <a:alpha val="3922"/>
              </a:srgbClr>
            </a:solidFill>
          </p:spPr>
        </p:sp>
      </p:grpSp>
      <p:sp>
        <p:nvSpPr>
          <p:cNvPr id="34" name="TextBox 34"/>
          <p:cNvSpPr txBox="1"/>
          <p:nvPr/>
        </p:nvSpPr>
        <p:spPr>
          <a:xfrm>
            <a:off x="3939928" y="4453681"/>
            <a:ext cx="2199680" cy="517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Test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6677174" y="4453681"/>
            <a:ext cx="2199680" cy="517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309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9414421" y="4453681"/>
            <a:ext cx="2199680" cy="517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121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2151667" y="4453681"/>
            <a:ext cx="2199680" cy="517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96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888915" y="4453681"/>
            <a:ext cx="2204442" cy="517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92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933896" y="5139481"/>
            <a:ext cx="16423481" cy="1181100"/>
            <a:chOff x="0" y="0"/>
            <a:chExt cx="21897975" cy="1574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21897975" cy="1574800"/>
            </a:xfrm>
            <a:custGeom>
              <a:avLst/>
              <a:gdLst/>
              <a:ahLst/>
              <a:cxnLst/>
              <a:rect l="l" t="t" r="r" b="b"/>
              <a:pathLst>
                <a:path w="21897975" h="1574800">
                  <a:moveTo>
                    <a:pt x="0" y="0"/>
                  </a:moveTo>
                  <a:lnTo>
                    <a:pt x="21897975" y="0"/>
                  </a:lnTo>
                  <a:lnTo>
                    <a:pt x="21897975" y="1574800"/>
                  </a:lnTo>
                  <a:lnTo>
                    <a:pt x="0" y="1574800"/>
                  </a:lnTo>
                  <a:close/>
                </a:path>
              </a:pathLst>
            </a:custGeom>
            <a:solidFill>
              <a:srgbClr val="FFFFFF">
                <a:alpha val="3922"/>
              </a:srgbClr>
            </a:solidFill>
          </p:spPr>
        </p:sp>
      </p:grpSp>
      <p:sp>
        <p:nvSpPr>
          <p:cNvPr id="41" name="TextBox 41"/>
          <p:cNvSpPr txBox="1"/>
          <p:nvPr/>
        </p:nvSpPr>
        <p:spPr>
          <a:xfrm>
            <a:off x="1197918" y="5212110"/>
            <a:ext cx="2204442" cy="940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HINDI (PRODUCT)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3939928" y="5212110"/>
            <a:ext cx="2199680" cy="517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Train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677174" y="5212110"/>
            <a:ext cx="2199680" cy="517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4177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9414421" y="5212110"/>
            <a:ext cx="2199680" cy="517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1838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2151667" y="5212110"/>
            <a:ext cx="2199680" cy="517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1754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4888915" y="5212110"/>
            <a:ext cx="2204442" cy="517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585</a:t>
            </a:r>
          </a:p>
        </p:txBody>
      </p:sp>
      <p:grpSp>
        <p:nvGrpSpPr>
          <p:cNvPr id="47" name="Group 47"/>
          <p:cNvGrpSpPr/>
          <p:nvPr/>
        </p:nvGrpSpPr>
        <p:grpSpPr>
          <a:xfrm>
            <a:off x="933896" y="6320581"/>
            <a:ext cx="16423481" cy="758429"/>
            <a:chOff x="0" y="0"/>
            <a:chExt cx="21897975" cy="1011238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21897975" cy="1011301"/>
            </a:xfrm>
            <a:custGeom>
              <a:avLst/>
              <a:gdLst/>
              <a:ahLst/>
              <a:cxnLst/>
              <a:rect l="l" t="t" r="r" b="b"/>
              <a:pathLst>
                <a:path w="21897975" h="1011301">
                  <a:moveTo>
                    <a:pt x="0" y="0"/>
                  </a:moveTo>
                  <a:lnTo>
                    <a:pt x="21897975" y="0"/>
                  </a:lnTo>
                  <a:lnTo>
                    <a:pt x="21897975" y="1011301"/>
                  </a:lnTo>
                  <a:lnTo>
                    <a:pt x="0" y="1011301"/>
                  </a:lnTo>
                  <a:close/>
                </a:path>
              </a:pathLst>
            </a:custGeom>
            <a:solidFill>
              <a:srgbClr val="000000">
                <a:alpha val="3922"/>
              </a:srgbClr>
            </a:solidFill>
          </p:spPr>
        </p:sp>
      </p:grpSp>
      <p:sp>
        <p:nvSpPr>
          <p:cNvPr id="49" name="TextBox 49"/>
          <p:cNvSpPr txBox="1"/>
          <p:nvPr/>
        </p:nvSpPr>
        <p:spPr>
          <a:xfrm>
            <a:off x="3939928" y="6393210"/>
            <a:ext cx="2199680" cy="517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Validation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6677174" y="6393210"/>
            <a:ext cx="2199680" cy="517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522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9414421" y="6393210"/>
            <a:ext cx="2199680" cy="517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225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2151667" y="6393210"/>
            <a:ext cx="2199680" cy="517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225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4888915" y="6393210"/>
            <a:ext cx="2204442" cy="517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72</a:t>
            </a:r>
          </a:p>
        </p:txBody>
      </p:sp>
      <p:grpSp>
        <p:nvGrpSpPr>
          <p:cNvPr id="54" name="Group 54"/>
          <p:cNvGrpSpPr/>
          <p:nvPr/>
        </p:nvGrpSpPr>
        <p:grpSpPr>
          <a:xfrm>
            <a:off x="933896" y="7079010"/>
            <a:ext cx="16423481" cy="758429"/>
            <a:chOff x="0" y="0"/>
            <a:chExt cx="21897975" cy="1011238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21897975" cy="1011301"/>
            </a:xfrm>
            <a:custGeom>
              <a:avLst/>
              <a:gdLst/>
              <a:ahLst/>
              <a:cxnLst/>
              <a:rect l="l" t="t" r="r" b="b"/>
              <a:pathLst>
                <a:path w="21897975" h="1011301">
                  <a:moveTo>
                    <a:pt x="0" y="0"/>
                  </a:moveTo>
                  <a:lnTo>
                    <a:pt x="21897975" y="0"/>
                  </a:lnTo>
                  <a:lnTo>
                    <a:pt x="21897975" y="1011301"/>
                  </a:lnTo>
                  <a:lnTo>
                    <a:pt x="0" y="1011301"/>
                  </a:lnTo>
                  <a:close/>
                </a:path>
              </a:pathLst>
            </a:custGeom>
            <a:solidFill>
              <a:srgbClr val="FFFFFF">
                <a:alpha val="3922"/>
              </a:srgbClr>
            </a:solidFill>
          </p:spPr>
        </p:sp>
      </p:grpSp>
      <p:sp>
        <p:nvSpPr>
          <p:cNvPr id="56" name="TextBox 56"/>
          <p:cNvSpPr txBox="1"/>
          <p:nvPr/>
        </p:nvSpPr>
        <p:spPr>
          <a:xfrm>
            <a:off x="3939928" y="7151637"/>
            <a:ext cx="2199680" cy="517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Test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6677174" y="7151637"/>
            <a:ext cx="2199680" cy="517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522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9414421" y="7151637"/>
            <a:ext cx="2199680" cy="517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240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2151667" y="7151637"/>
            <a:ext cx="2199680" cy="517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214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4888915" y="7151637"/>
            <a:ext cx="2204442" cy="517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68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924371" y="8048774"/>
            <a:ext cx="16439257" cy="1363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The datasets, compiled from IIT Patna, consist of movie and product reviews annotated with sentence-level sentiment labels: positive, negative, and neutral. Each review also includes word-level language identification, capturing the presence of English words within the Hindi text.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DCFBB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9F6F0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0" y="0"/>
            <a:ext cx="7993205" cy="10280650"/>
          </a:xfrm>
          <a:custGeom>
            <a:avLst/>
            <a:gdLst/>
            <a:ahLst/>
            <a:cxnLst/>
            <a:rect l="l" t="t" r="r" b="b"/>
            <a:pathLst>
              <a:path w="7993205" h="10280650">
                <a:moveTo>
                  <a:pt x="0" y="0"/>
                </a:moveTo>
                <a:lnTo>
                  <a:pt x="7993205" y="0"/>
                </a:lnTo>
                <a:lnTo>
                  <a:pt x="7993205" y="10280650"/>
                </a:lnTo>
                <a:lnTo>
                  <a:pt x="0" y="102806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8494967" y="3890981"/>
            <a:ext cx="9297241" cy="2318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13"/>
              </a:lnSpc>
            </a:pPr>
            <a:r>
              <a:rPr lang="en-US" sz="7305" b="1">
                <a:solidFill>
                  <a:srgbClr val="484237"/>
                </a:solidFill>
                <a:latin typeface="Arimo Bold"/>
                <a:ea typeface="Arimo Bold"/>
                <a:cs typeface="Arimo Bold"/>
                <a:sym typeface="Arimo Bold"/>
              </a:rPr>
              <a:t>ML BASED APPROACH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DCFBB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9F6F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862012" y="665261"/>
            <a:ext cx="13580417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812" b="1">
                <a:solidFill>
                  <a:srgbClr val="484237"/>
                </a:solidFill>
                <a:latin typeface="Arimo Bold"/>
                <a:ea typeface="Arimo Bold"/>
                <a:cs typeface="Arimo Bold"/>
                <a:sym typeface="Arimo Bold"/>
              </a:rPr>
              <a:t>Data Preprocessing 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217116" y="1975247"/>
            <a:ext cx="28575" cy="7598717"/>
            <a:chOff x="0" y="0"/>
            <a:chExt cx="38100" cy="1013162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8100" cy="10131679"/>
            </a:xfrm>
            <a:custGeom>
              <a:avLst/>
              <a:gdLst/>
              <a:ahLst/>
              <a:cxnLst/>
              <a:rect l="l" t="t" r="r" b="b"/>
              <a:pathLst>
                <a:path w="38100" h="10131679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cubicBezTo>
                    <a:pt x="29591" y="0"/>
                    <a:pt x="38100" y="8509"/>
                    <a:pt x="38100" y="19050"/>
                  </a:cubicBezTo>
                  <a:lnTo>
                    <a:pt x="38100" y="10112629"/>
                  </a:lnTo>
                  <a:cubicBezTo>
                    <a:pt x="38100" y="10123170"/>
                    <a:pt x="29591" y="10131679"/>
                    <a:pt x="19050" y="10131679"/>
                  </a:cubicBezTo>
                  <a:cubicBezTo>
                    <a:pt x="8509" y="10131679"/>
                    <a:pt x="0" y="10123170"/>
                    <a:pt x="0" y="10112629"/>
                  </a:cubicBezTo>
                  <a:close/>
                </a:path>
              </a:pathLst>
            </a:custGeom>
            <a:solidFill>
              <a:srgbClr val="D4CEC3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479872" y="2514898"/>
            <a:ext cx="862012" cy="28575"/>
            <a:chOff x="0" y="0"/>
            <a:chExt cx="1149350" cy="381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49350" cy="38100"/>
            </a:xfrm>
            <a:custGeom>
              <a:avLst/>
              <a:gdLst/>
              <a:ahLst/>
              <a:cxnLst/>
              <a:rect l="l" t="t" r="r" b="b"/>
              <a:pathLst>
                <a:path w="1149350" h="38100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1130300" y="0"/>
                  </a:lnTo>
                  <a:cubicBezTo>
                    <a:pt x="1140841" y="0"/>
                    <a:pt x="1149350" y="8509"/>
                    <a:pt x="1149350" y="19050"/>
                  </a:cubicBezTo>
                  <a:cubicBezTo>
                    <a:pt x="1149350" y="29591"/>
                    <a:pt x="1140841" y="38100"/>
                    <a:pt x="1130300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D4CEC3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954360" y="2252216"/>
            <a:ext cx="554087" cy="554087"/>
            <a:chOff x="0" y="0"/>
            <a:chExt cx="738783" cy="73878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38759" cy="738759"/>
            </a:xfrm>
            <a:custGeom>
              <a:avLst/>
              <a:gdLst/>
              <a:ahLst/>
              <a:cxnLst/>
              <a:rect l="l" t="t" r="r" b="b"/>
              <a:pathLst>
                <a:path w="738759" h="738759">
                  <a:moveTo>
                    <a:pt x="0" y="49276"/>
                  </a:moveTo>
                  <a:cubicBezTo>
                    <a:pt x="0" y="22098"/>
                    <a:pt x="22098" y="0"/>
                    <a:pt x="49276" y="0"/>
                  </a:cubicBezTo>
                  <a:lnTo>
                    <a:pt x="689483" y="0"/>
                  </a:lnTo>
                  <a:cubicBezTo>
                    <a:pt x="716661" y="0"/>
                    <a:pt x="738759" y="22098"/>
                    <a:pt x="738759" y="49276"/>
                  </a:cubicBezTo>
                  <a:lnTo>
                    <a:pt x="738759" y="689483"/>
                  </a:lnTo>
                  <a:cubicBezTo>
                    <a:pt x="738759" y="716661"/>
                    <a:pt x="716661" y="738759"/>
                    <a:pt x="689483" y="738759"/>
                  </a:cubicBezTo>
                  <a:lnTo>
                    <a:pt x="49276" y="738759"/>
                  </a:lnTo>
                  <a:cubicBezTo>
                    <a:pt x="22098" y="738759"/>
                    <a:pt x="0" y="716788"/>
                    <a:pt x="0" y="689483"/>
                  </a:cubicBezTo>
                  <a:close/>
                </a:path>
              </a:pathLst>
            </a:custGeom>
            <a:solidFill>
              <a:srgbClr val="EEE8DD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144265" y="2392115"/>
            <a:ext cx="174278" cy="321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4"/>
              </a:lnSpc>
            </a:pPr>
            <a:r>
              <a:rPr lang="en-US" sz="2874" b="1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586038" y="2192982"/>
            <a:ext cx="4538811" cy="413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375" b="1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1. Cleaning and Preprocessing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586038" y="2668489"/>
            <a:ext cx="14839950" cy="873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1937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The text is cleaned by removing special characters, punctuation, and extra spaces, while also converting it to lowercase. Stop words are removed to reduce noise and focus on meaningful words.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479872" y="4574679"/>
            <a:ext cx="862012" cy="28575"/>
            <a:chOff x="0" y="0"/>
            <a:chExt cx="1149350" cy="381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149350" cy="38100"/>
            </a:xfrm>
            <a:custGeom>
              <a:avLst/>
              <a:gdLst/>
              <a:ahLst/>
              <a:cxnLst/>
              <a:rect l="l" t="t" r="r" b="b"/>
              <a:pathLst>
                <a:path w="1149350" h="38100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1130300" y="0"/>
                  </a:lnTo>
                  <a:cubicBezTo>
                    <a:pt x="1140841" y="0"/>
                    <a:pt x="1149350" y="8509"/>
                    <a:pt x="1149350" y="19050"/>
                  </a:cubicBezTo>
                  <a:cubicBezTo>
                    <a:pt x="1149350" y="29591"/>
                    <a:pt x="1140841" y="38100"/>
                    <a:pt x="1130300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D4CEC3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954360" y="4311997"/>
            <a:ext cx="554087" cy="554088"/>
            <a:chOff x="0" y="0"/>
            <a:chExt cx="738783" cy="73878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738759" cy="738759"/>
            </a:xfrm>
            <a:custGeom>
              <a:avLst/>
              <a:gdLst/>
              <a:ahLst/>
              <a:cxnLst/>
              <a:rect l="l" t="t" r="r" b="b"/>
              <a:pathLst>
                <a:path w="738759" h="738759">
                  <a:moveTo>
                    <a:pt x="0" y="49276"/>
                  </a:moveTo>
                  <a:cubicBezTo>
                    <a:pt x="0" y="22098"/>
                    <a:pt x="22098" y="0"/>
                    <a:pt x="49276" y="0"/>
                  </a:cubicBezTo>
                  <a:lnTo>
                    <a:pt x="689483" y="0"/>
                  </a:lnTo>
                  <a:cubicBezTo>
                    <a:pt x="716661" y="0"/>
                    <a:pt x="738759" y="22098"/>
                    <a:pt x="738759" y="49276"/>
                  </a:cubicBezTo>
                  <a:lnTo>
                    <a:pt x="738759" y="689483"/>
                  </a:lnTo>
                  <a:cubicBezTo>
                    <a:pt x="738759" y="716661"/>
                    <a:pt x="716661" y="738759"/>
                    <a:pt x="689483" y="738759"/>
                  </a:cubicBezTo>
                  <a:lnTo>
                    <a:pt x="49276" y="738759"/>
                  </a:lnTo>
                  <a:cubicBezTo>
                    <a:pt x="22098" y="738759"/>
                    <a:pt x="0" y="716788"/>
                    <a:pt x="0" y="689483"/>
                  </a:cubicBezTo>
                  <a:close/>
                </a:path>
              </a:pathLst>
            </a:custGeom>
            <a:solidFill>
              <a:srgbClr val="EEE8DD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119411" y="4451896"/>
            <a:ext cx="223837" cy="321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4"/>
              </a:lnSpc>
            </a:pPr>
            <a:r>
              <a:rPr lang="en-US" sz="2874" b="1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586038" y="4252764"/>
            <a:ext cx="3078956" cy="413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375" b="1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2. Translation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586038" y="4728270"/>
            <a:ext cx="14839950" cy="479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1937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The cleaned Hindi text is translated into English using Googletrans to leverage the rich resources available in the English NLP domain.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479872" y="6240364"/>
            <a:ext cx="862012" cy="28575"/>
            <a:chOff x="0" y="0"/>
            <a:chExt cx="1149350" cy="381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149350" cy="38100"/>
            </a:xfrm>
            <a:custGeom>
              <a:avLst/>
              <a:gdLst/>
              <a:ahLst/>
              <a:cxnLst/>
              <a:rect l="l" t="t" r="r" b="b"/>
              <a:pathLst>
                <a:path w="1149350" h="38100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1130300" y="0"/>
                  </a:lnTo>
                  <a:cubicBezTo>
                    <a:pt x="1140841" y="0"/>
                    <a:pt x="1149350" y="8509"/>
                    <a:pt x="1149350" y="19050"/>
                  </a:cubicBezTo>
                  <a:cubicBezTo>
                    <a:pt x="1149350" y="29591"/>
                    <a:pt x="1140841" y="38100"/>
                    <a:pt x="1130300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D4CEC3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954360" y="5977681"/>
            <a:ext cx="554087" cy="554087"/>
            <a:chOff x="0" y="0"/>
            <a:chExt cx="738783" cy="738783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738759" cy="738759"/>
            </a:xfrm>
            <a:custGeom>
              <a:avLst/>
              <a:gdLst/>
              <a:ahLst/>
              <a:cxnLst/>
              <a:rect l="l" t="t" r="r" b="b"/>
              <a:pathLst>
                <a:path w="738759" h="738759">
                  <a:moveTo>
                    <a:pt x="0" y="49276"/>
                  </a:moveTo>
                  <a:cubicBezTo>
                    <a:pt x="0" y="22098"/>
                    <a:pt x="22098" y="0"/>
                    <a:pt x="49276" y="0"/>
                  </a:cubicBezTo>
                  <a:lnTo>
                    <a:pt x="689483" y="0"/>
                  </a:lnTo>
                  <a:cubicBezTo>
                    <a:pt x="716661" y="0"/>
                    <a:pt x="738759" y="22098"/>
                    <a:pt x="738759" y="49276"/>
                  </a:cubicBezTo>
                  <a:lnTo>
                    <a:pt x="738759" y="689483"/>
                  </a:lnTo>
                  <a:cubicBezTo>
                    <a:pt x="738759" y="716661"/>
                    <a:pt x="716661" y="738759"/>
                    <a:pt x="689483" y="738759"/>
                  </a:cubicBezTo>
                  <a:lnTo>
                    <a:pt x="49276" y="738759"/>
                  </a:lnTo>
                  <a:cubicBezTo>
                    <a:pt x="22098" y="738759"/>
                    <a:pt x="0" y="716788"/>
                    <a:pt x="0" y="689483"/>
                  </a:cubicBezTo>
                  <a:close/>
                </a:path>
              </a:pathLst>
            </a:custGeom>
            <a:solidFill>
              <a:srgbClr val="EEE8DD"/>
            </a:solidFill>
          </p:spPr>
        </p:sp>
      </p:grpSp>
      <p:sp>
        <p:nvSpPr>
          <p:cNvPr id="27" name="TextBox 27"/>
          <p:cNvSpPr txBox="1"/>
          <p:nvPr/>
        </p:nvSpPr>
        <p:spPr>
          <a:xfrm>
            <a:off x="1120006" y="6117580"/>
            <a:ext cx="222647" cy="321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4"/>
              </a:lnSpc>
            </a:pPr>
            <a:r>
              <a:rPr lang="en-US" sz="2874" b="1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586038" y="5918447"/>
            <a:ext cx="3078956" cy="413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375" b="1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3. Stemming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586038" y="6393954"/>
            <a:ext cx="14839950" cy="873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1937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Stemming reduces words to their root form to unify variations of the same word, improving model generalization by treating variations as the same concept.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1479872" y="8300145"/>
            <a:ext cx="862012" cy="28575"/>
            <a:chOff x="0" y="0"/>
            <a:chExt cx="1149350" cy="381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149350" cy="38100"/>
            </a:xfrm>
            <a:custGeom>
              <a:avLst/>
              <a:gdLst/>
              <a:ahLst/>
              <a:cxnLst/>
              <a:rect l="l" t="t" r="r" b="b"/>
              <a:pathLst>
                <a:path w="1149350" h="38100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1130300" y="0"/>
                  </a:lnTo>
                  <a:cubicBezTo>
                    <a:pt x="1140841" y="0"/>
                    <a:pt x="1149350" y="8509"/>
                    <a:pt x="1149350" y="19050"/>
                  </a:cubicBezTo>
                  <a:cubicBezTo>
                    <a:pt x="1149350" y="29591"/>
                    <a:pt x="1140841" y="38100"/>
                    <a:pt x="1130300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D4CEC3"/>
            </a:solidFill>
          </p:spPr>
        </p:sp>
      </p:grpSp>
      <p:grpSp>
        <p:nvGrpSpPr>
          <p:cNvPr id="32" name="Group 32"/>
          <p:cNvGrpSpPr/>
          <p:nvPr/>
        </p:nvGrpSpPr>
        <p:grpSpPr>
          <a:xfrm>
            <a:off x="954360" y="8037462"/>
            <a:ext cx="554087" cy="554087"/>
            <a:chOff x="0" y="0"/>
            <a:chExt cx="738783" cy="738783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738759" cy="738759"/>
            </a:xfrm>
            <a:custGeom>
              <a:avLst/>
              <a:gdLst/>
              <a:ahLst/>
              <a:cxnLst/>
              <a:rect l="l" t="t" r="r" b="b"/>
              <a:pathLst>
                <a:path w="738759" h="738759">
                  <a:moveTo>
                    <a:pt x="0" y="49276"/>
                  </a:moveTo>
                  <a:cubicBezTo>
                    <a:pt x="0" y="22098"/>
                    <a:pt x="22098" y="0"/>
                    <a:pt x="49276" y="0"/>
                  </a:cubicBezTo>
                  <a:lnTo>
                    <a:pt x="689483" y="0"/>
                  </a:lnTo>
                  <a:cubicBezTo>
                    <a:pt x="716661" y="0"/>
                    <a:pt x="738759" y="22098"/>
                    <a:pt x="738759" y="49276"/>
                  </a:cubicBezTo>
                  <a:lnTo>
                    <a:pt x="738759" y="689483"/>
                  </a:lnTo>
                  <a:cubicBezTo>
                    <a:pt x="738759" y="716661"/>
                    <a:pt x="716661" y="738759"/>
                    <a:pt x="689483" y="738759"/>
                  </a:cubicBezTo>
                  <a:lnTo>
                    <a:pt x="49276" y="738759"/>
                  </a:lnTo>
                  <a:cubicBezTo>
                    <a:pt x="22098" y="738759"/>
                    <a:pt x="0" y="716788"/>
                    <a:pt x="0" y="689483"/>
                  </a:cubicBezTo>
                  <a:close/>
                </a:path>
              </a:pathLst>
            </a:custGeom>
            <a:solidFill>
              <a:srgbClr val="EEE8DD"/>
            </a:solidFill>
          </p:spPr>
        </p:sp>
      </p:grpSp>
      <p:sp>
        <p:nvSpPr>
          <p:cNvPr id="34" name="TextBox 34"/>
          <p:cNvSpPr txBox="1"/>
          <p:nvPr/>
        </p:nvSpPr>
        <p:spPr>
          <a:xfrm>
            <a:off x="1116136" y="8177361"/>
            <a:ext cx="230386" cy="321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4"/>
              </a:lnSpc>
            </a:pPr>
            <a:r>
              <a:rPr lang="en-US" sz="2874" b="1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4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2586038" y="7978229"/>
            <a:ext cx="3078956" cy="413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375" b="1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4. Vectorization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2586038" y="8453735"/>
            <a:ext cx="14839950" cy="873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1937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Bag-of-Words (BoW) vectorization is employed, creating a numerical representation of the text by counting the frequency of each word. This process transforms text data into a format suitable for machine learning algorithms.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DCFBB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9F6F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80046" y="827634"/>
            <a:ext cx="16127909" cy="1985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2"/>
              </a:lnSpc>
            </a:pPr>
            <a:r>
              <a:rPr lang="en-US" sz="6062" b="1">
                <a:solidFill>
                  <a:srgbClr val="484237"/>
                </a:solidFill>
                <a:latin typeface="Arimo Bold"/>
                <a:ea typeface="Arimo Bold"/>
                <a:cs typeface="Arimo Bold"/>
                <a:sym typeface="Arimo Bold"/>
              </a:rPr>
              <a:t>Machine Learning Approaches for Sentiment Analysis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80046" y="3326011"/>
            <a:ext cx="16127909" cy="598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58180" lvl="1" indent="-179090" algn="l">
              <a:lnSpc>
                <a:spcPts val="3875"/>
              </a:lnSpc>
              <a:buFont typeface="Arial"/>
              <a:buChar char="•"/>
            </a:pPr>
            <a:r>
              <a:rPr lang="en-US" sz="2375" b="1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Naive Bayes (NB)</a:t>
            </a:r>
            <a:r>
              <a:rPr lang="en-US" sz="2375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: A probabilistic classifier based on Bayes' theorem, it assumes independence among features.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80046" y="3927723"/>
            <a:ext cx="16127909" cy="946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58180" lvl="1" indent="-179090" algn="l">
              <a:lnSpc>
                <a:spcPts val="3875"/>
              </a:lnSpc>
              <a:buFont typeface="Arial"/>
              <a:buChar char="•"/>
            </a:pPr>
            <a:r>
              <a:rPr lang="en-US" sz="2375" b="1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Support Vector Classifier (SVC)</a:t>
            </a:r>
            <a:r>
              <a:rPr lang="en-US" sz="2375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: A supervised learning algorithm that seeks the optimal hyperplane to separate different classes.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80046" y="5023247"/>
            <a:ext cx="16127909" cy="1092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58180" lvl="1" indent="-179090" algn="l">
              <a:lnSpc>
                <a:spcPts val="3875"/>
              </a:lnSpc>
              <a:buFont typeface="Arial"/>
              <a:buChar char="•"/>
            </a:pPr>
            <a:r>
              <a:rPr lang="en-US" sz="2375" b="1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Logistic Regression (LR)</a:t>
            </a:r>
            <a:r>
              <a:rPr lang="en-US" sz="2375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: A statistical model that predicts the probability of a binary outcome, useful for sentiment classification.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80046" y="6118771"/>
            <a:ext cx="16127909" cy="1092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58180" lvl="1" indent="-179090" algn="l">
              <a:lnSpc>
                <a:spcPts val="3875"/>
              </a:lnSpc>
              <a:buFont typeface="Arial"/>
              <a:buChar char="•"/>
            </a:pPr>
            <a:r>
              <a:rPr lang="en-US" sz="2375" b="1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Random Forest (RF):</a:t>
            </a:r>
            <a:r>
              <a:rPr lang="en-US" sz="2375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 An ensemble learning technique that combines multiple decision trees to improve accuracy and reduce overfitting.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80046" y="7214295"/>
            <a:ext cx="16127909" cy="1092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58180" lvl="1" indent="-179090" algn="l">
              <a:lnSpc>
                <a:spcPts val="3875"/>
              </a:lnSpc>
              <a:buFont typeface="Arial"/>
              <a:buChar char="•"/>
            </a:pPr>
            <a:r>
              <a:rPr lang="en-US" sz="2375" b="1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K-Nearest Neighbors (KNN)</a:t>
            </a:r>
            <a:r>
              <a:rPr lang="en-US" sz="2375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: A non-parametric lazy learning algorithm that classifies data points based on their similarity to nearest neighbors.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80046" y="8309819"/>
            <a:ext cx="16127909" cy="1092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58180" lvl="1" indent="-179090" algn="l">
              <a:lnSpc>
                <a:spcPts val="3875"/>
              </a:lnSpc>
              <a:buFont typeface="Arial"/>
              <a:buChar char="•"/>
            </a:pPr>
            <a:r>
              <a:rPr lang="en-US" sz="2375" b="1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Gradient Boosting (GB):</a:t>
            </a:r>
            <a:r>
              <a:rPr lang="en-US" sz="2375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 An ensemble method that sequentially builds an additive model by fitting weak learners on the residuals of the previous ones, improving model accuracy and generalization.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DCFBB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9F6F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750094" y="541735"/>
            <a:ext cx="14215319" cy="717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50"/>
              </a:lnSpc>
            </a:pPr>
            <a:r>
              <a:rPr lang="en-US" sz="4187" b="1">
                <a:solidFill>
                  <a:srgbClr val="484237"/>
                </a:solidFill>
                <a:latin typeface="Arimo Bold"/>
                <a:ea typeface="Arimo Bold"/>
                <a:cs typeface="Arimo Bold"/>
                <a:sym typeface="Arimo Bold"/>
              </a:rPr>
              <a:t>Machine Learning Approaches for Sentiment Analysis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745331" y="1682949"/>
            <a:ext cx="16797337" cy="6419850"/>
            <a:chOff x="0" y="0"/>
            <a:chExt cx="22396450" cy="8559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396450" cy="8559800"/>
            </a:xfrm>
            <a:custGeom>
              <a:avLst/>
              <a:gdLst/>
              <a:ahLst/>
              <a:cxnLst/>
              <a:rect l="l" t="t" r="r" b="b"/>
              <a:pathLst>
                <a:path w="22396450" h="8559800">
                  <a:moveTo>
                    <a:pt x="0" y="49276"/>
                  </a:moveTo>
                  <a:cubicBezTo>
                    <a:pt x="0" y="22098"/>
                    <a:pt x="22098" y="0"/>
                    <a:pt x="49276" y="0"/>
                  </a:cubicBezTo>
                  <a:lnTo>
                    <a:pt x="22347174" y="0"/>
                  </a:lnTo>
                  <a:lnTo>
                    <a:pt x="22347174" y="6350"/>
                  </a:lnTo>
                  <a:lnTo>
                    <a:pt x="22347174" y="0"/>
                  </a:lnTo>
                  <a:cubicBezTo>
                    <a:pt x="22374352" y="0"/>
                    <a:pt x="22396450" y="22098"/>
                    <a:pt x="22396450" y="49276"/>
                  </a:cubicBezTo>
                  <a:lnTo>
                    <a:pt x="22390100" y="49276"/>
                  </a:lnTo>
                  <a:lnTo>
                    <a:pt x="22396450" y="49276"/>
                  </a:lnTo>
                  <a:lnTo>
                    <a:pt x="22396450" y="8510524"/>
                  </a:lnTo>
                  <a:lnTo>
                    <a:pt x="22390100" y="8510524"/>
                  </a:lnTo>
                  <a:lnTo>
                    <a:pt x="22396450" y="8510524"/>
                  </a:lnTo>
                  <a:cubicBezTo>
                    <a:pt x="22396450" y="8537702"/>
                    <a:pt x="22374352" y="8559800"/>
                    <a:pt x="22347174" y="8559800"/>
                  </a:cubicBezTo>
                  <a:lnTo>
                    <a:pt x="22347174" y="8553450"/>
                  </a:lnTo>
                  <a:lnTo>
                    <a:pt x="22347174" y="8559800"/>
                  </a:lnTo>
                  <a:lnTo>
                    <a:pt x="49276" y="8559800"/>
                  </a:lnTo>
                  <a:lnTo>
                    <a:pt x="49276" y="8553450"/>
                  </a:lnTo>
                  <a:lnTo>
                    <a:pt x="49276" y="8559800"/>
                  </a:lnTo>
                  <a:cubicBezTo>
                    <a:pt x="22098" y="8559800"/>
                    <a:pt x="0" y="8537702"/>
                    <a:pt x="0" y="8510524"/>
                  </a:cubicBezTo>
                  <a:lnTo>
                    <a:pt x="0" y="49276"/>
                  </a:lnTo>
                  <a:lnTo>
                    <a:pt x="6350" y="49276"/>
                  </a:lnTo>
                  <a:lnTo>
                    <a:pt x="0" y="49276"/>
                  </a:lnTo>
                  <a:moveTo>
                    <a:pt x="12700" y="49276"/>
                  </a:moveTo>
                  <a:lnTo>
                    <a:pt x="12700" y="8510524"/>
                  </a:lnTo>
                  <a:lnTo>
                    <a:pt x="6350" y="8510524"/>
                  </a:lnTo>
                  <a:lnTo>
                    <a:pt x="12700" y="8510524"/>
                  </a:lnTo>
                  <a:cubicBezTo>
                    <a:pt x="12700" y="8530717"/>
                    <a:pt x="29083" y="8547100"/>
                    <a:pt x="49276" y="8547100"/>
                  </a:cubicBezTo>
                  <a:lnTo>
                    <a:pt x="22347174" y="8547100"/>
                  </a:lnTo>
                  <a:cubicBezTo>
                    <a:pt x="22367367" y="8547100"/>
                    <a:pt x="22383750" y="8530717"/>
                    <a:pt x="22383750" y="8510524"/>
                  </a:cubicBezTo>
                  <a:lnTo>
                    <a:pt x="22383750" y="49276"/>
                  </a:lnTo>
                  <a:cubicBezTo>
                    <a:pt x="22383750" y="29083"/>
                    <a:pt x="22367367" y="12700"/>
                    <a:pt x="22347174" y="12700"/>
                  </a:cubicBezTo>
                  <a:lnTo>
                    <a:pt x="49276" y="12700"/>
                  </a:lnTo>
                  <a:lnTo>
                    <a:pt x="49276" y="6350"/>
                  </a:lnTo>
                  <a:lnTo>
                    <a:pt x="49276" y="12700"/>
                  </a:lnTo>
                  <a:cubicBezTo>
                    <a:pt x="29083" y="12700"/>
                    <a:pt x="12700" y="29083"/>
                    <a:pt x="12700" y="49276"/>
                  </a:cubicBezTo>
                  <a:close/>
                </a:path>
              </a:pathLst>
            </a:custGeom>
            <a:solidFill>
              <a:srgbClr val="000000">
                <a:alpha val="7843"/>
              </a:srgbClr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759619" y="1697236"/>
            <a:ext cx="16768762" cy="619125"/>
            <a:chOff x="0" y="0"/>
            <a:chExt cx="22358350" cy="8255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358350" cy="825500"/>
            </a:xfrm>
            <a:custGeom>
              <a:avLst/>
              <a:gdLst/>
              <a:ahLst/>
              <a:cxnLst/>
              <a:rect l="l" t="t" r="r" b="b"/>
              <a:pathLst>
                <a:path w="22358350" h="825500">
                  <a:moveTo>
                    <a:pt x="0" y="0"/>
                  </a:moveTo>
                  <a:lnTo>
                    <a:pt x="22358350" y="0"/>
                  </a:lnTo>
                  <a:lnTo>
                    <a:pt x="22358350" y="825500"/>
                  </a:lnTo>
                  <a:lnTo>
                    <a:pt x="0" y="825500"/>
                  </a:lnTo>
                  <a:close/>
                </a:path>
              </a:pathLst>
            </a:custGeom>
            <a:solidFill>
              <a:srgbClr val="FFFFFF">
                <a:alpha val="3922"/>
              </a:srgbClr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974229" y="1759149"/>
            <a:ext cx="5157192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1687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Model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569571" y="1759149"/>
            <a:ext cx="5150792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1687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Movie Review Dataset Performance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158514" y="1759149"/>
            <a:ext cx="5155555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1687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Product Review Dataset Performance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759619" y="2316361"/>
            <a:ext cx="16768762" cy="962025"/>
            <a:chOff x="0" y="0"/>
            <a:chExt cx="22358350" cy="12827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2358350" cy="1282700"/>
            </a:xfrm>
            <a:custGeom>
              <a:avLst/>
              <a:gdLst/>
              <a:ahLst/>
              <a:cxnLst/>
              <a:rect l="l" t="t" r="r" b="b"/>
              <a:pathLst>
                <a:path w="22358350" h="1282700">
                  <a:moveTo>
                    <a:pt x="0" y="0"/>
                  </a:moveTo>
                  <a:lnTo>
                    <a:pt x="22358350" y="0"/>
                  </a:lnTo>
                  <a:lnTo>
                    <a:pt x="22358350" y="1282700"/>
                  </a:lnTo>
                  <a:lnTo>
                    <a:pt x="0" y="1282700"/>
                  </a:lnTo>
                  <a:close/>
                </a:path>
              </a:pathLst>
            </a:custGeom>
            <a:solidFill>
              <a:srgbClr val="000000">
                <a:alpha val="3922"/>
              </a:srgbClr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974229" y="2378274"/>
            <a:ext cx="5157192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1687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Multinomial Naive Bayes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569571" y="2378274"/>
            <a:ext cx="5150792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1687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Accuracy: 0.40, F1-score: 0.39, Precision: 0.42, Recall: 0.37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158514" y="2378274"/>
            <a:ext cx="5155555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1687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Accuracy: 0.58, F1-score: 0.53, Precision: 0.60, Recall: 0.48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759619" y="3278386"/>
            <a:ext cx="16768762" cy="962025"/>
            <a:chOff x="0" y="0"/>
            <a:chExt cx="22358350" cy="12827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2358350" cy="1282700"/>
            </a:xfrm>
            <a:custGeom>
              <a:avLst/>
              <a:gdLst/>
              <a:ahLst/>
              <a:cxnLst/>
              <a:rect l="l" t="t" r="r" b="b"/>
              <a:pathLst>
                <a:path w="22358350" h="1282700">
                  <a:moveTo>
                    <a:pt x="0" y="0"/>
                  </a:moveTo>
                  <a:lnTo>
                    <a:pt x="22358350" y="0"/>
                  </a:lnTo>
                  <a:lnTo>
                    <a:pt x="22358350" y="1282700"/>
                  </a:lnTo>
                  <a:lnTo>
                    <a:pt x="0" y="1282700"/>
                  </a:lnTo>
                  <a:close/>
                </a:path>
              </a:pathLst>
            </a:custGeom>
            <a:solidFill>
              <a:srgbClr val="FFFFFF">
                <a:alpha val="3922"/>
              </a:srgbClr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974229" y="3340299"/>
            <a:ext cx="5157192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1687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Support Vector Machine (SVM)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569571" y="3340299"/>
            <a:ext cx="5150792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1687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Accuracy: 0.45, F1-score: 0.33, Precision: 0.35, Recall: 0.31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158514" y="3340299"/>
            <a:ext cx="5155555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1687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Accuracy: 0.61, F1-score: 0.56, Precision: 0.63, Recall: 0.51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759619" y="4240411"/>
            <a:ext cx="16768762" cy="962025"/>
            <a:chOff x="0" y="0"/>
            <a:chExt cx="22358350" cy="12827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2358350" cy="1282700"/>
            </a:xfrm>
            <a:custGeom>
              <a:avLst/>
              <a:gdLst/>
              <a:ahLst/>
              <a:cxnLst/>
              <a:rect l="l" t="t" r="r" b="b"/>
              <a:pathLst>
                <a:path w="22358350" h="1282700">
                  <a:moveTo>
                    <a:pt x="0" y="0"/>
                  </a:moveTo>
                  <a:lnTo>
                    <a:pt x="22358350" y="0"/>
                  </a:lnTo>
                  <a:lnTo>
                    <a:pt x="22358350" y="1282700"/>
                  </a:lnTo>
                  <a:lnTo>
                    <a:pt x="0" y="1282700"/>
                  </a:lnTo>
                  <a:close/>
                </a:path>
              </a:pathLst>
            </a:custGeom>
            <a:solidFill>
              <a:srgbClr val="000000">
                <a:alpha val="3922"/>
              </a:srgbClr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974229" y="4302324"/>
            <a:ext cx="5157192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1687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Random Forest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6569571" y="4302324"/>
            <a:ext cx="5150792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1687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Accuracy: 0.41, F1-score: 0.41, Precision: 0.43, Recall: 0.39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158514" y="4302324"/>
            <a:ext cx="5155555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1687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Accuracy: 0.55, F1-score: 0.50, Precision: 0.52, Recall: 0.49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759619" y="5202436"/>
            <a:ext cx="16768762" cy="962025"/>
            <a:chOff x="0" y="0"/>
            <a:chExt cx="22358350" cy="12827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2358350" cy="1282700"/>
            </a:xfrm>
            <a:custGeom>
              <a:avLst/>
              <a:gdLst/>
              <a:ahLst/>
              <a:cxnLst/>
              <a:rect l="l" t="t" r="r" b="b"/>
              <a:pathLst>
                <a:path w="22358350" h="1282700">
                  <a:moveTo>
                    <a:pt x="0" y="0"/>
                  </a:moveTo>
                  <a:lnTo>
                    <a:pt x="22358350" y="0"/>
                  </a:lnTo>
                  <a:lnTo>
                    <a:pt x="22358350" y="1282700"/>
                  </a:lnTo>
                  <a:lnTo>
                    <a:pt x="0" y="1282700"/>
                  </a:lnTo>
                  <a:close/>
                </a:path>
              </a:pathLst>
            </a:custGeom>
            <a:solidFill>
              <a:srgbClr val="FFFFFF">
                <a:alpha val="3922"/>
              </a:srgbClr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974229" y="5264349"/>
            <a:ext cx="5157192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1687" b="1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Gradient Boosting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6569571" y="5264349"/>
            <a:ext cx="5150792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1687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Accuracy: 0.40, F1-score: 0.38, Precision: 0.41, Recall: 0.36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2158514" y="5264349"/>
            <a:ext cx="5155555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1687" b="1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Accuracy: 0.61, F1-score: 0.59, Precision: 0.64, Recall: 0.56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759619" y="6164461"/>
            <a:ext cx="16768762" cy="962025"/>
            <a:chOff x="0" y="0"/>
            <a:chExt cx="22358350" cy="12827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22358350" cy="1282700"/>
            </a:xfrm>
            <a:custGeom>
              <a:avLst/>
              <a:gdLst/>
              <a:ahLst/>
              <a:cxnLst/>
              <a:rect l="l" t="t" r="r" b="b"/>
              <a:pathLst>
                <a:path w="22358350" h="1282700">
                  <a:moveTo>
                    <a:pt x="0" y="0"/>
                  </a:moveTo>
                  <a:lnTo>
                    <a:pt x="22358350" y="0"/>
                  </a:lnTo>
                  <a:lnTo>
                    <a:pt x="22358350" y="1282700"/>
                  </a:lnTo>
                  <a:lnTo>
                    <a:pt x="0" y="1282700"/>
                  </a:lnTo>
                  <a:close/>
                </a:path>
              </a:pathLst>
            </a:custGeom>
            <a:solidFill>
              <a:srgbClr val="000000">
                <a:alpha val="3922"/>
              </a:srgbClr>
            </a:solidFill>
          </p:spPr>
        </p:sp>
      </p:grpSp>
      <p:sp>
        <p:nvSpPr>
          <p:cNvPr id="36" name="TextBox 36"/>
          <p:cNvSpPr txBox="1"/>
          <p:nvPr/>
        </p:nvSpPr>
        <p:spPr>
          <a:xfrm>
            <a:off x="974229" y="6226374"/>
            <a:ext cx="5157192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1687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K-Nearest Neighbors (KNN)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6569571" y="6226374"/>
            <a:ext cx="5150792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1687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Accuracy: 0.43, F1-score: 0.30, Precision: 0.32, Recall: 0.29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2158514" y="6226374"/>
            <a:ext cx="5155555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1687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Accuracy: 0.43, F1-score: 0.43, Precision: 0.45, Recall: 0.42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759619" y="7126486"/>
            <a:ext cx="16768762" cy="962025"/>
            <a:chOff x="0" y="0"/>
            <a:chExt cx="22358350" cy="12827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22358350" cy="1282700"/>
            </a:xfrm>
            <a:custGeom>
              <a:avLst/>
              <a:gdLst/>
              <a:ahLst/>
              <a:cxnLst/>
              <a:rect l="l" t="t" r="r" b="b"/>
              <a:pathLst>
                <a:path w="22358350" h="1282700">
                  <a:moveTo>
                    <a:pt x="0" y="0"/>
                  </a:moveTo>
                  <a:lnTo>
                    <a:pt x="22358350" y="0"/>
                  </a:lnTo>
                  <a:lnTo>
                    <a:pt x="22358350" y="1282700"/>
                  </a:lnTo>
                  <a:lnTo>
                    <a:pt x="0" y="1282700"/>
                  </a:lnTo>
                  <a:close/>
                </a:path>
              </a:pathLst>
            </a:custGeom>
            <a:solidFill>
              <a:srgbClr val="FFFFFF">
                <a:alpha val="3922"/>
              </a:srgbClr>
            </a:solidFill>
          </p:spPr>
        </p:sp>
      </p:grpSp>
      <p:sp>
        <p:nvSpPr>
          <p:cNvPr id="41" name="TextBox 41"/>
          <p:cNvSpPr txBox="1"/>
          <p:nvPr/>
        </p:nvSpPr>
        <p:spPr>
          <a:xfrm>
            <a:off x="974229" y="7188399"/>
            <a:ext cx="5157192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1687" b="1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Logistic Regression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6569571" y="7188399"/>
            <a:ext cx="5150792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1687" b="1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Accuracy: 0.45, F1-score: 0.44, Precision: 0.47, Recall: 0.42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2158514" y="7188399"/>
            <a:ext cx="5155555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1687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Accuracy: 0.54, F1-score: 0.51, Precision: 0.55, Recall: 0.48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750094" y="8262937"/>
            <a:ext cx="16787812" cy="1325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1687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We evaluate the performance of several traditional machine learning models, including Multinomial Naive Bayes, Support Vector Machines, Random Forest, Gradient Boosting, K-Nearest Neighbors, and Logistic Regression. Performance is measured using metrics such as accuracy, precision, recall, and F1-score on both movie and product review datasets. </a:t>
            </a:r>
            <a:r>
              <a:rPr lang="en-US" sz="1687" b="1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Gradient Boosting</a:t>
            </a:r>
            <a:r>
              <a:rPr lang="en-US" sz="1687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 and </a:t>
            </a:r>
            <a:r>
              <a:rPr lang="en-US" sz="1687" b="1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Logistic Regression</a:t>
            </a:r>
            <a:r>
              <a:rPr lang="en-US" sz="1687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 showed promising results, achieving higher accuracy and F1-scores on both datasets and </a:t>
            </a:r>
            <a:r>
              <a:rPr lang="en-US" sz="1687" b="1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SVC</a:t>
            </a:r>
            <a:r>
              <a:rPr lang="en-US" sz="1687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 was consistent in both the dataset.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DCFBB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9F6F0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0" y="0"/>
            <a:ext cx="7993205" cy="10280650"/>
          </a:xfrm>
          <a:custGeom>
            <a:avLst/>
            <a:gdLst/>
            <a:ahLst/>
            <a:cxnLst/>
            <a:rect l="l" t="t" r="r" b="b"/>
            <a:pathLst>
              <a:path w="7993205" h="10280650">
                <a:moveTo>
                  <a:pt x="0" y="0"/>
                </a:moveTo>
                <a:lnTo>
                  <a:pt x="7993205" y="0"/>
                </a:lnTo>
                <a:lnTo>
                  <a:pt x="7993205" y="10280650"/>
                </a:lnTo>
                <a:lnTo>
                  <a:pt x="0" y="102806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8494967" y="3890981"/>
            <a:ext cx="9297241" cy="2318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10"/>
              </a:lnSpc>
            </a:pPr>
            <a:r>
              <a:rPr lang="en-US" sz="7305" b="1">
                <a:solidFill>
                  <a:srgbClr val="484237"/>
                </a:solidFill>
                <a:latin typeface="Arimo Bold"/>
                <a:ea typeface="Arimo Bold"/>
                <a:cs typeface="Arimo Bold"/>
                <a:sym typeface="Arimo Bold"/>
              </a:rPr>
              <a:t>CNN</a:t>
            </a:r>
          </a:p>
          <a:p>
            <a:pPr algn="l">
              <a:lnSpc>
                <a:spcPts val="9113"/>
              </a:lnSpc>
            </a:pPr>
            <a:r>
              <a:rPr lang="en-US" sz="7305" b="1">
                <a:solidFill>
                  <a:srgbClr val="484237"/>
                </a:solidFill>
                <a:latin typeface="Arimo Bold"/>
                <a:ea typeface="Arimo Bold"/>
                <a:cs typeface="Arimo Bold"/>
                <a:sym typeface="Arimo Bold"/>
              </a:rPr>
              <a:t>APPROACH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DCFBB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9F6F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67531" y="838646"/>
            <a:ext cx="16352936" cy="177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49"/>
              </a:lnSpc>
            </a:pPr>
            <a:r>
              <a:rPr lang="en-US" sz="5437" b="1">
                <a:solidFill>
                  <a:srgbClr val="484237"/>
                </a:solidFill>
                <a:latin typeface="Arimo Bold"/>
                <a:ea typeface="Arimo Bold"/>
                <a:cs typeface="Arimo Bold"/>
                <a:sym typeface="Arimo Bold"/>
              </a:rPr>
              <a:t>Deep Learning Approach: CNN on BERT Embeddings</a:t>
            </a:r>
          </a:p>
        </p:txBody>
      </p:sp>
      <p:sp>
        <p:nvSpPr>
          <p:cNvPr id="7" name="Freeform 7" descr="preencoded.png"/>
          <p:cNvSpPr/>
          <p:nvPr/>
        </p:nvSpPr>
        <p:spPr>
          <a:xfrm>
            <a:off x="967531" y="3167062"/>
            <a:ext cx="5450979" cy="1105793"/>
          </a:xfrm>
          <a:custGeom>
            <a:avLst/>
            <a:gdLst/>
            <a:ahLst/>
            <a:cxnLst/>
            <a:rect l="l" t="t" r="r" b="b"/>
            <a:pathLst>
              <a:path w="5450979" h="1105793">
                <a:moveTo>
                  <a:pt x="0" y="0"/>
                </a:moveTo>
                <a:lnTo>
                  <a:pt x="5450979" y="0"/>
                </a:lnTo>
                <a:lnTo>
                  <a:pt x="5450979" y="1105793"/>
                </a:lnTo>
                <a:lnTo>
                  <a:pt x="0" y="1105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" r="-15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243905" y="4658916"/>
            <a:ext cx="3555057" cy="460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687" b="1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1. BERT Embeddings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43905" y="5189935"/>
            <a:ext cx="4898231" cy="2306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125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BERT (bert-base-multilingual-cased) is used to generate contextualized word embeddings, capturing the semantic meaning of each word within the context of the sentence.</a:t>
            </a:r>
          </a:p>
        </p:txBody>
      </p:sp>
      <p:sp>
        <p:nvSpPr>
          <p:cNvPr id="10" name="Freeform 10" descr="preencoded.png"/>
          <p:cNvSpPr/>
          <p:nvPr/>
        </p:nvSpPr>
        <p:spPr>
          <a:xfrm>
            <a:off x="6418510" y="3167062"/>
            <a:ext cx="5450979" cy="1105793"/>
          </a:xfrm>
          <a:custGeom>
            <a:avLst/>
            <a:gdLst/>
            <a:ahLst/>
            <a:cxnLst/>
            <a:rect l="l" t="t" r="r" b="b"/>
            <a:pathLst>
              <a:path w="5450979" h="1105793">
                <a:moveTo>
                  <a:pt x="0" y="0"/>
                </a:moveTo>
                <a:lnTo>
                  <a:pt x="5450979" y="0"/>
                </a:lnTo>
                <a:lnTo>
                  <a:pt x="5450979" y="1105793"/>
                </a:lnTo>
                <a:lnTo>
                  <a:pt x="0" y="11057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5" r="-15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6694884" y="4658916"/>
            <a:ext cx="4898231" cy="892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687" b="1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2. Convolutional Neural Network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694884" y="5621834"/>
            <a:ext cx="4898231" cy="2306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125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The generated embeddings are then fed into a CNN model with multiple convolutional and pooling layers to extract local patterns and features from the embeddings.</a:t>
            </a:r>
          </a:p>
        </p:txBody>
      </p:sp>
      <p:sp>
        <p:nvSpPr>
          <p:cNvPr id="13" name="Freeform 13" descr="preencoded.png"/>
          <p:cNvSpPr/>
          <p:nvPr/>
        </p:nvSpPr>
        <p:spPr>
          <a:xfrm>
            <a:off x="11869490" y="3167062"/>
            <a:ext cx="5450979" cy="1105793"/>
          </a:xfrm>
          <a:custGeom>
            <a:avLst/>
            <a:gdLst/>
            <a:ahLst/>
            <a:cxnLst/>
            <a:rect l="l" t="t" r="r" b="b"/>
            <a:pathLst>
              <a:path w="5450979" h="1105793">
                <a:moveTo>
                  <a:pt x="0" y="0"/>
                </a:moveTo>
                <a:lnTo>
                  <a:pt x="5450979" y="0"/>
                </a:lnTo>
                <a:lnTo>
                  <a:pt x="5450979" y="1105793"/>
                </a:lnTo>
                <a:lnTo>
                  <a:pt x="0" y="11057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5" r="-15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2145864" y="4658916"/>
            <a:ext cx="3455789" cy="460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687" b="1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3. Classification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145864" y="5189935"/>
            <a:ext cx="4898231" cy="1864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125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The output of the CNN is passed through a fully connected layer that predicts the sentiment class (positive, negative, or neutral) for each review.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67531" y="8420695"/>
            <a:ext cx="16352936" cy="979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125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To overcome the limitations of traditional ML, we employ a deep learning approach by using BERT for generating contextualized word embeddings, which are then processed by a Convolutional Neural Network (CNN) for sentiment classification.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1294</Words>
  <Application>Microsoft Office PowerPoint</Application>
  <PresentationFormat>Custom</PresentationFormat>
  <Paragraphs>129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Arimo</vt:lpstr>
      <vt:lpstr>Calibri</vt:lpstr>
      <vt:lpstr>Arial</vt:lpstr>
      <vt:lpstr>Arimo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CNN-based deep learning approach consistently outperforms the traditional ML models, achieving higher accuracy on both datasets. This highlights the potential of leveraging powerful pre-trained language models like BERT for low-resource sentiment</dc:title>
  <cp:lastModifiedBy>umesh bansal</cp:lastModifiedBy>
  <cp:revision>3</cp:revision>
  <dcterms:created xsi:type="dcterms:W3CDTF">2006-08-16T00:00:00Z</dcterms:created>
  <dcterms:modified xsi:type="dcterms:W3CDTF">2024-11-15T08:51:54Z</dcterms:modified>
  <dc:identifier>DAGWYCuQAnk</dc:identifier>
</cp:coreProperties>
</file>