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16" r:id="rId2"/>
  </p:sldMasterIdLst>
  <p:notesMasterIdLst>
    <p:notesMasterId r:id="rId23"/>
  </p:notesMasterIdLst>
  <p:sldIdLst>
    <p:sldId id="256" r:id="rId3"/>
    <p:sldId id="271" r:id="rId4"/>
    <p:sldId id="275" r:id="rId5"/>
    <p:sldId id="258" r:id="rId6"/>
    <p:sldId id="262" r:id="rId7"/>
    <p:sldId id="274" r:id="rId8"/>
    <p:sldId id="269" r:id="rId9"/>
    <p:sldId id="259" r:id="rId10"/>
    <p:sldId id="263" r:id="rId11"/>
    <p:sldId id="264" r:id="rId12"/>
    <p:sldId id="270" r:id="rId13"/>
    <p:sldId id="260" r:id="rId14"/>
    <p:sldId id="266" r:id="rId15"/>
    <p:sldId id="265" r:id="rId16"/>
    <p:sldId id="268" r:id="rId17"/>
    <p:sldId id="273" r:id="rId18"/>
    <p:sldId id="276" r:id="rId19"/>
    <p:sldId id="277" r:id="rId20"/>
    <p:sldId id="279" r:id="rId21"/>
    <p:sldId id="280"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60615" autoAdjust="0"/>
  </p:normalViewPr>
  <p:slideViewPr>
    <p:cSldViewPr snapToGrid="0">
      <p:cViewPr>
        <p:scale>
          <a:sx n="50" d="100"/>
          <a:sy n="50" d="100"/>
        </p:scale>
        <p:origin x="117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2ED43-B044-40C6-B148-1F0C1893530B}" type="datetimeFigureOut">
              <a:rPr lang="es-ES" smtClean="0"/>
              <a:t>09/08/2022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5D4DD2-08BD-46FF-813E-03DA86C6DE8C}" type="slidenum">
              <a:rPr lang="es-ES" smtClean="0"/>
              <a:t>‹Nº›</a:t>
            </a:fld>
            <a:endParaRPr lang="es-ES"/>
          </a:p>
        </p:txBody>
      </p:sp>
    </p:spTree>
    <p:extLst>
      <p:ext uri="{BB962C8B-B14F-4D97-AF65-F5344CB8AC3E}">
        <p14:creationId xmlns:p14="http://schemas.microsoft.com/office/powerpoint/2010/main" val="113557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Good morning, my name is Jose Ignacio Pozuelo and together with Vijay Gurbani, Dan Pluth and </a:t>
            </a:r>
            <a:r>
              <a:rPr lang="en-US" dirty="0" err="1"/>
              <a:t>Ayush</a:t>
            </a:r>
            <a:r>
              <a:rPr lang="en-US" dirty="0"/>
              <a:t> Panda we have developed the project that I am going to present: </a:t>
            </a:r>
            <a:r>
              <a:rPr lang="en-US" sz="1200" dirty="0"/>
              <a:t>EVALUATING SPEECH SEPARATION THROUGH PRE-TRAINED DEEP NEURAL NETWORKS MODELS</a:t>
            </a:r>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1</a:t>
            </a:fld>
            <a:endParaRPr lang="es-ES"/>
          </a:p>
        </p:txBody>
      </p:sp>
    </p:spTree>
    <p:extLst>
      <p:ext uri="{BB962C8B-B14F-4D97-AF65-F5344CB8AC3E}">
        <p14:creationId xmlns:p14="http://schemas.microsoft.com/office/powerpoint/2010/main" val="1832765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Once this preliminary analysis has been carried out, we proceed to analyze a total of 80 mixtures and assign them a quality based on the legend below.</a:t>
            </a: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After analyzing the 80 mixes we obtain the following histogram in which the number of audios that have each quality is shown. We can see that the most numerous quality is 4 and the least is 1 (since this means that the separation of the audios has failed). The average quality is 3.7 out of 5.</a:t>
            </a: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Once the analysis has been completed, we will discuss a series of observations about the performance of the model: </a:t>
            </a:r>
          </a:p>
          <a:p>
            <a:r>
              <a:rPr lang="en-US" sz="1800" b="0" i="0" u="none" strike="noStrike" baseline="0" dirty="0">
                <a:solidFill>
                  <a:srgbClr val="000000"/>
                </a:solidFill>
                <a:latin typeface="Calibri" panose="020F0502020204030204" pitchFamily="34" charset="0"/>
              </a:rPr>
              <a:t>• Separation when there are 2 very distinctly different languages/accents is much better. </a:t>
            </a:r>
          </a:p>
          <a:p>
            <a:r>
              <a:rPr lang="en-US" sz="1800" b="0" i="0" u="none" strike="noStrike" baseline="0" dirty="0">
                <a:solidFill>
                  <a:srgbClr val="000000"/>
                </a:solidFill>
                <a:latin typeface="Calibri" panose="020F0502020204030204" pitchFamily="34" charset="0"/>
              </a:rPr>
              <a:t>• Audio quality often seems to improve towards the end of the audio. </a:t>
            </a:r>
          </a:p>
          <a:p>
            <a:r>
              <a:rPr lang="en-US" sz="1800" b="0" i="0" u="none" strike="noStrike" baseline="0" dirty="0">
                <a:solidFill>
                  <a:srgbClr val="000000"/>
                </a:solidFill>
                <a:latin typeface="Calibri" panose="020F0502020204030204" pitchFamily="34" charset="0"/>
              </a:rPr>
              <a:t>• When a person gets stuck while speaking it is considered as noise and eliminated. </a:t>
            </a:r>
          </a:p>
          <a:p>
            <a:r>
              <a:rPr lang="en-US" sz="1800" b="0" i="0" u="none" strike="noStrike" baseline="0" dirty="0">
                <a:solidFill>
                  <a:srgbClr val="000000"/>
                </a:solidFill>
                <a:latin typeface="Calibri" panose="020F0502020204030204" pitchFamily="34" charset="0"/>
              </a:rPr>
              <a:t>• The model detects the music very well and usually removes it almost completely when recomposing the audio, often it also removes the background noise when recomposing the audio. </a:t>
            </a:r>
          </a:p>
          <a:p>
            <a:r>
              <a:rPr lang="en-US" sz="1800" b="0" i="0" u="none" strike="noStrike" baseline="0" dirty="0">
                <a:solidFill>
                  <a:srgbClr val="000000"/>
                </a:solidFill>
                <a:latin typeface="Calibri" panose="020F0502020204030204" pitchFamily="34" charset="0"/>
              </a:rPr>
              <a:t>• When a separation fails, both audios usually fail. </a:t>
            </a:r>
          </a:p>
          <a:p>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10</a:t>
            </a:fld>
            <a:endParaRPr lang="es-ES"/>
          </a:p>
        </p:txBody>
      </p:sp>
    </p:spTree>
    <p:extLst>
      <p:ext uri="{BB962C8B-B14F-4D97-AF65-F5344CB8AC3E}">
        <p14:creationId xmlns:p14="http://schemas.microsoft.com/office/powerpoint/2010/main" val="2699785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this second analysis we will try to obtain an more objective result about how the separation of the audios has worked compared to the originals.</a:t>
            </a: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First we will focus on the correct choice of audios, matching only those with the same duration (for this analysis we will use 200 mixes), we will make a series of transcriptions to later compare them with the ones we will obtain after the separation, the metrics we will use will be the Word Error Rate (WER) and the MOSNet to measure the accuracy between the different transcriptions.</a:t>
            </a: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11</a:t>
            </a:fld>
            <a:endParaRPr lang="es-ES"/>
          </a:p>
        </p:txBody>
      </p:sp>
    </p:spTree>
    <p:extLst>
      <p:ext uri="{BB962C8B-B14F-4D97-AF65-F5344CB8AC3E}">
        <p14:creationId xmlns:p14="http://schemas.microsoft.com/office/powerpoint/2010/main" val="2696860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For this analysis we will choose the utterances to be mixed more carefully so that the results we obtain at the end are as reliable as possible. </a:t>
            </a:r>
          </a:p>
          <a:p>
            <a:endParaRPr lang="en-US" dirty="0"/>
          </a:p>
          <a:p>
            <a:r>
              <a:rPr lang="en-US" dirty="0"/>
              <a:t>For this, after an analysis of all the utterances available in the </a:t>
            </a:r>
            <a:r>
              <a:rPr lang="en-US" dirty="0" err="1"/>
              <a:t>Voxceleb</a:t>
            </a:r>
            <a:r>
              <a:rPr lang="en-US" dirty="0"/>
              <a:t> dataset we can verify that the most common length distribution is approximately between 4 and 10 seconds, so it will be among these utterances the ones we will choose to mix in pairs. </a:t>
            </a:r>
          </a:p>
          <a:p>
            <a:endParaRPr lang="en-US" dirty="0"/>
          </a:p>
          <a:p>
            <a:r>
              <a:rPr lang="en-US" dirty="0"/>
              <a:t>Another change with respect to the previous analysis is that this time the pairs of utterances that we mix will all be of the same length.</a:t>
            </a:r>
          </a:p>
          <a:p>
            <a:endParaRPr lang="en-US" dirty="0"/>
          </a:p>
          <a:p>
            <a:r>
              <a:rPr lang="en-US" dirty="0"/>
              <a:t>Taking all this into account, we will randomly select 400 utterances between 4 and 10 seconds, which after mixing them will give us 200 mixtures to perform our analysis.</a:t>
            </a:r>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12</a:t>
            </a:fld>
            <a:endParaRPr lang="es-ES"/>
          </a:p>
        </p:txBody>
      </p:sp>
    </p:spTree>
    <p:extLst>
      <p:ext uri="{BB962C8B-B14F-4D97-AF65-F5344CB8AC3E}">
        <p14:creationId xmlns:p14="http://schemas.microsoft.com/office/powerpoint/2010/main" val="4119769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procedure for mixing the pairs of utterances will be exactly the same as in the previous analysis but with two important modifications.</a:t>
            </a:r>
          </a:p>
          <a:p>
            <a:endParaRPr lang="en-US" dirty="0"/>
          </a:p>
          <a:p>
            <a:r>
              <a:rPr lang="en-US" dirty="0"/>
              <a:t>One that has already been discussed is that the script will randomly mix utterances that have the same length to avoid loss of information. And the other difference is that this time we will not introduce any delay in any of the inputs since we saw previously that it did not provide any relevant result.</a:t>
            </a:r>
          </a:p>
          <a:p>
            <a:endParaRPr lang="en-US" dirty="0"/>
          </a:p>
          <a:p>
            <a:r>
              <a:rPr lang="en-US" dirty="0"/>
              <a:t>After this process we will have 200 mixtures ready to separate with the SepFormer model.</a:t>
            </a:r>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13</a:t>
            </a:fld>
            <a:endParaRPr lang="es-ES"/>
          </a:p>
        </p:txBody>
      </p:sp>
    </p:spTree>
    <p:extLst>
      <p:ext uri="{BB962C8B-B14F-4D97-AF65-F5344CB8AC3E}">
        <p14:creationId xmlns:p14="http://schemas.microsoft.com/office/powerpoint/2010/main" val="2041889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order to check the performance of the model when separating the audios, we are going to make a series of transcriptions both before and after the separation in order to compare them later.</a:t>
            </a:r>
          </a:p>
          <a:p>
            <a:pPr algn="just">
              <a:spcAft>
                <a:spcPts val="600"/>
              </a:spcAft>
            </a:pP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will use three types of transcriptions: human transcription, Google Cloud Transcribe and AWS Transcribe.</a:t>
            </a:r>
          </a:p>
          <a:p>
            <a:pPr algn="just">
              <a:spcAft>
                <a:spcPts val="6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60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first transcription we are going to perform is the so-called ground truth transcription, which consists of simply listening to the audios and writing down what is heard as accurately as possible. These transcripts will be used to compare with those obtained by Amazon and Google.</a:t>
            </a: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60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60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Another of the transcriptions we are going to perform are the Speech-To-Text services provided by Google Cloud through its API. These are the parameters that we will introduce to obtain the transcriptions correctly, the sampling rate of 16000 Hz is the one recommended by Google to obtain better results. The recognition model chosen is called "video", which is the best for audio that originated from video or includes multiple speakers, which is our case.</a:t>
            </a:r>
          </a:p>
          <a:p>
            <a:pPr marL="0" marR="0" lvl="0" indent="0" algn="just" defTabSz="914400" rtl="0" eaLnBrk="1" fontAlgn="auto" latinLnBrk="0" hangingPunct="1">
              <a:lnSpc>
                <a:spcPct val="100000"/>
              </a:lnSpc>
              <a:spcBef>
                <a:spcPts val="0"/>
              </a:spcBef>
              <a:spcAft>
                <a:spcPts val="60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last transcriptions we will make will be the ones provided by the Amazon Transcribe tool. As we can see in the image, in this case we have fewer parameters that we can modify, basically the language in which we want the transcriptions and where the audios to be transcribed are located.</a:t>
            </a:r>
          </a:p>
          <a:p>
            <a:pPr algn="just">
              <a:spcAft>
                <a:spcPts val="600"/>
              </a:spcAft>
            </a:pPr>
            <a:endParaRPr lang="en-US" sz="1800" dirty="0">
              <a:effectLst/>
              <a:latin typeface="Times New Roman" panose="02020603050405020304" pitchFamily="18" charset="0"/>
              <a:cs typeface="Times New Roman" panose="02020603050405020304" pitchFamily="18" charset="0"/>
            </a:endParaRPr>
          </a:p>
          <a:p>
            <a:pPr algn="just">
              <a:spcAft>
                <a:spcPts val="600"/>
              </a:spcAft>
            </a:pPr>
            <a:r>
              <a:rPr lang="en-US" sz="1800" dirty="0">
                <a:effectLst/>
                <a:latin typeface="Times New Roman" panose="02020603050405020304" pitchFamily="18" charset="0"/>
                <a:cs typeface="Times New Roman" panose="02020603050405020304" pitchFamily="18" charset="0"/>
              </a:rPr>
              <a:t>Once we have these 3 transcripts, both before and after the separation, we will perform a canonicalization process in order to correctly evaluate the transcripts. This process consists of converting numbers into letters, removing punctuation, special characters, filler words... among other things. Once all this is done, we are ready to start analyzing the transcripts comparing the transcripts obtained before and after the separation to see how much information we have lost.</a:t>
            </a:r>
          </a:p>
          <a:p>
            <a:pPr algn="just">
              <a:spcAft>
                <a:spcPts val="600"/>
              </a:spcAft>
            </a:pPr>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14</a:t>
            </a:fld>
            <a:endParaRPr lang="es-ES"/>
          </a:p>
        </p:txBody>
      </p:sp>
    </p:spTree>
    <p:extLst>
      <p:ext uri="{BB962C8B-B14F-4D97-AF65-F5344CB8AC3E}">
        <p14:creationId xmlns:p14="http://schemas.microsoft.com/office/powerpoint/2010/main" val="2968311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We will now discuss the methods used to evaluate the performance of the model in separating the 200 mixtures.</a:t>
            </a:r>
          </a:p>
          <a:p>
            <a:endParaRPr lang="en-US" dirty="0"/>
          </a:p>
          <a:p>
            <a:r>
              <a:rPr lang="en-US" dirty="0"/>
              <a:t>The first one we will use is the Word Error Rate, which is a common metric for measuring speech-to-text accuracy of automatic speech recognition (ASR) systems. The </a:t>
            </a:r>
            <a:r>
              <a:rPr lang="en-US" b="0" i="0" dirty="0">
                <a:solidFill>
                  <a:srgbClr val="414042"/>
                </a:solidFill>
                <a:effectLst/>
                <a:latin typeface="Roboto" panose="02000000000000000000" pitchFamily="2" charset="0"/>
              </a:rPr>
              <a:t>Word Error Rate is a straightforward concept and simple to calculate – it’s basically the number of errors divided by the total number of words. This is the number of s</a:t>
            </a:r>
            <a:r>
              <a:rPr lang="en-US" b="0" i="0" dirty="0">
                <a:solidFill>
                  <a:srgbClr val="800080"/>
                </a:solidFill>
                <a:effectLst/>
                <a:latin typeface="Roboto" panose="02000000000000000000" pitchFamily="2" charset="0"/>
              </a:rPr>
              <a:t>ubstitutions, deletions and insertions divided by the number of words spoken. Let's see what each of these is:</a:t>
            </a:r>
          </a:p>
          <a:p>
            <a:endParaRPr lang="en-US" b="0" i="0" dirty="0">
              <a:solidFill>
                <a:srgbClr val="800080"/>
              </a:solidFill>
              <a:effectLst/>
              <a:latin typeface="Roboto" panose="02000000000000000000" pitchFamily="2" charset="0"/>
            </a:endParaRPr>
          </a:p>
          <a:p>
            <a:pPr algn="l">
              <a:buFont typeface="Arial" panose="020B0604020202020204" pitchFamily="34" charset="0"/>
              <a:buNone/>
            </a:pPr>
            <a:r>
              <a:rPr lang="en-US" b="0" i="0" dirty="0">
                <a:solidFill>
                  <a:srgbClr val="414042"/>
                </a:solidFill>
                <a:effectLst/>
                <a:latin typeface="Roboto" panose="02000000000000000000" pitchFamily="2" charset="0"/>
              </a:rPr>
              <a:t>Substitution: is when a word is replaced</a:t>
            </a:r>
          </a:p>
          <a:p>
            <a:pPr algn="l">
              <a:buFont typeface="Arial" panose="020B0604020202020204" pitchFamily="34" charset="0"/>
              <a:buNone/>
            </a:pPr>
            <a:r>
              <a:rPr lang="en-US" b="0" i="0" dirty="0">
                <a:solidFill>
                  <a:srgbClr val="414042"/>
                </a:solidFill>
                <a:effectLst/>
                <a:latin typeface="Roboto" panose="02000000000000000000" pitchFamily="2" charset="0"/>
              </a:rPr>
              <a:t>Deletion: is when a word is omitted from the transcript</a:t>
            </a:r>
          </a:p>
          <a:p>
            <a:pPr algn="l">
              <a:buFont typeface="Arial" panose="020B0604020202020204" pitchFamily="34" charset="0"/>
              <a:buNone/>
            </a:pPr>
            <a:r>
              <a:rPr lang="en-US" b="0" i="0" dirty="0">
                <a:solidFill>
                  <a:srgbClr val="414042"/>
                </a:solidFill>
                <a:effectLst/>
                <a:latin typeface="Roboto" panose="02000000000000000000" pitchFamily="2" charset="0"/>
              </a:rPr>
              <a:t>Insertion: is when a word is added that wasn’t said</a:t>
            </a:r>
          </a:p>
          <a:p>
            <a:pPr algn="l">
              <a:buFont typeface="Arial" panose="020B0604020202020204" pitchFamily="34" charset="0"/>
              <a:buNone/>
            </a:pPr>
            <a:endParaRPr lang="en-US" b="0" i="0" dirty="0">
              <a:solidFill>
                <a:srgbClr val="414042"/>
              </a:solidFill>
              <a:effectLst/>
              <a:latin typeface="Roboto" panose="02000000000000000000" pitchFamily="2" charset="0"/>
            </a:endParaRPr>
          </a:p>
          <a:p>
            <a:pPr algn="l">
              <a:buFont typeface="Arial" panose="020B0604020202020204" pitchFamily="34" charset="0"/>
              <a:buNone/>
            </a:pPr>
            <a:r>
              <a:rPr lang="en-US" b="0" i="0" dirty="0">
                <a:solidFill>
                  <a:srgbClr val="414042"/>
                </a:solidFill>
                <a:effectLst/>
                <a:latin typeface="Roboto" panose="02000000000000000000" pitchFamily="2" charset="0"/>
              </a:rPr>
              <a:t>Now that we know how this evaluation tool works, we will proceed to apply it to our different transcripts to see what results we obtain.</a:t>
            </a:r>
          </a:p>
          <a:p>
            <a:endParaRPr lang="en-US" b="0" i="0" dirty="0">
              <a:solidFill>
                <a:srgbClr val="800080"/>
              </a:solidFill>
              <a:effectLst/>
              <a:latin typeface="Roboto" panose="02000000000000000000" pitchFamily="2" charset="0"/>
            </a:endParaRPr>
          </a:p>
          <a:p>
            <a:endParaRPr lang="en-US" b="0" i="0" dirty="0">
              <a:solidFill>
                <a:srgbClr val="800080"/>
              </a:solidFill>
              <a:effectLst/>
              <a:latin typeface="Roboto" panose="02000000000000000000" pitchFamily="2" charset="0"/>
            </a:endParaRPr>
          </a:p>
          <a:p>
            <a:endParaRPr lang="en-US" b="0" i="0" dirty="0">
              <a:solidFill>
                <a:srgbClr val="800080"/>
              </a:solidFill>
              <a:effectLst/>
              <a:latin typeface="Roboto" panose="02000000000000000000" pitchFamily="2" charset="0"/>
            </a:endParaRPr>
          </a:p>
          <a:p>
            <a:endParaRPr lang="en-US" b="0" i="0" dirty="0">
              <a:solidFill>
                <a:srgbClr val="800080"/>
              </a:solidFill>
              <a:effectLst/>
              <a:latin typeface="Roboto" panose="02000000000000000000" pitchFamily="2" charset="0"/>
            </a:endParaRPr>
          </a:p>
          <a:p>
            <a:endParaRPr lang="es-ES" b="0"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15</a:t>
            </a:fld>
            <a:endParaRPr lang="es-ES"/>
          </a:p>
        </p:txBody>
      </p:sp>
    </p:spTree>
    <p:extLst>
      <p:ext uri="{BB962C8B-B14F-4D97-AF65-F5344CB8AC3E}">
        <p14:creationId xmlns:p14="http://schemas.microsoft.com/office/powerpoint/2010/main" val="3831891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Here we can see the WER results comparing human transcriptions with those obtained by google and amazon. As the table shows, the WER for both before the separation is less than 20% which is an expected value, but after the separation we see that the WER increases practically the same amount in both, this is due to the loss of information occurred in the process of separating both audio streams through our model.</a:t>
            </a:r>
          </a:p>
          <a:p>
            <a:endParaRPr lang="en-US" dirty="0"/>
          </a:p>
          <a:p>
            <a:r>
              <a:rPr lang="en-US" dirty="0"/>
              <a:t>A WER above 35% is not a valid result that can be applied, so in the following histograms we see how the WER values are distributed below this threshold.</a:t>
            </a:r>
          </a:p>
          <a:p>
            <a:endParaRPr lang="en-US" dirty="0"/>
          </a:p>
          <a:p>
            <a:r>
              <a:rPr lang="en-US" dirty="0"/>
              <a:t>The graphs on the left with those corresponding to Amazon Transcribe before and after the separation, you can clearly see how after the separation the values are moving to the left approaching the 35%.</a:t>
            </a:r>
          </a:p>
          <a:p>
            <a:endParaRPr lang="en-US" dirty="0"/>
          </a:p>
          <a:p>
            <a:r>
              <a:rPr lang="en-US" dirty="0"/>
              <a:t>In the graphs on the right, we see the WER values obtained with Google Transcribe, we can see that it has a similar behavior to the previous ones with the difference that the WER before the separation is a little worse than in the case of Amazon.</a:t>
            </a:r>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16</a:t>
            </a:fld>
            <a:endParaRPr lang="es-ES"/>
          </a:p>
        </p:txBody>
      </p:sp>
    </p:spTree>
    <p:extLst>
      <p:ext uri="{BB962C8B-B14F-4D97-AF65-F5344CB8AC3E}">
        <p14:creationId xmlns:p14="http://schemas.microsoft.com/office/powerpoint/2010/main" val="1615573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Here we can see the results obtained after analyzing the WER.</a:t>
            </a:r>
          </a:p>
          <a:p>
            <a:endParaRPr lang="en-US" dirty="0"/>
          </a:p>
          <a:p>
            <a:r>
              <a:rPr lang="en-US" dirty="0"/>
              <a:t>In the first row we have the number of transcripts that have obtained a WER lower than 15%, excellent performance of the model, when compared to human transcripts. On the other hand, in the last row we can see the transcripts above 35%, a result that implies that the audios corresponding to these transcripts are not valid after separation.</a:t>
            </a:r>
          </a:p>
          <a:p>
            <a:endParaRPr lang="en-US" dirty="0"/>
          </a:p>
          <a:p>
            <a:r>
              <a:rPr lang="en-US" dirty="0"/>
              <a:t>Taking into account all this and taking only the first two rows, which are the ones that give us valid results, we obtain that for Amazon Transcribe and Google Transcribe we have 63% and 50% respectively of audios in which after separation the result is good enough to be used.</a:t>
            </a:r>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17</a:t>
            </a:fld>
            <a:endParaRPr lang="es-ES"/>
          </a:p>
        </p:txBody>
      </p:sp>
    </p:spTree>
    <p:extLst>
      <p:ext uri="{BB962C8B-B14F-4D97-AF65-F5344CB8AC3E}">
        <p14:creationId xmlns:p14="http://schemas.microsoft.com/office/powerpoint/2010/main" val="2468940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u="none" dirty="0">
                <a:solidFill>
                  <a:schemeClr val="tx1"/>
                </a:solidFill>
                <a:effectLst/>
                <a:latin typeface="Arial" panose="020B0604020202020204" pitchFamily="34" charset="0"/>
              </a:rPr>
              <a:t>The Mean opinion score is a measure that represents overall quality of a stimulus or system. </a:t>
            </a:r>
            <a:r>
              <a:rPr lang="en-US" b="0" i="0" dirty="0">
                <a:solidFill>
                  <a:srgbClr val="222222"/>
                </a:solidFill>
                <a:effectLst/>
                <a:latin typeface="Arial" panose="020B0604020202020204" pitchFamily="34" charset="0"/>
              </a:rPr>
              <a:t>For our set of utterances, the original mean score was 3.1 on a range between 0 and 5 with 5 being the best score. After separation the mean score dropped to 2.8, this is almost a 9% decrease.</a:t>
            </a:r>
            <a:br>
              <a:rPr lang="en-US" dirty="0"/>
            </a:br>
            <a:br>
              <a:rPr lang="en-US" dirty="0"/>
            </a:br>
            <a:r>
              <a:rPr lang="en-US" b="0" i="0" dirty="0">
                <a:solidFill>
                  <a:srgbClr val="222222"/>
                </a:solidFill>
                <a:effectLst/>
                <a:latin typeface="Arial" panose="020B0604020202020204" pitchFamily="34" charset="0"/>
              </a:rPr>
              <a:t>When looking at the overall distribution of scores in the histogram, we see that the score could drop up to 2.5 points in some cases. However, we also notice interestingly that the score actually increases for some separations.</a:t>
            </a:r>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18</a:t>
            </a:fld>
            <a:endParaRPr lang="es-ES"/>
          </a:p>
        </p:txBody>
      </p:sp>
    </p:spTree>
    <p:extLst>
      <p:ext uri="{BB962C8B-B14F-4D97-AF65-F5344CB8AC3E}">
        <p14:creationId xmlns:p14="http://schemas.microsoft.com/office/powerpoint/2010/main" val="3446855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08000" indent="0">
              <a:spcBef>
                <a:spcPts val="1417"/>
              </a:spcBef>
              <a:buClr>
                <a:srgbClr val="000000"/>
              </a:buClr>
              <a:buSzPct val="45000"/>
              <a:buFont typeface="Wingdings" charset="2"/>
              <a:buNone/>
            </a:pPr>
            <a:r>
              <a:rPr lang="en-US" sz="2800" b="0" strike="noStrike" spc="-1" dirty="0">
                <a:latin typeface="Arial"/>
              </a:rPr>
              <a:t>We </a:t>
            </a:r>
            <a:r>
              <a:rPr lang="en-US" sz="2800" b="0" i="0" u="none" strike="noStrike" spc="-1" dirty="0">
                <a:latin typeface="Arial"/>
              </a:rPr>
              <a:t>wanted to understand observations at the intersection where the WER </a:t>
            </a:r>
            <a:r>
              <a:rPr lang="en-US" sz="2800" b="0" i="0" u="none" strike="noStrike" spc="-1" dirty="0">
                <a:uFillTx/>
                <a:latin typeface="Arial"/>
              </a:rPr>
              <a:t>decreased</a:t>
            </a:r>
            <a:r>
              <a:rPr lang="en-US" sz="2800" b="0" i="0" u="none" strike="noStrike" spc="-1" dirty="0">
                <a:latin typeface="Arial"/>
              </a:rPr>
              <a:t> after separation using the Amazon ASR engine. (19 samples.), where the WER </a:t>
            </a:r>
            <a:r>
              <a:rPr lang="en-US" sz="2800" b="0" i="0" u="none" strike="noStrike" spc="-1" dirty="0">
                <a:uFillTx/>
                <a:latin typeface="Arial"/>
              </a:rPr>
              <a:t>decreased</a:t>
            </a:r>
            <a:r>
              <a:rPr lang="en-US" sz="2800" b="0" i="0" u="none" strike="noStrike" spc="-1" dirty="0">
                <a:latin typeface="Arial"/>
              </a:rPr>
              <a:t> after separation using the Google ASR engine. (22 samples.) and where the MOS </a:t>
            </a:r>
            <a:r>
              <a:rPr lang="en-US" sz="2800" b="0" i="0" u="none" strike="noStrike" spc="-1" dirty="0">
                <a:uFillTx/>
                <a:latin typeface="Arial"/>
              </a:rPr>
              <a:t>increased</a:t>
            </a:r>
            <a:r>
              <a:rPr lang="en-US" sz="2800" b="0" i="0" u="none" strike="noStrike" spc="-1" dirty="0">
                <a:latin typeface="Arial"/>
              </a:rPr>
              <a:t> after separation. (116 samples.)</a:t>
            </a:r>
          </a:p>
          <a:p>
            <a:pPr marL="108000" indent="0">
              <a:spcBef>
                <a:spcPts val="1417"/>
              </a:spcBef>
              <a:buClr>
                <a:srgbClr val="000000"/>
              </a:buClr>
              <a:buSzPct val="45000"/>
              <a:buFont typeface="Wingdings" charset="2"/>
              <a:buNone/>
            </a:pPr>
            <a:endParaRPr lang="en-US" sz="2800" b="0" i="0" u="none" strike="noStrike" spc="-1" dirty="0">
              <a:latin typeface="Arial"/>
            </a:endParaRPr>
          </a:p>
          <a:p>
            <a:pPr marL="108000" indent="0">
              <a:spcBef>
                <a:spcPts val="1417"/>
              </a:spcBef>
              <a:buClr>
                <a:srgbClr val="000000"/>
              </a:buClr>
              <a:buSzPct val="45000"/>
              <a:buFont typeface="Wingdings" charset="2"/>
              <a:buNone/>
            </a:pPr>
            <a:r>
              <a:rPr lang="en-US" sz="2800" b="0" i="0" u="none" strike="noStrike" spc="-1" dirty="0">
                <a:latin typeface="Arial"/>
              </a:rPr>
              <a:t>The intersection of these 3 conditions gives us 3 observations in which 2 samples had background noise that was eliminated after separation and 1 sample had background music </a:t>
            </a:r>
            <a:r>
              <a:rPr lang="en-US" sz="2800" b="0" strike="noStrike" spc="-1" dirty="0">
                <a:latin typeface="Arial"/>
              </a:rPr>
              <a:t>that was eliminated after separation. It seems that background music and noise can be effectively eliminated after separation, but only an empirical observation right now; sample size is too small to draw inferences.</a:t>
            </a:r>
          </a:p>
          <a:p>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19</a:t>
            </a:fld>
            <a:endParaRPr lang="es-ES"/>
          </a:p>
        </p:txBody>
      </p:sp>
    </p:spTree>
    <p:extLst>
      <p:ext uri="{BB962C8B-B14F-4D97-AF65-F5344CB8AC3E}">
        <p14:creationId xmlns:p14="http://schemas.microsoft.com/office/powerpoint/2010/main" val="219829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First of all, let's make a short introduction about what we are trying to achieve and the tools we are going to use to achieve it.</a:t>
            </a:r>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2</a:t>
            </a:fld>
            <a:endParaRPr lang="es-ES"/>
          </a:p>
        </p:txBody>
      </p:sp>
    </p:spTree>
    <p:extLst>
      <p:ext uri="{BB962C8B-B14F-4D97-AF65-F5344CB8AC3E}">
        <p14:creationId xmlns:p14="http://schemas.microsoft.com/office/powerpoint/2010/main" val="2974151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final conclusions we have seen that the model works very well when separating male and female voices, or very different voices. Also that it detects noise and background music very accurately and that after separation it is often eliminated. Seeing these conclusions and the analysis performed we can say that the performance of the model is adequate to apply it in the scenarios that we have discussed above, obtaining quite reliable results.</a:t>
            </a:r>
            <a:endParaRPr lang="es-ES" dirty="0"/>
          </a:p>
          <a:p>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20</a:t>
            </a:fld>
            <a:endParaRPr lang="es-ES"/>
          </a:p>
        </p:txBody>
      </p:sp>
    </p:spTree>
    <p:extLst>
      <p:ext uri="{BB962C8B-B14F-4D97-AF65-F5344CB8AC3E}">
        <p14:creationId xmlns:p14="http://schemas.microsoft.com/office/powerpoint/2010/main" val="878622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n-US" b="0" i="0" dirty="0">
                <a:solidFill>
                  <a:srgbClr val="500050"/>
                </a:solidFill>
                <a:effectLst/>
                <a:latin typeface="Arial" panose="020B0604020202020204" pitchFamily="34" charset="0"/>
              </a:rPr>
              <a:t>Speech separation is the task of separating the target speech from the interference in the background. This is a problem which in recent years has shifted the traditional approach of signal separation to focus on using deep learning algorithms to solve this problem.</a:t>
            </a:r>
          </a:p>
          <a:p>
            <a:pPr algn="l"/>
            <a:endParaRPr lang="en-US" b="0" i="0" dirty="0">
              <a:solidFill>
                <a:srgbClr val="500050"/>
              </a:solidFill>
              <a:effectLst/>
              <a:latin typeface="Arial" panose="020B0604020202020204" pitchFamily="34" charset="0"/>
            </a:endParaRPr>
          </a:p>
          <a:p>
            <a:pPr algn="l"/>
            <a:r>
              <a:rPr lang="en-US" b="0" i="0" dirty="0">
                <a:solidFill>
                  <a:srgbClr val="500050"/>
                </a:solidFill>
                <a:effectLst/>
                <a:latin typeface="Arial" panose="020B0604020202020204" pitchFamily="34" charset="0"/>
              </a:rPr>
              <a:t>Our work uses voices from the VoxCeleb dataset to create mixtures, i.e., two independent voice streams are mixed into one voice stream. Using for speech separation, we subsequently separate the mixed voices into their constituent streams.</a:t>
            </a:r>
          </a:p>
          <a:p>
            <a:pPr algn="l"/>
            <a:endParaRPr lang="en-US" b="0" i="0" dirty="0">
              <a:solidFill>
                <a:srgbClr val="500050"/>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To evaluate the quality of after-separation stream, we use Speech-to-Text tools such as AWS Transcribe and Google Cloud Transcribe to obtain transcriptions which will be analyzed through the Word Error Rate (WER) and the MOSNet, so we can draw conclusions about under what kind of circumstances the model offers better results.</a:t>
            </a:r>
          </a:p>
          <a:p>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3</a:t>
            </a:fld>
            <a:endParaRPr lang="es-ES"/>
          </a:p>
        </p:txBody>
      </p:sp>
    </p:spTree>
    <p:extLst>
      <p:ext uri="{BB962C8B-B14F-4D97-AF65-F5344CB8AC3E}">
        <p14:creationId xmlns:p14="http://schemas.microsoft.com/office/powerpoint/2010/main" val="1676028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To do so we will use the </a:t>
            </a:r>
            <a:r>
              <a:rPr lang="en-US" dirty="0" err="1"/>
              <a:t>Voxceleb</a:t>
            </a:r>
            <a:r>
              <a:rPr lang="en-US" dirty="0"/>
              <a:t> dataset which contains over 100,000 utterances of 1,251 celebrities, extracted from videos uploaded to YouTube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Once we have downloaded the compressed dataset, we will proceed to unzip it, in this way we will obtain all the folders corresponding to each celebrity as we can see here. At this point we are ready to mix pairs of</a:t>
            </a:r>
            <a:r>
              <a:rPr lang="en-US" dirty="0"/>
              <a:t> different utterances as we will see later.</a:t>
            </a:r>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4</a:t>
            </a:fld>
            <a:endParaRPr lang="es-ES"/>
          </a:p>
        </p:txBody>
      </p:sp>
    </p:spTree>
    <p:extLst>
      <p:ext uri="{BB962C8B-B14F-4D97-AF65-F5344CB8AC3E}">
        <p14:creationId xmlns:p14="http://schemas.microsoft.com/office/powerpoint/2010/main" val="3959605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model we are going to use to perform the audio source separation is a SepFormer model implemented with SpeechBrain, which is an open-source and all-in-one speech toolkit based on </a:t>
            </a:r>
            <a:r>
              <a:rPr lang="en-US" dirty="0" err="1"/>
              <a:t>PyTorch</a:t>
            </a:r>
            <a:r>
              <a:rPr lang="en-US" dirty="0"/>
              <a:t>, and pre-trained with the WHAMR! dataset.</a:t>
            </a:r>
          </a:p>
          <a:p>
            <a:endParaRPr lang="en-US" b="0" i="0" dirty="0">
              <a:solidFill>
                <a:schemeClr val="tx1"/>
              </a:solidFill>
              <a:effectLst/>
              <a:latin typeface="+mn-lt"/>
            </a:endParaRPr>
          </a:p>
          <a:p>
            <a:r>
              <a:rPr lang="en-US" b="0" i="0" dirty="0">
                <a:solidFill>
                  <a:srgbClr val="212529"/>
                </a:solidFill>
                <a:effectLst/>
                <a:latin typeface="Lato" panose="020F0502020204030203" pitchFamily="34" charset="0"/>
              </a:rPr>
              <a:t>WHARM! is a dataset for noisy and reverberant speech separation. It extends the previous version by introducing synthetic reverberation to the speech sources in addition to the existing noise. Reverberation times were chosen to approximate domestic and classroom environments (expected to be similar to the restaurants and coffee shops where the previous version noise was collected), and further classified as high, medium, and low reverberation based on a qualitative assessment of the mixture’s noise recording.</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create the model, we will use the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from_hparams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method to fetch and load the location of the pre-trained model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source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to save the obtained material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savedir</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5</a:t>
            </a:fld>
            <a:endParaRPr lang="es-ES"/>
          </a:p>
        </p:txBody>
      </p:sp>
    </p:spTree>
    <p:extLst>
      <p:ext uri="{BB962C8B-B14F-4D97-AF65-F5344CB8AC3E}">
        <p14:creationId xmlns:p14="http://schemas.microsoft.com/office/powerpoint/2010/main" val="2510454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Once we have the model created, we will use the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separate_file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method to separate the audio mix we have created, note that the model requires the sampling frequency of the input audio signal to be 8000 Hz.</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Next step is proceed to save the new separated audios using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torchaudio</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in the location of our choice specifying the sample rate which in our case is 8000 Hz.</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this point we have the two audios separated and ready to analyze the quality of the separation by different methods that will be explained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Before we continue, let's play an example of this separation to give you an idea of how it worked.</a:t>
            </a: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8F5D4DD2-08BD-46FF-813E-03DA86C6DE8C}" type="slidenum">
              <a:rPr lang="es-ES" smtClean="0"/>
              <a:t>6</a:t>
            </a:fld>
            <a:endParaRPr lang="es-ES"/>
          </a:p>
        </p:txBody>
      </p:sp>
    </p:spTree>
    <p:extLst>
      <p:ext uri="{BB962C8B-B14F-4D97-AF65-F5344CB8AC3E}">
        <p14:creationId xmlns:p14="http://schemas.microsoft.com/office/powerpoint/2010/main" val="1087911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For this first analysis we will randomly mix the audios by introducing, after normalizing certain parameters, a delay in one of them and without taking into account the lengths of each audio.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First, we will analyze the separation of 15 mixes and based on the general conclusions we obtain we will change the corresponding parameters. Subsequently we will analyze the separation of 80 mixes using a 1 to 5 grading scale to obtain a subjective result of the quality of the separation.</a:t>
            </a: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7</a:t>
            </a:fld>
            <a:endParaRPr lang="es-ES"/>
          </a:p>
        </p:txBody>
      </p:sp>
    </p:spTree>
    <p:extLst>
      <p:ext uri="{BB962C8B-B14F-4D97-AF65-F5344CB8AC3E}">
        <p14:creationId xmlns:p14="http://schemas.microsoft.com/office/powerpoint/2010/main" val="2962649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mix the audios the first thing we will do is to randomly choose any audio from all the downloaded ones by browsing through all the folders using a script. Once we have it, we will proceed to normalize them by means of the module of ffmpeg loudnorm.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purpose of this normalization is to make the mean and maximum value of all audio signals as similar as possible. In this way, when mixing them, we can better check the performance of the model since we eliminate the problems that could be caused by the fact that there are large differences between the mixed audios.</a:t>
            </a:r>
          </a:p>
          <a:p>
            <a:pPr algn="just">
              <a:spcAft>
                <a:spcPts val="600"/>
              </a:spcAft>
            </a:pP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6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values have been chosen after a small analysis in which the signal has been measured by testing different values for each parameter. We have found that the values of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Integrated Loudness Target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Loudness Range Target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have no effect on the mean and maximum values of the signal, so we will use the default values. For Integrated Loudness Target, on the other hand, we will use -25 for all selected audios.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Once we have the normalized audios, we proceed to mix them with the following command in which we specify the path of both audios and the selected sampling frequency, in our case 8000 Hz. Additionally, we will add in -filter_complex a series of parameters that we will discuss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To test how it affects the fact that one of the audios starts a little later we will introduce a certain delay in the first input, this delay will be chosen randomly from 0 to 3 s with 0.2 second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will also increase the volume of both inputs by 70% so that the voices can be heard more clearly, if we increase it much more, we will start to notice a certain distortion that we are not interested 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Finally, we will choose the length of the audio mix by selecting shortest or longest to keep the length of the longest or the shortest input. To contemplate all the cases the script will choose randomly this parameter.</a:t>
            </a:r>
          </a:p>
        </p:txBody>
      </p:sp>
      <p:sp>
        <p:nvSpPr>
          <p:cNvPr id="4" name="Marcador de número de diapositiva 3"/>
          <p:cNvSpPr>
            <a:spLocks noGrp="1"/>
          </p:cNvSpPr>
          <p:nvPr>
            <p:ph type="sldNum" sz="quarter" idx="5"/>
          </p:nvPr>
        </p:nvSpPr>
        <p:spPr/>
        <p:txBody>
          <a:bodyPr/>
          <a:lstStyle/>
          <a:p>
            <a:fld id="{8F5D4DD2-08BD-46FF-813E-03DA86C6DE8C}" type="slidenum">
              <a:rPr lang="es-ES" smtClean="0"/>
              <a:t>8</a:t>
            </a:fld>
            <a:endParaRPr lang="es-ES"/>
          </a:p>
        </p:txBody>
      </p:sp>
    </p:spTree>
    <p:extLst>
      <p:ext uri="{BB962C8B-B14F-4D97-AF65-F5344CB8AC3E}">
        <p14:creationId xmlns:p14="http://schemas.microsoft.com/office/powerpoint/2010/main" val="300973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Once we have applied the deep learning model used to separate the mixes, we proceed to perform a first analysis on 15 mixes in which we will analyze a series of basic parameters (delay, background noise, audio length and execution time) to see if we find any clear correlation between these parameters and the final quality obtained after separation.</a:t>
            </a:r>
            <a:endParaRPr lang="es-E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After this analysis, we draw the following conclusions: </a:t>
            </a:r>
          </a:p>
          <a:p>
            <a:r>
              <a:rPr lang="en-US" sz="1800" b="0" i="0" u="none" strike="noStrike" baseline="0" dirty="0">
                <a:solidFill>
                  <a:srgbClr val="000000"/>
                </a:solidFill>
                <a:latin typeface="Calibri" panose="020F0502020204030204" pitchFamily="34" charset="0"/>
              </a:rPr>
              <a:t>• We verify that the delay introduced in audio 1 has practically no effect in terms of quality level. </a:t>
            </a:r>
          </a:p>
          <a:p>
            <a:r>
              <a:rPr lang="en-US" sz="1800" b="0" i="0" u="none" strike="noStrike" baseline="0" dirty="0">
                <a:solidFill>
                  <a:srgbClr val="000000"/>
                </a:solidFill>
                <a:latin typeface="Calibri" panose="020F0502020204030204" pitchFamily="34" charset="0"/>
              </a:rPr>
              <a:t>• About 70% of the part corresponding to the introduced delays remains practically noiseless or very low. </a:t>
            </a:r>
          </a:p>
          <a:p>
            <a:r>
              <a:rPr lang="en-US" sz="1800" b="0" i="0" u="none" strike="noStrike" baseline="0" dirty="0">
                <a:solidFill>
                  <a:srgbClr val="000000"/>
                </a:solidFill>
                <a:latin typeface="Calibri" panose="020F0502020204030204" pitchFamily="34" charset="0"/>
              </a:rPr>
              <a:t>• The length of the mixed audio does not seem to be related to the quality obtained after separation. </a:t>
            </a:r>
          </a:p>
          <a:p>
            <a:r>
              <a:rPr lang="en-US" sz="1800" b="0" i="0" u="none" strike="noStrike" baseline="0" dirty="0">
                <a:latin typeface="Calibri" panose="020F0502020204030204" pitchFamily="34" charset="0"/>
              </a:rPr>
              <a:t>• The model manages to eliminate the background noise almost all the time and it does not affect the final quality. </a:t>
            </a:r>
          </a:p>
          <a:p>
            <a:r>
              <a:rPr lang="en-US" sz="1800" b="0" i="0" u="none" strike="noStrike" baseline="0" dirty="0">
                <a:latin typeface="Calibri" panose="020F0502020204030204" pitchFamily="34" charset="0"/>
              </a:rPr>
              <a:t>• As we can see in the graph, the relationship between the run time (time taken by the model to separate the two audios) and the size of the mixed audio file is practically linear. </a:t>
            </a:r>
          </a:p>
          <a:p>
            <a:endParaRPr lang="es-ES" dirty="0"/>
          </a:p>
        </p:txBody>
      </p:sp>
      <p:sp>
        <p:nvSpPr>
          <p:cNvPr id="4" name="Marcador de número de diapositiva 3"/>
          <p:cNvSpPr>
            <a:spLocks noGrp="1"/>
          </p:cNvSpPr>
          <p:nvPr>
            <p:ph type="sldNum" sz="quarter" idx="5"/>
          </p:nvPr>
        </p:nvSpPr>
        <p:spPr/>
        <p:txBody>
          <a:bodyPr/>
          <a:lstStyle/>
          <a:p>
            <a:fld id="{8F5D4DD2-08BD-46FF-813E-03DA86C6DE8C}" type="slidenum">
              <a:rPr lang="es-ES" smtClean="0"/>
              <a:t>9</a:t>
            </a:fld>
            <a:endParaRPr lang="es-ES"/>
          </a:p>
        </p:txBody>
      </p:sp>
    </p:spTree>
    <p:extLst>
      <p:ext uri="{BB962C8B-B14F-4D97-AF65-F5344CB8AC3E}">
        <p14:creationId xmlns:p14="http://schemas.microsoft.com/office/powerpoint/2010/main" val="317207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8/9/2022</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438523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8/9/2022</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60784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8/9/2022</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469490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8/9/2022</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295928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713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227352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04E684-10F4-4CC3-A0B9-F03AA7BE37CF}"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866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04E684-10F4-4CC3-A0B9-F03AA7BE37CF}"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503988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04E684-10F4-4CC3-A0B9-F03AA7BE37CF}" type="datetimeFigureOut">
              <a:rPr lang="en-US" smtClean="0"/>
              <a:t>8/9/2022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629627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04E684-10F4-4CC3-A0B9-F03AA7BE37CF}" type="datetimeFigureOut">
              <a:rPr lang="en-US" smtClean="0"/>
              <a:t>8/9/2022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438304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04E684-10F4-4CC3-A0B9-F03AA7BE37CF}" type="datetimeFigureOut">
              <a:rPr lang="en-US" smtClean="0"/>
              <a:t>8/9/2022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300097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8/9/2022</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235716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04E684-10F4-4CC3-A0B9-F03AA7BE37CF}" type="datetimeFigureOut">
              <a:rPr lang="en-US" smtClean="0"/>
              <a:t>8/9/2022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845F5A-061D-4825-9AE9-D7794091C6CF}" type="slidenum">
              <a:rPr lang="en-US" smtClean="0"/>
              <a:t>‹Nº›</a:t>
            </a:fld>
            <a:endParaRPr lang="en-US"/>
          </a:p>
        </p:txBody>
      </p:sp>
    </p:spTree>
    <p:extLst>
      <p:ext uri="{BB962C8B-B14F-4D97-AF65-F5344CB8AC3E}">
        <p14:creationId xmlns:p14="http://schemas.microsoft.com/office/powerpoint/2010/main" val="4104811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04E684-10F4-4CC3-A0B9-F03AA7BE37CF}" type="datetimeFigureOut">
              <a:rPr lang="en-US" smtClean="0"/>
              <a:t>8/9/2022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3292913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944113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04E684-10F4-4CC3-A0B9-F03AA7BE37CF}" type="datetimeFigureOut">
              <a:rPr lang="en-US" smtClean="0"/>
              <a:t>8/9/2022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31181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8/9/2022</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698113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8/9/2022</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73016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8/9/2022</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115176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8/9/2022</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4581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8/9/2022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08466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8/9/2022</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24259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8/9/2022</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‹Nº›</a:t>
            </a:fld>
            <a:endParaRPr lang="en-US"/>
          </a:p>
        </p:txBody>
      </p:sp>
    </p:spTree>
    <p:extLst>
      <p:ext uri="{BB962C8B-B14F-4D97-AF65-F5344CB8AC3E}">
        <p14:creationId xmlns:p14="http://schemas.microsoft.com/office/powerpoint/2010/main" val="70920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8/9/2022</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‹Nº›</a:t>
            </a:fld>
            <a:endParaRPr lang="en-US"/>
          </a:p>
        </p:txBody>
      </p:sp>
    </p:spTree>
    <p:extLst>
      <p:ext uri="{BB962C8B-B14F-4D97-AF65-F5344CB8AC3E}">
        <p14:creationId xmlns:p14="http://schemas.microsoft.com/office/powerpoint/2010/main" val="90073448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2" r:id="rId7"/>
    <p:sldLayoutId id="2147483663" r:id="rId8"/>
    <p:sldLayoutId id="2147483664" r:id="rId9"/>
    <p:sldLayoutId id="2147483665" r:id="rId10"/>
    <p:sldLayoutId id="2147483666" r:id="rId11"/>
    <p:sldLayoutId id="2147483668"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04E684-10F4-4CC3-A0B9-F03AA7BE37CF}" type="datetimeFigureOut">
              <a:rPr lang="en-US" smtClean="0"/>
              <a:t>8/9/2022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845F5A-061D-4825-9AE9-D7794091C6CF}" type="slidenum">
              <a:rPr lang="en-US" smtClean="0"/>
              <a:t>‹Nº›</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14789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9.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FFC809-4012-04F5-531E-8B4833DC6599}"/>
              </a:ext>
            </a:extLst>
          </p:cNvPr>
          <p:cNvSpPr>
            <a:spLocks noGrp="1"/>
          </p:cNvSpPr>
          <p:nvPr>
            <p:ph type="ctrTitle"/>
          </p:nvPr>
        </p:nvSpPr>
        <p:spPr>
          <a:xfrm>
            <a:off x="0" y="1652325"/>
            <a:ext cx="12192000" cy="1406179"/>
          </a:xfrm>
        </p:spPr>
        <p:txBody>
          <a:bodyPr>
            <a:normAutofit/>
          </a:bodyPr>
          <a:lstStyle/>
          <a:p>
            <a:pPr algn="ctr"/>
            <a:r>
              <a:rPr lang="en-US" sz="4400" dirty="0"/>
              <a:t>EVALUATING SPEECH SEPARATION THROUGH PRE-TRAINED DEEP NEURAL NETWORKS MODELS</a:t>
            </a:r>
            <a:endParaRPr lang="es-ES" sz="4400" dirty="0"/>
          </a:p>
        </p:txBody>
      </p:sp>
      <p:sp>
        <p:nvSpPr>
          <p:cNvPr id="3" name="Subtítulo 2">
            <a:extLst>
              <a:ext uri="{FF2B5EF4-FFF2-40B4-BE49-F238E27FC236}">
                <a16:creationId xmlns:a16="http://schemas.microsoft.com/office/drawing/2014/main" id="{EAEC517C-15E7-5304-D5E4-864DEF338C1C}"/>
              </a:ext>
            </a:extLst>
          </p:cNvPr>
          <p:cNvSpPr>
            <a:spLocks noGrp="1"/>
          </p:cNvSpPr>
          <p:nvPr>
            <p:ph type="subTitle" idx="1"/>
          </p:nvPr>
        </p:nvSpPr>
        <p:spPr>
          <a:xfrm>
            <a:off x="1100051" y="4455620"/>
            <a:ext cx="10058400" cy="1819920"/>
          </a:xfrm>
        </p:spPr>
        <p:txBody>
          <a:bodyPr>
            <a:normAutofit fontScale="92500" lnSpcReduction="10000"/>
          </a:bodyPr>
          <a:lstStyle/>
          <a:p>
            <a:pPr algn="r"/>
            <a:r>
              <a:rPr lang="es-ES" sz="2600" dirty="0"/>
              <a:t>Jose Ignacio Pozuelo</a:t>
            </a:r>
          </a:p>
          <a:p>
            <a:pPr algn="r"/>
            <a:r>
              <a:rPr lang="es-ES" dirty="0"/>
              <a:t>VIJAY </a:t>
            </a:r>
            <a:r>
              <a:rPr lang="es-ES" dirty="0" err="1"/>
              <a:t>Gurbani</a:t>
            </a:r>
            <a:endParaRPr lang="es-ES" dirty="0"/>
          </a:p>
          <a:p>
            <a:pPr algn="r"/>
            <a:r>
              <a:rPr lang="es-ES" dirty="0"/>
              <a:t>Dan Pluth</a:t>
            </a:r>
          </a:p>
          <a:p>
            <a:pPr algn="r"/>
            <a:r>
              <a:rPr lang="es-ES" dirty="0" err="1"/>
              <a:t>Ayush</a:t>
            </a:r>
            <a:r>
              <a:rPr lang="es-ES" dirty="0"/>
              <a:t> Panda </a:t>
            </a:r>
          </a:p>
          <a:p>
            <a:pPr algn="r"/>
            <a:endParaRPr lang="es-ES" dirty="0"/>
          </a:p>
        </p:txBody>
      </p:sp>
    </p:spTree>
    <p:extLst>
      <p:ext uri="{BB962C8B-B14F-4D97-AF65-F5344CB8AC3E}">
        <p14:creationId xmlns:p14="http://schemas.microsoft.com/office/powerpoint/2010/main" val="162215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lstStyle/>
          <a:p>
            <a:r>
              <a:rPr lang="es-ES" dirty="0"/>
              <a:t>80 Mixture </a:t>
            </a:r>
            <a:r>
              <a:rPr lang="es-ES" dirty="0" err="1"/>
              <a:t>Separation</a:t>
            </a:r>
            <a:endParaRPr lang="es-ES" dirty="0"/>
          </a:p>
        </p:txBody>
      </p:sp>
      <p:pic>
        <p:nvPicPr>
          <p:cNvPr id="5" name="Imagen 4">
            <a:extLst>
              <a:ext uri="{FF2B5EF4-FFF2-40B4-BE49-F238E27FC236}">
                <a16:creationId xmlns:a16="http://schemas.microsoft.com/office/drawing/2014/main" id="{956B1C82-6025-4DE8-2949-A6831703EFE9}"/>
              </a:ext>
            </a:extLst>
          </p:cNvPr>
          <p:cNvPicPr>
            <a:picLocks noChangeAspect="1"/>
          </p:cNvPicPr>
          <p:nvPr/>
        </p:nvPicPr>
        <p:blipFill>
          <a:blip r:embed="rId3"/>
          <a:stretch>
            <a:fillRect/>
          </a:stretch>
        </p:blipFill>
        <p:spPr>
          <a:xfrm>
            <a:off x="1321047" y="2058948"/>
            <a:ext cx="5815145" cy="1898518"/>
          </a:xfrm>
          <a:prstGeom prst="rect">
            <a:avLst/>
          </a:prstGeom>
        </p:spPr>
      </p:pic>
      <p:pic>
        <p:nvPicPr>
          <p:cNvPr id="7" name="Imagen 6">
            <a:extLst>
              <a:ext uri="{FF2B5EF4-FFF2-40B4-BE49-F238E27FC236}">
                <a16:creationId xmlns:a16="http://schemas.microsoft.com/office/drawing/2014/main" id="{851B1D64-34DC-FD03-4675-0EED426FB4BF}"/>
              </a:ext>
            </a:extLst>
          </p:cNvPr>
          <p:cNvPicPr>
            <a:picLocks noChangeAspect="1"/>
          </p:cNvPicPr>
          <p:nvPr/>
        </p:nvPicPr>
        <p:blipFill>
          <a:blip r:embed="rId4"/>
          <a:stretch>
            <a:fillRect/>
          </a:stretch>
        </p:blipFill>
        <p:spPr>
          <a:xfrm>
            <a:off x="7558269" y="2058948"/>
            <a:ext cx="4098466" cy="2542994"/>
          </a:xfrm>
          <a:prstGeom prst="rect">
            <a:avLst/>
          </a:prstGeom>
          <a:effectLst>
            <a:outerShdw blurRad="50800" dist="38100" dir="2700000" algn="tl" rotWithShape="0">
              <a:prstClr val="black">
                <a:alpha val="40000"/>
              </a:prstClr>
            </a:outerShdw>
          </a:effectLst>
        </p:spPr>
      </p:pic>
      <p:sp>
        <p:nvSpPr>
          <p:cNvPr id="10" name="CuadroTexto 9">
            <a:extLst>
              <a:ext uri="{FF2B5EF4-FFF2-40B4-BE49-F238E27FC236}">
                <a16:creationId xmlns:a16="http://schemas.microsoft.com/office/drawing/2014/main" id="{5B7BBBE4-7B02-7BF2-175C-6F2B0126EA35}"/>
              </a:ext>
            </a:extLst>
          </p:cNvPr>
          <p:cNvSpPr txBox="1"/>
          <p:nvPr/>
        </p:nvSpPr>
        <p:spPr>
          <a:xfrm>
            <a:off x="1321047" y="4350579"/>
            <a:ext cx="57724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dirty="0">
                <a:solidFill>
                  <a:srgbClr val="414042"/>
                </a:solidFill>
                <a:effectLst/>
                <a:latin typeface="Roboto" panose="02000000000000000000" pitchFamily="2" charset="0"/>
              </a:rPr>
              <a:t>Different languages  </a:t>
            </a:r>
            <a:r>
              <a:rPr lang="en-US" dirty="0">
                <a:solidFill>
                  <a:srgbClr val="414042"/>
                </a:solidFill>
                <a:effectLst/>
                <a:latin typeface="Roboto" panose="02000000000000000000" pitchFamily="2" charset="0"/>
                <a:sym typeface="Wingdings" panose="05000000000000000000" pitchFamily="2" charset="2"/>
              </a:rPr>
              <a:t>  Higher quality after-separation</a:t>
            </a:r>
            <a:endParaRPr lang="en-US" dirty="0">
              <a:solidFill>
                <a:srgbClr val="414042"/>
              </a:solidFill>
              <a:effectLst/>
              <a:latin typeface="Roboto" panose="02000000000000000000" pitchFamily="2" charset="0"/>
            </a:endParaRPr>
          </a:p>
        </p:txBody>
      </p:sp>
      <p:sp>
        <p:nvSpPr>
          <p:cNvPr id="11" name="CuadroTexto 10">
            <a:extLst>
              <a:ext uri="{FF2B5EF4-FFF2-40B4-BE49-F238E27FC236}">
                <a16:creationId xmlns:a16="http://schemas.microsoft.com/office/drawing/2014/main" id="{9BE51D8A-43AC-179E-F90F-A2C2D8DDAEC6}"/>
              </a:ext>
            </a:extLst>
          </p:cNvPr>
          <p:cNvSpPr txBox="1"/>
          <p:nvPr/>
        </p:nvSpPr>
        <p:spPr>
          <a:xfrm>
            <a:off x="482847" y="4917409"/>
            <a:ext cx="74488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dirty="0">
                <a:solidFill>
                  <a:srgbClr val="414042"/>
                </a:solidFill>
                <a:effectLst/>
                <a:latin typeface="Roboto" panose="02000000000000000000" pitchFamily="2" charset="0"/>
              </a:rPr>
              <a:t>Audio quality seems to improve towards the end of the audio</a:t>
            </a:r>
          </a:p>
        </p:txBody>
      </p:sp>
      <p:sp>
        <p:nvSpPr>
          <p:cNvPr id="12" name="CuadroTexto 11">
            <a:extLst>
              <a:ext uri="{FF2B5EF4-FFF2-40B4-BE49-F238E27FC236}">
                <a16:creationId xmlns:a16="http://schemas.microsoft.com/office/drawing/2014/main" id="{3F649D80-A075-6003-9CCD-43F24D1D7C01}"/>
              </a:ext>
            </a:extLst>
          </p:cNvPr>
          <p:cNvSpPr txBox="1"/>
          <p:nvPr/>
        </p:nvSpPr>
        <p:spPr>
          <a:xfrm>
            <a:off x="1321047" y="5484239"/>
            <a:ext cx="5772400"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dirty="0">
                <a:solidFill>
                  <a:srgbClr val="414042"/>
                </a:solidFill>
                <a:latin typeface="Roboto" panose="02000000000000000000" pitchFamily="2" charset="0"/>
              </a:rPr>
              <a:t>Great background music detection and elimination</a:t>
            </a:r>
            <a:endParaRPr lang="en-US" dirty="0">
              <a:solidFill>
                <a:srgbClr val="414042"/>
              </a:solidFill>
              <a:effectLst/>
              <a:latin typeface="Roboto" panose="02000000000000000000" pitchFamily="2" charset="0"/>
            </a:endParaRPr>
          </a:p>
        </p:txBody>
      </p:sp>
      <p:sp>
        <p:nvSpPr>
          <p:cNvPr id="3" name="CuadroTexto 2">
            <a:extLst>
              <a:ext uri="{FF2B5EF4-FFF2-40B4-BE49-F238E27FC236}">
                <a16:creationId xmlns:a16="http://schemas.microsoft.com/office/drawing/2014/main" id="{D626649C-4A26-86A8-F008-85AD4F098A84}"/>
              </a:ext>
            </a:extLst>
          </p:cNvPr>
          <p:cNvSpPr txBox="1"/>
          <p:nvPr/>
        </p:nvSpPr>
        <p:spPr>
          <a:xfrm>
            <a:off x="7782877" y="5653516"/>
            <a:ext cx="3649249" cy="400110"/>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sz="2000" b="1" dirty="0">
                <a:solidFill>
                  <a:srgbClr val="414042"/>
                </a:solidFill>
                <a:latin typeface="Roboto" panose="02000000000000000000" pitchFamily="2" charset="0"/>
              </a:rPr>
              <a:t>AVERAGE QUALITY </a:t>
            </a:r>
            <a:r>
              <a:rPr lang="en-US" sz="2000" b="1" dirty="0">
                <a:solidFill>
                  <a:srgbClr val="414042"/>
                </a:solidFill>
                <a:latin typeface="Roboto" panose="02000000000000000000" pitchFamily="2" charset="0"/>
                <a:sym typeface="Wingdings" panose="05000000000000000000" pitchFamily="2" charset="2"/>
              </a:rPr>
              <a:t> 3.7</a:t>
            </a:r>
            <a:endParaRPr lang="en-US" sz="2000" b="1" dirty="0">
              <a:solidFill>
                <a:srgbClr val="414042"/>
              </a:solidFill>
              <a:effectLst/>
              <a:latin typeface="Roboto" panose="02000000000000000000" pitchFamily="2" charset="0"/>
            </a:endParaRPr>
          </a:p>
        </p:txBody>
      </p:sp>
    </p:spTree>
    <p:extLst>
      <p:ext uri="{BB962C8B-B14F-4D97-AF65-F5344CB8AC3E}">
        <p14:creationId xmlns:p14="http://schemas.microsoft.com/office/powerpoint/2010/main" val="1987890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2D959C0-B025-4231-F24C-59C4CBA60055}"/>
              </a:ext>
            </a:extLst>
          </p:cNvPr>
          <p:cNvSpPr txBox="1"/>
          <p:nvPr/>
        </p:nvSpPr>
        <p:spPr>
          <a:xfrm>
            <a:off x="0" y="2532992"/>
            <a:ext cx="12192000" cy="769441"/>
          </a:xfrm>
          <a:prstGeom prst="rect">
            <a:avLst/>
          </a:prstGeom>
          <a:noFill/>
        </p:spPr>
        <p:txBody>
          <a:bodyPr wrap="square" rtlCol="0">
            <a:spAutoFit/>
          </a:bodyPr>
          <a:lstStyle/>
          <a:p>
            <a:pPr algn="ctr"/>
            <a:r>
              <a:rPr lang="es-ES" sz="4400" dirty="0"/>
              <a:t>Analysis II</a:t>
            </a:r>
          </a:p>
        </p:txBody>
      </p:sp>
    </p:spTree>
    <p:extLst>
      <p:ext uri="{BB962C8B-B14F-4D97-AF65-F5344CB8AC3E}">
        <p14:creationId xmlns:p14="http://schemas.microsoft.com/office/powerpoint/2010/main" val="139216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lstStyle/>
          <a:p>
            <a:r>
              <a:rPr lang="es-ES" dirty="0" err="1"/>
              <a:t>Utterances</a:t>
            </a:r>
            <a:r>
              <a:rPr lang="es-ES" dirty="0"/>
              <a:t> </a:t>
            </a:r>
            <a:r>
              <a:rPr lang="es-ES" dirty="0" err="1"/>
              <a:t>Selection</a:t>
            </a:r>
            <a:endParaRPr lang="es-ES" dirty="0"/>
          </a:p>
        </p:txBody>
      </p:sp>
      <p:pic>
        <p:nvPicPr>
          <p:cNvPr id="4" name="Imagen 3" descr="Gráfico, Histograma&#10;&#10;Descripción generada automáticamente">
            <a:extLst>
              <a:ext uri="{FF2B5EF4-FFF2-40B4-BE49-F238E27FC236}">
                <a16:creationId xmlns:a16="http://schemas.microsoft.com/office/drawing/2014/main" id="{3AB5E1C1-100C-10C1-D27C-B03947B3F7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146248"/>
            <a:ext cx="4340698" cy="3000167"/>
          </a:xfrm>
          <a:prstGeom prst="rect">
            <a:avLst/>
          </a:prstGeom>
          <a:noFill/>
          <a:ln>
            <a:noFill/>
          </a:ln>
        </p:spPr>
      </p:pic>
      <p:pic>
        <p:nvPicPr>
          <p:cNvPr id="7" name="Imagen 6" descr="Gráfico, Histograma&#10;&#10;Descripción generada automáticamente">
            <a:extLst>
              <a:ext uri="{FF2B5EF4-FFF2-40B4-BE49-F238E27FC236}">
                <a16:creationId xmlns:a16="http://schemas.microsoft.com/office/drawing/2014/main" id="{26C2B5C5-8252-4D82-BFF1-4887B36539D3}"/>
              </a:ext>
            </a:extLst>
          </p:cNvPr>
          <p:cNvPicPr>
            <a:picLocks noChangeAspect="1"/>
          </p:cNvPicPr>
          <p:nvPr/>
        </p:nvPicPr>
        <p:blipFill>
          <a:blip r:embed="rId4"/>
          <a:stretch>
            <a:fillRect/>
          </a:stretch>
        </p:blipFill>
        <p:spPr>
          <a:xfrm>
            <a:off x="5941285" y="2146248"/>
            <a:ext cx="4340698" cy="2957860"/>
          </a:xfrm>
          <a:prstGeom prst="rect">
            <a:avLst/>
          </a:prstGeom>
        </p:spPr>
      </p:pic>
      <p:sp>
        <p:nvSpPr>
          <p:cNvPr id="8" name="CuadroTexto 7">
            <a:extLst>
              <a:ext uri="{FF2B5EF4-FFF2-40B4-BE49-F238E27FC236}">
                <a16:creationId xmlns:a16="http://schemas.microsoft.com/office/drawing/2014/main" id="{7E224491-04EC-F525-587A-4155A4F265FF}"/>
              </a:ext>
            </a:extLst>
          </p:cNvPr>
          <p:cNvSpPr txBox="1"/>
          <p:nvPr/>
        </p:nvSpPr>
        <p:spPr>
          <a:xfrm>
            <a:off x="2662702" y="5555303"/>
            <a:ext cx="5729848"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Arial" panose="020B0604020202020204" pitchFamily="34" charset="0"/>
              <a:buNone/>
            </a:pPr>
            <a:r>
              <a:rPr lang="en-US" b="0" i="0" dirty="0">
                <a:solidFill>
                  <a:srgbClr val="414042"/>
                </a:solidFill>
                <a:effectLst/>
                <a:latin typeface="Roboto" panose="02000000000000000000" pitchFamily="2" charset="0"/>
              </a:rPr>
              <a:t>400 utterances  </a:t>
            </a:r>
            <a:r>
              <a:rPr lang="en-US" b="0" i="0" dirty="0">
                <a:solidFill>
                  <a:srgbClr val="414042"/>
                </a:solidFill>
                <a:effectLst/>
                <a:latin typeface="Roboto" panose="02000000000000000000" pitchFamily="2" charset="0"/>
                <a:sym typeface="Wingdings" panose="05000000000000000000" pitchFamily="2" charset="2"/>
              </a:rPr>
              <a:t> random choice (4 – 10 seconds)</a:t>
            </a:r>
            <a:endParaRPr lang="en-US" b="0" i="0" dirty="0">
              <a:solidFill>
                <a:srgbClr val="414042"/>
              </a:solidFill>
              <a:effectLst/>
              <a:latin typeface="Roboto" panose="02000000000000000000" pitchFamily="2" charset="0"/>
            </a:endParaRPr>
          </a:p>
        </p:txBody>
      </p:sp>
    </p:spTree>
    <p:extLst>
      <p:ext uri="{BB962C8B-B14F-4D97-AF65-F5344CB8AC3E}">
        <p14:creationId xmlns:p14="http://schemas.microsoft.com/office/powerpoint/2010/main" val="338337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lstStyle/>
          <a:p>
            <a:r>
              <a:rPr lang="es-ES" dirty="0"/>
              <a:t>Audio Mixture </a:t>
            </a:r>
            <a:r>
              <a:rPr lang="es-ES" dirty="0" err="1"/>
              <a:t>Procedure</a:t>
            </a:r>
            <a:endParaRPr lang="es-ES" dirty="0"/>
          </a:p>
        </p:txBody>
      </p:sp>
      <p:sp>
        <p:nvSpPr>
          <p:cNvPr id="5" name="CuadroTexto 4">
            <a:extLst>
              <a:ext uri="{FF2B5EF4-FFF2-40B4-BE49-F238E27FC236}">
                <a16:creationId xmlns:a16="http://schemas.microsoft.com/office/drawing/2014/main" id="{1C2380D7-FAF7-B2C1-8F6D-09EDBAB977C9}"/>
              </a:ext>
            </a:extLst>
          </p:cNvPr>
          <p:cNvSpPr txBox="1"/>
          <p:nvPr/>
        </p:nvSpPr>
        <p:spPr>
          <a:xfrm>
            <a:off x="2941709" y="2535113"/>
            <a:ext cx="5729848" cy="369332"/>
          </a:xfrm>
          <a:prstGeom prst="rect">
            <a:avLst/>
          </a:prstGeom>
          <a:solidFill>
            <a:schemeClr val="accent2">
              <a:lumMod val="20000"/>
              <a:lumOff val="80000"/>
            </a:schemeClr>
          </a:solidFill>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b="0" i="0" dirty="0">
                <a:solidFill>
                  <a:srgbClr val="414042"/>
                </a:solidFill>
                <a:effectLst/>
                <a:latin typeface="Roboto" panose="02000000000000000000" pitchFamily="2" charset="0"/>
              </a:rPr>
              <a:t>Same configuration  </a:t>
            </a:r>
            <a:r>
              <a:rPr lang="en-US" b="0" i="0" dirty="0">
                <a:solidFill>
                  <a:srgbClr val="414042"/>
                </a:solidFill>
                <a:effectLst/>
                <a:latin typeface="Roboto" panose="02000000000000000000" pitchFamily="2" charset="0"/>
                <a:sym typeface="Wingdings" panose="05000000000000000000" pitchFamily="2" charset="2"/>
              </a:rPr>
              <a:t>  </a:t>
            </a:r>
            <a:r>
              <a:rPr lang="en-US" b="0" i="0" dirty="0">
                <a:solidFill>
                  <a:srgbClr val="414042"/>
                </a:solidFill>
                <a:effectLst/>
                <a:latin typeface="Roboto" panose="02000000000000000000" pitchFamily="2" charset="0"/>
              </a:rPr>
              <a:t>Analysis I</a:t>
            </a:r>
          </a:p>
        </p:txBody>
      </p:sp>
      <p:sp>
        <p:nvSpPr>
          <p:cNvPr id="7" name="CuadroTexto 6">
            <a:extLst>
              <a:ext uri="{FF2B5EF4-FFF2-40B4-BE49-F238E27FC236}">
                <a16:creationId xmlns:a16="http://schemas.microsoft.com/office/drawing/2014/main" id="{3CEB8EB5-74B1-FC94-C6C6-D15BACD6D8E5}"/>
              </a:ext>
            </a:extLst>
          </p:cNvPr>
          <p:cNvSpPr txBox="1"/>
          <p:nvPr/>
        </p:nvSpPr>
        <p:spPr>
          <a:xfrm>
            <a:off x="3553235" y="3313029"/>
            <a:ext cx="4506796" cy="369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b="0" i="0" dirty="0">
                <a:solidFill>
                  <a:srgbClr val="414042"/>
                </a:solidFill>
                <a:effectLst/>
                <a:latin typeface="Roboto" panose="02000000000000000000" pitchFamily="2" charset="0"/>
              </a:rPr>
              <a:t>Same length in the audios before mixing</a:t>
            </a:r>
          </a:p>
        </p:txBody>
      </p:sp>
      <p:sp>
        <p:nvSpPr>
          <p:cNvPr id="8" name="CuadroTexto 7">
            <a:extLst>
              <a:ext uri="{FF2B5EF4-FFF2-40B4-BE49-F238E27FC236}">
                <a16:creationId xmlns:a16="http://schemas.microsoft.com/office/drawing/2014/main" id="{677842A4-312B-589B-C6C2-77DF90FBC39C}"/>
              </a:ext>
            </a:extLst>
          </p:cNvPr>
          <p:cNvSpPr txBox="1"/>
          <p:nvPr/>
        </p:nvSpPr>
        <p:spPr>
          <a:xfrm>
            <a:off x="3842602" y="3791017"/>
            <a:ext cx="3928061" cy="369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b="0" i="0" dirty="0">
                <a:solidFill>
                  <a:srgbClr val="414042"/>
                </a:solidFill>
                <a:effectLst/>
                <a:latin typeface="Roboto" panose="02000000000000000000" pitchFamily="2" charset="0"/>
              </a:rPr>
              <a:t>No delay</a:t>
            </a:r>
          </a:p>
        </p:txBody>
      </p:sp>
      <p:sp>
        <p:nvSpPr>
          <p:cNvPr id="9" name="CuadroTexto 8">
            <a:extLst>
              <a:ext uri="{FF2B5EF4-FFF2-40B4-BE49-F238E27FC236}">
                <a16:creationId xmlns:a16="http://schemas.microsoft.com/office/drawing/2014/main" id="{18B7279B-1630-5890-79C6-47C19B1B65C4}"/>
              </a:ext>
            </a:extLst>
          </p:cNvPr>
          <p:cNvSpPr txBox="1"/>
          <p:nvPr/>
        </p:nvSpPr>
        <p:spPr>
          <a:xfrm>
            <a:off x="4592062" y="5063296"/>
            <a:ext cx="2429140" cy="369331"/>
          </a:xfrm>
          <a:prstGeom prst="rect">
            <a:avLst/>
          </a:prstGeom>
          <a:solidFill>
            <a:schemeClr val="accent2">
              <a:lumMod val="20000"/>
              <a:lumOff val="80000"/>
            </a:schemeClr>
          </a:solidFill>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b="1" i="0" dirty="0">
                <a:solidFill>
                  <a:srgbClr val="414042"/>
                </a:solidFill>
                <a:effectLst/>
                <a:latin typeface="Roboto" panose="02000000000000000000" pitchFamily="2" charset="0"/>
              </a:rPr>
              <a:t>200 mixtures</a:t>
            </a:r>
          </a:p>
        </p:txBody>
      </p:sp>
      <p:cxnSp>
        <p:nvCxnSpPr>
          <p:cNvPr id="10" name="Conector recto de flecha 9">
            <a:extLst>
              <a:ext uri="{FF2B5EF4-FFF2-40B4-BE49-F238E27FC236}">
                <a16:creationId xmlns:a16="http://schemas.microsoft.com/office/drawing/2014/main" id="{119F1754-E4D7-549F-E321-2A6C8EB6B0EB}"/>
              </a:ext>
            </a:extLst>
          </p:cNvPr>
          <p:cNvCxnSpPr>
            <a:cxnSpLocks/>
          </p:cNvCxnSpPr>
          <p:nvPr/>
        </p:nvCxnSpPr>
        <p:spPr>
          <a:xfrm>
            <a:off x="5810491" y="4336412"/>
            <a:ext cx="0" cy="605978"/>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5572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lstStyle/>
          <a:p>
            <a:r>
              <a:rPr lang="es-ES" dirty="0" err="1"/>
              <a:t>Transcriptions</a:t>
            </a:r>
            <a:endParaRPr lang="es-ES" dirty="0"/>
          </a:p>
        </p:txBody>
      </p:sp>
      <p:pic>
        <p:nvPicPr>
          <p:cNvPr id="1026" name="Picture 2" descr="Audio-Analysis using AWS Transcribe | by Wakeupcoders | Medium">
            <a:extLst>
              <a:ext uri="{FF2B5EF4-FFF2-40B4-BE49-F238E27FC236}">
                <a16:creationId xmlns:a16="http://schemas.microsoft.com/office/drawing/2014/main" id="{E6A037D4-0165-070C-4FE5-835E2DF6D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6893" y="4310118"/>
            <a:ext cx="3308144" cy="16540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Releases New Cloud Speech to Text for Better Phone &amp; Video Call">
            <a:extLst>
              <a:ext uri="{FF2B5EF4-FFF2-40B4-BE49-F238E27FC236}">
                <a16:creationId xmlns:a16="http://schemas.microsoft.com/office/drawing/2014/main" id="{CF866E22-3E2B-FAFF-728D-C42BDD4AFD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162" r="19316" b="69104"/>
          <a:stretch/>
        </p:blipFill>
        <p:spPr bwMode="auto">
          <a:xfrm>
            <a:off x="822604" y="3411854"/>
            <a:ext cx="4236721" cy="9617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hat is Ground Truth? - Definition from Techopedia">
            <a:extLst>
              <a:ext uri="{FF2B5EF4-FFF2-40B4-BE49-F238E27FC236}">
                <a16:creationId xmlns:a16="http://schemas.microsoft.com/office/drawing/2014/main" id="{4F64F003-1C1D-198E-F785-D0655A66DFE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457" t="43395" r="15612" b="33349"/>
          <a:stretch/>
        </p:blipFill>
        <p:spPr bwMode="auto">
          <a:xfrm>
            <a:off x="1262920" y="2384164"/>
            <a:ext cx="3347622" cy="533741"/>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3892F5B4-08DA-1042-D09C-28BE00515C03}"/>
              </a:ext>
            </a:extLst>
          </p:cNvPr>
          <p:cNvPicPr>
            <a:picLocks noChangeAspect="1"/>
          </p:cNvPicPr>
          <p:nvPr/>
        </p:nvPicPr>
        <p:blipFill rotWithShape="1">
          <a:blip r:embed="rId6"/>
          <a:srcRect l="1168" t="2299" r="815" b="1987"/>
          <a:stretch/>
        </p:blipFill>
        <p:spPr>
          <a:xfrm>
            <a:off x="5939306" y="1928805"/>
            <a:ext cx="5109570" cy="2388250"/>
          </a:xfrm>
          <a:prstGeom prst="rect">
            <a:avLst/>
          </a:prstGeom>
        </p:spPr>
      </p:pic>
      <p:pic>
        <p:nvPicPr>
          <p:cNvPr id="5" name="Imagen 4">
            <a:extLst>
              <a:ext uri="{FF2B5EF4-FFF2-40B4-BE49-F238E27FC236}">
                <a16:creationId xmlns:a16="http://schemas.microsoft.com/office/drawing/2014/main" id="{F651D4BB-0CEB-2293-6895-CCE516730B0A}"/>
              </a:ext>
            </a:extLst>
          </p:cNvPr>
          <p:cNvPicPr>
            <a:picLocks noChangeAspect="1"/>
          </p:cNvPicPr>
          <p:nvPr/>
        </p:nvPicPr>
        <p:blipFill rotWithShape="1">
          <a:blip r:embed="rId7"/>
          <a:srcRect l="982" t="2746" r="848" b="1998"/>
          <a:stretch/>
        </p:blipFill>
        <p:spPr>
          <a:xfrm>
            <a:off x="5939306" y="4445000"/>
            <a:ext cx="5109570" cy="1742972"/>
          </a:xfrm>
          <a:prstGeom prst="rect">
            <a:avLst/>
          </a:prstGeom>
        </p:spPr>
      </p:pic>
      <p:sp>
        <p:nvSpPr>
          <p:cNvPr id="9" name="CuadroTexto 8">
            <a:extLst>
              <a:ext uri="{FF2B5EF4-FFF2-40B4-BE49-F238E27FC236}">
                <a16:creationId xmlns:a16="http://schemas.microsoft.com/office/drawing/2014/main" id="{20924555-DC7A-BEDD-4C02-A657AE9C8CC3}"/>
              </a:ext>
            </a:extLst>
          </p:cNvPr>
          <p:cNvSpPr txBox="1"/>
          <p:nvPr/>
        </p:nvSpPr>
        <p:spPr>
          <a:xfrm>
            <a:off x="2916780" y="5520489"/>
            <a:ext cx="2655347" cy="584775"/>
          </a:xfrm>
          <a:prstGeom prst="rect">
            <a:avLst/>
          </a:prstGeom>
          <a:noFill/>
        </p:spPr>
        <p:txBody>
          <a:bodyPr wrap="square">
            <a:spAutoFit/>
          </a:bodyPr>
          <a:lstStyle/>
          <a:p>
            <a:pPr algn="ctr"/>
            <a:r>
              <a:rPr lang="es-ES" sz="3200" b="1" i="1" dirty="0" err="1">
                <a:solidFill>
                  <a:schemeClr val="accent2">
                    <a:lumMod val="75000"/>
                  </a:schemeClr>
                </a:solidFill>
              </a:rPr>
              <a:t>Canonicalize</a:t>
            </a:r>
            <a:r>
              <a:rPr lang="es-ES" sz="3200" b="1" i="1" dirty="0">
                <a:solidFill>
                  <a:schemeClr val="accent2">
                    <a:lumMod val="75000"/>
                  </a:schemeClr>
                </a:solidFill>
              </a:rPr>
              <a:t>!</a:t>
            </a:r>
          </a:p>
        </p:txBody>
      </p:sp>
    </p:spTree>
    <p:extLst>
      <p:ext uri="{BB962C8B-B14F-4D97-AF65-F5344CB8AC3E}">
        <p14:creationId xmlns:p14="http://schemas.microsoft.com/office/powerpoint/2010/main" val="193305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lstStyle/>
          <a:p>
            <a:r>
              <a:rPr lang="es-ES" dirty="0"/>
              <a:t>Word Error Rate (</a:t>
            </a:r>
            <a:r>
              <a:rPr lang="es-ES" i="1" dirty="0"/>
              <a:t>WER</a:t>
            </a:r>
            <a:r>
              <a:rPr lang="es-ES" dirty="0"/>
              <a:t>) </a:t>
            </a:r>
          </a:p>
        </p:txBody>
      </p:sp>
      <p:pic>
        <p:nvPicPr>
          <p:cNvPr id="6" name="Imagen 5">
            <a:extLst>
              <a:ext uri="{FF2B5EF4-FFF2-40B4-BE49-F238E27FC236}">
                <a16:creationId xmlns:a16="http://schemas.microsoft.com/office/drawing/2014/main" id="{439D183E-8AA3-600A-1FEA-AAB116D18F6A}"/>
              </a:ext>
            </a:extLst>
          </p:cNvPr>
          <p:cNvPicPr>
            <a:picLocks noChangeAspect="1"/>
          </p:cNvPicPr>
          <p:nvPr/>
        </p:nvPicPr>
        <p:blipFill rotWithShape="1">
          <a:blip r:embed="rId3"/>
          <a:srcRect r="42455"/>
          <a:stretch/>
        </p:blipFill>
        <p:spPr>
          <a:xfrm>
            <a:off x="2101330" y="2372729"/>
            <a:ext cx="3259999" cy="1148558"/>
          </a:xfrm>
          <a:prstGeom prst="rect">
            <a:avLst/>
          </a:prstGeom>
        </p:spPr>
      </p:pic>
      <p:pic>
        <p:nvPicPr>
          <p:cNvPr id="8" name="Imagen 7">
            <a:extLst>
              <a:ext uri="{FF2B5EF4-FFF2-40B4-BE49-F238E27FC236}">
                <a16:creationId xmlns:a16="http://schemas.microsoft.com/office/drawing/2014/main" id="{2B80F112-10F2-525D-FCEF-118488DA9DBA}"/>
              </a:ext>
            </a:extLst>
          </p:cNvPr>
          <p:cNvPicPr>
            <a:picLocks noChangeAspect="1"/>
          </p:cNvPicPr>
          <p:nvPr/>
        </p:nvPicPr>
        <p:blipFill rotWithShape="1">
          <a:blip r:embed="rId4"/>
          <a:srcRect b="41160"/>
          <a:stretch/>
        </p:blipFill>
        <p:spPr>
          <a:xfrm>
            <a:off x="6830672" y="2268039"/>
            <a:ext cx="5049639" cy="1006668"/>
          </a:xfrm>
          <a:prstGeom prst="rect">
            <a:avLst/>
          </a:prstGeom>
        </p:spPr>
      </p:pic>
      <p:sp>
        <p:nvSpPr>
          <p:cNvPr id="7" name="CuadroTexto 6">
            <a:extLst>
              <a:ext uri="{FF2B5EF4-FFF2-40B4-BE49-F238E27FC236}">
                <a16:creationId xmlns:a16="http://schemas.microsoft.com/office/drawing/2014/main" id="{CEB470AF-40D1-F9EC-E37F-92729A37A935}"/>
              </a:ext>
            </a:extLst>
          </p:cNvPr>
          <p:cNvSpPr txBox="1"/>
          <p:nvPr/>
        </p:nvSpPr>
        <p:spPr>
          <a:xfrm>
            <a:off x="732961" y="4800292"/>
            <a:ext cx="5729848"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Arial" panose="020B0604020202020204" pitchFamily="34" charset="0"/>
              <a:buNone/>
            </a:pPr>
            <a:r>
              <a:rPr lang="en-US" b="1" i="1" dirty="0">
                <a:solidFill>
                  <a:srgbClr val="414042"/>
                </a:solidFill>
                <a:effectLst/>
                <a:latin typeface="Roboto" panose="02000000000000000000" pitchFamily="2" charset="0"/>
              </a:rPr>
              <a:t>Deletion</a:t>
            </a:r>
            <a:r>
              <a:rPr lang="en-US" dirty="0">
                <a:solidFill>
                  <a:srgbClr val="414042"/>
                </a:solidFill>
                <a:latin typeface="Roboto" panose="02000000000000000000" pitchFamily="2" charset="0"/>
              </a:rPr>
              <a:t>  </a:t>
            </a:r>
            <a:r>
              <a:rPr lang="en-US" dirty="0">
                <a:solidFill>
                  <a:srgbClr val="414042"/>
                </a:solidFill>
                <a:latin typeface="Roboto" panose="02000000000000000000" pitchFamily="2" charset="0"/>
                <a:sym typeface="Wingdings" panose="05000000000000000000" pitchFamily="2" charset="2"/>
              </a:rPr>
              <a:t>  </a:t>
            </a:r>
            <a:r>
              <a:rPr lang="en-US" b="0" i="0" dirty="0">
                <a:solidFill>
                  <a:srgbClr val="414042"/>
                </a:solidFill>
                <a:effectLst/>
                <a:latin typeface="Roboto" panose="02000000000000000000" pitchFamily="2" charset="0"/>
              </a:rPr>
              <a:t>“get it done” is transcribed as “get done”</a:t>
            </a:r>
          </a:p>
        </p:txBody>
      </p:sp>
      <p:sp>
        <p:nvSpPr>
          <p:cNvPr id="9" name="CuadroTexto 8">
            <a:extLst>
              <a:ext uri="{FF2B5EF4-FFF2-40B4-BE49-F238E27FC236}">
                <a16:creationId xmlns:a16="http://schemas.microsoft.com/office/drawing/2014/main" id="{14DBBB97-BE1D-FA58-C8D1-93CD269C231C}"/>
              </a:ext>
            </a:extLst>
          </p:cNvPr>
          <p:cNvSpPr txBox="1"/>
          <p:nvPr/>
        </p:nvSpPr>
        <p:spPr>
          <a:xfrm>
            <a:off x="732961" y="4295370"/>
            <a:ext cx="5729848"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Font typeface="Arial" panose="020B0604020202020204" pitchFamily="34" charset="0"/>
              <a:buNone/>
            </a:pPr>
            <a:r>
              <a:rPr lang="en-US" b="1" i="1" dirty="0">
                <a:solidFill>
                  <a:srgbClr val="414042"/>
                </a:solidFill>
                <a:effectLst/>
                <a:latin typeface="Roboto" panose="02000000000000000000" pitchFamily="2" charset="0"/>
              </a:rPr>
              <a:t>Substitution</a:t>
            </a:r>
            <a:r>
              <a:rPr lang="en-US" b="0" i="0" dirty="0">
                <a:solidFill>
                  <a:srgbClr val="414042"/>
                </a:solidFill>
                <a:effectLst/>
                <a:latin typeface="Roboto" panose="02000000000000000000" pitchFamily="2" charset="0"/>
              </a:rPr>
              <a:t>  </a:t>
            </a:r>
            <a:r>
              <a:rPr lang="en-US" b="0" i="0" dirty="0">
                <a:solidFill>
                  <a:srgbClr val="414042"/>
                </a:solidFill>
                <a:effectLst/>
                <a:latin typeface="Roboto" panose="02000000000000000000" pitchFamily="2" charset="0"/>
                <a:sym typeface="Wingdings" panose="05000000000000000000" pitchFamily="2" charset="2"/>
              </a:rPr>
              <a:t>  </a:t>
            </a:r>
            <a:r>
              <a:rPr lang="en-US" b="0" i="0" dirty="0">
                <a:solidFill>
                  <a:srgbClr val="414042"/>
                </a:solidFill>
                <a:effectLst/>
                <a:latin typeface="Roboto" panose="02000000000000000000" pitchFamily="2" charset="0"/>
              </a:rPr>
              <a:t>“shipping” is transcribed as “sipping”</a:t>
            </a:r>
          </a:p>
        </p:txBody>
      </p:sp>
      <p:sp>
        <p:nvSpPr>
          <p:cNvPr id="10" name="CuadroTexto 9">
            <a:extLst>
              <a:ext uri="{FF2B5EF4-FFF2-40B4-BE49-F238E27FC236}">
                <a16:creationId xmlns:a16="http://schemas.microsoft.com/office/drawing/2014/main" id="{ACDDDB39-BF8F-D178-7EFD-CB99E7F5FB03}"/>
              </a:ext>
            </a:extLst>
          </p:cNvPr>
          <p:cNvSpPr txBox="1"/>
          <p:nvPr/>
        </p:nvSpPr>
        <p:spPr>
          <a:xfrm>
            <a:off x="732961" y="5305214"/>
            <a:ext cx="5729848"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1" dirty="0">
                <a:solidFill>
                  <a:srgbClr val="414042"/>
                </a:solidFill>
                <a:effectLst/>
                <a:latin typeface="Roboto" panose="02000000000000000000" pitchFamily="2" charset="0"/>
              </a:rPr>
              <a:t>Insertion</a:t>
            </a:r>
            <a:r>
              <a:rPr lang="en-US" dirty="0">
                <a:solidFill>
                  <a:srgbClr val="414042"/>
                </a:solidFill>
                <a:latin typeface="Roboto" panose="02000000000000000000" pitchFamily="2" charset="0"/>
              </a:rPr>
              <a:t>  </a:t>
            </a:r>
            <a:r>
              <a:rPr lang="en-US" dirty="0">
                <a:solidFill>
                  <a:srgbClr val="414042"/>
                </a:solidFill>
                <a:latin typeface="Roboto" panose="02000000000000000000" pitchFamily="2" charset="0"/>
                <a:sym typeface="Wingdings" panose="05000000000000000000" pitchFamily="2" charset="2"/>
              </a:rPr>
              <a:t>  </a:t>
            </a:r>
            <a:r>
              <a:rPr lang="en-US" b="0" i="0" dirty="0">
                <a:solidFill>
                  <a:srgbClr val="414042"/>
                </a:solidFill>
                <a:effectLst/>
                <a:latin typeface="Roboto" panose="02000000000000000000" pitchFamily="2" charset="0"/>
              </a:rPr>
              <a:t>“hostess” is transcribed as “host is”</a:t>
            </a:r>
          </a:p>
        </p:txBody>
      </p:sp>
      <p:pic>
        <p:nvPicPr>
          <p:cNvPr id="11" name="Imagen 10">
            <a:extLst>
              <a:ext uri="{FF2B5EF4-FFF2-40B4-BE49-F238E27FC236}">
                <a16:creationId xmlns:a16="http://schemas.microsoft.com/office/drawing/2014/main" id="{B78F9694-830C-FF50-4518-E0CEBEA08DDA}"/>
              </a:ext>
            </a:extLst>
          </p:cNvPr>
          <p:cNvPicPr>
            <a:picLocks noChangeAspect="1"/>
          </p:cNvPicPr>
          <p:nvPr/>
        </p:nvPicPr>
        <p:blipFill rotWithShape="1">
          <a:blip r:embed="rId4"/>
          <a:srcRect t="78413" r="22863"/>
          <a:stretch/>
        </p:blipFill>
        <p:spPr>
          <a:xfrm>
            <a:off x="6830672" y="3254843"/>
            <a:ext cx="3895136" cy="369332"/>
          </a:xfrm>
          <a:prstGeom prst="rect">
            <a:avLst/>
          </a:prstGeom>
        </p:spPr>
      </p:pic>
    </p:spTree>
    <p:extLst>
      <p:ext uri="{BB962C8B-B14F-4D97-AF65-F5344CB8AC3E}">
        <p14:creationId xmlns:p14="http://schemas.microsoft.com/office/powerpoint/2010/main" val="2231969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lstStyle/>
          <a:p>
            <a:r>
              <a:rPr lang="es-ES" dirty="0"/>
              <a:t>Word Error Rate (</a:t>
            </a:r>
            <a:r>
              <a:rPr lang="es-ES" i="1" dirty="0"/>
              <a:t>WER</a:t>
            </a:r>
            <a:r>
              <a:rPr lang="es-ES" dirty="0"/>
              <a:t>) </a:t>
            </a:r>
          </a:p>
        </p:txBody>
      </p:sp>
      <p:graphicFrame>
        <p:nvGraphicFramePr>
          <p:cNvPr id="4" name="Tabla 6">
            <a:extLst>
              <a:ext uri="{FF2B5EF4-FFF2-40B4-BE49-F238E27FC236}">
                <a16:creationId xmlns:a16="http://schemas.microsoft.com/office/drawing/2014/main" id="{33A2930C-AF45-2CC2-1677-11B1E1D6761C}"/>
              </a:ext>
            </a:extLst>
          </p:cNvPr>
          <p:cNvGraphicFramePr>
            <a:graphicFrameLocks noGrp="1"/>
          </p:cNvGraphicFramePr>
          <p:nvPr>
            <p:extLst>
              <p:ext uri="{D42A27DB-BD31-4B8C-83A1-F6EECF244321}">
                <p14:modId xmlns:p14="http://schemas.microsoft.com/office/powerpoint/2010/main" val="3059701576"/>
              </p:ext>
            </p:extLst>
          </p:nvPr>
        </p:nvGraphicFramePr>
        <p:xfrm>
          <a:off x="565511" y="2858442"/>
          <a:ext cx="4319006" cy="1968201"/>
        </p:xfrm>
        <a:graphic>
          <a:graphicData uri="http://schemas.openxmlformats.org/drawingml/2006/table">
            <a:tbl>
              <a:tblPr firstRow="1" bandRow="1">
                <a:tableStyleId>{21E4AEA4-8DFA-4A89-87EB-49C32662AFE0}</a:tableStyleId>
              </a:tblPr>
              <a:tblGrid>
                <a:gridCol w="1928104">
                  <a:extLst>
                    <a:ext uri="{9D8B030D-6E8A-4147-A177-3AD203B41FA5}">
                      <a16:colId xmlns:a16="http://schemas.microsoft.com/office/drawing/2014/main" val="3365345200"/>
                    </a:ext>
                  </a:extLst>
                </a:gridCol>
                <a:gridCol w="1195451">
                  <a:extLst>
                    <a:ext uri="{9D8B030D-6E8A-4147-A177-3AD203B41FA5}">
                      <a16:colId xmlns:a16="http://schemas.microsoft.com/office/drawing/2014/main" val="2509490275"/>
                    </a:ext>
                  </a:extLst>
                </a:gridCol>
                <a:gridCol w="1195451">
                  <a:extLst>
                    <a:ext uri="{9D8B030D-6E8A-4147-A177-3AD203B41FA5}">
                      <a16:colId xmlns:a16="http://schemas.microsoft.com/office/drawing/2014/main" val="219417475"/>
                    </a:ext>
                  </a:extLst>
                </a:gridCol>
              </a:tblGrid>
              <a:tr h="656067">
                <a:tc>
                  <a:txBody>
                    <a:bodyPr/>
                    <a:lstStyle/>
                    <a:p>
                      <a:pPr algn="ctr"/>
                      <a:endParaRPr lang="es-ES" dirty="0"/>
                    </a:p>
                  </a:txBody>
                  <a:tcPr anchor="ctr"/>
                </a:tc>
                <a:tc>
                  <a:txBody>
                    <a:bodyPr/>
                    <a:lstStyle/>
                    <a:p>
                      <a:pPr algn="ctr"/>
                      <a:r>
                        <a:rPr lang="es-ES" dirty="0"/>
                        <a:t>Before</a:t>
                      </a:r>
                    </a:p>
                  </a:txBody>
                  <a:tcPr anchor="ctr"/>
                </a:tc>
                <a:tc>
                  <a:txBody>
                    <a:bodyPr/>
                    <a:lstStyle/>
                    <a:p>
                      <a:pPr algn="ctr"/>
                      <a:r>
                        <a:rPr lang="es-ES" dirty="0"/>
                        <a:t>After</a:t>
                      </a:r>
                    </a:p>
                  </a:txBody>
                  <a:tcPr anchor="ctr"/>
                </a:tc>
                <a:extLst>
                  <a:ext uri="{0D108BD9-81ED-4DB2-BD59-A6C34878D82A}">
                    <a16:rowId xmlns:a16="http://schemas.microsoft.com/office/drawing/2014/main" val="1094176623"/>
                  </a:ext>
                </a:extLst>
              </a:tr>
              <a:tr h="656067">
                <a:tc>
                  <a:txBody>
                    <a:bodyPr/>
                    <a:lstStyle/>
                    <a:p>
                      <a:pPr algn="ctr"/>
                      <a:r>
                        <a:rPr lang="es-ES" dirty="0"/>
                        <a:t>Human / Amazon</a:t>
                      </a:r>
                    </a:p>
                  </a:txBody>
                  <a:tcPr anchor="ctr"/>
                </a:tc>
                <a:tc>
                  <a:txBody>
                    <a:bodyPr/>
                    <a:lstStyle/>
                    <a:p>
                      <a:pPr algn="ctr"/>
                      <a:r>
                        <a:rPr lang="es-ES" dirty="0"/>
                        <a:t>12.95 %</a:t>
                      </a:r>
                    </a:p>
                  </a:txBody>
                  <a:tcPr anchor="ctr"/>
                </a:tc>
                <a:tc>
                  <a:txBody>
                    <a:bodyPr/>
                    <a:lstStyle/>
                    <a:p>
                      <a:pPr algn="ctr"/>
                      <a:r>
                        <a:rPr lang="es-ES" dirty="0"/>
                        <a:t>33.05 %</a:t>
                      </a:r>
                    </a:p>
                  </a:txBody>
                  <a:tcPr anchor="ctr"/>
                </a:tc>
                <a:extLst>
                  <a:ext uri="{0D108BD9-81ED-4DB2-BD59-A6C34878D82A}">
                    <a16:rowId xmlns:a16="http://schemas.microsoft.com/office/drawing/2014/main" val="3077734558"/>
                  </a:ext>
                </a:extLst>
              </a:tr>
              <a:tr h="656067">
                <a:tc>
                  <a:txBody>
                    <a:bodyPr/>
                    <a:lstStyle/>
                    <a:p>
                      <a:pPr algn="ctr"/>
                      <a:r>
                        <a:rPr lang="es-ES" dirty="0"/>
                        <a:t>Human / Google</a:t>
                      </a:r>
                    </a:p>
                  </a:txBody>
                  <a:tcPr anchor="ctr"/>
                </a:tc>
                <a:tc>
                  <a:txBody>
                    <a:bodyPr/>
                    <a:lstStyle/>
                    <a:p>
                      <a:pPr algn="ctr"/>
                      <a:r>
                        <a:rPr lang="es-ES" dirty="0"/>
                        <a:t>19.15 %</a:t>
                      </a:r>
                    </a:p>
                  </a:txBody>
                  <a:tcPr anchor="ctr"/>
                </a:tc>
                <a:tc>
                  <a:txBody>
                    <a:bodyPr/>
                    <a:lstStyle/>
                    <a:p>
                      <a:pPr algn="ctr"/>
                      <a:r>
                        <a:rPr lang="es-ES" dirty="0"/>
                        <a:t>39.90 %</a:t>
                      </a:r>
                    </a:p>
                  </a:txBody>
                  <a:tcPr anchor="ctr"/>
                </a:tc>
                <a:extLst>
                  <a:ext uri="{0D108BD9-81ED-4DB2-BD59-A6C34878D82A}">
                    <a16:rowId xmlns:a16="http://schemas.microsoft.com/office/drawing/2014/main" val="2407253401"/>
                  </a:ext>
                </a:extLst>
              </a:tr>
            </a:tbl>
          </a:graphicData>
        </a:graphic>
      </p:graphicFrame>
      <p:pic>
        <p:nvPicPr>
          <p:cNvPr id="5" name="Imagen 4">
            <a:extLst>
              <a:ext uri="{FF2B5EF4-FFF2-40B4-BE49-F238E27FC236}">
                <a16:creationId xmlns:a16="http://schemas.microsoft.com/office/drawing/2014/main" id="{1424669F-DB38-553B-3128-07DB3A6AC702}"/>
              </a:ext>
            </a:extLst>
          </p:cNvPr>
          <p:cNvPicPr>
            <a:picLocks noChangeAspect="1"/>
          </p:cNvPicPr>
          <p:nvPr/>
        </p:nvPicPr>
        <p:blipFill>
          <a:blip r:embed="rId3"/>
          <a:stretch>
            <a:fillRect/>
          </a:stretch>
        </p:blipFill>
        <p:spPr>
          <a:xfrm>
            <a:off x="8498166" y="1768315"/>
            <a:ext cx="3203786" cy="2301428"/>
          </a:xfrm>
          <a:prstGeom prst="rect">
            <a:avLst/>
          </a:prstGeom>
        </p:spPr>
      </p:pic>
      <p:pic>
        <p:nvPicPr>
          <p:cNvPr id="7" name="Imagen 6">
            <a:extLst>
              <a:ext uri="{FF2B5EF4-FFF2-40B4-BE49-F238E27FC236}">
                <a16:creationId xmlns:a16="http://schemas.microsoft.com/office/drawing/2014/main" id="{944622EB-A68F-1FBA-15E3-41C235C6E662}"/>
              </a:ext>
            </a:extLst>
          </p:cNvPr>
          <p:cNvPicPr>
            <a:picLocks noChangeAspect="1"/>
          </p:cNvPicPr>
          <p:nvPr/>
        </p:nvPicPr>
        <p:blipFill>
          <a:blip r:embed="rId4"/>
          <a:stretch>
            <a:fillRect/>
          </a:stretch>
        </p:blipFill>
        <p:spPr>
          <a:xfrm>
            <a:off x="8474461" y="4020877"/>
            <a:ext cx="3227491" cy="2318456"/>
          </a:xfrm>
          <a:prstGeom prst="rect">
            <a:avLst/>
          </a:prstGeom>
        </p:spPr>
      </p:pic>
      <p:pic>
        <p:nvPicPr>
          <p:cNvPr id="11" name="Imagen 10">
            <a:extLst>
              <a:ext uri="{FF2B5EF4-FFF2-40B4-BE49-F238E27FC236}">
                <a16:creationId xmlns:a16="http://schemas.microsoft.com/office/drawing/2014/main" id="{FFCD3B27-6387-94EF-F355-D31086CA9189}"/>
              </a:ext>
            </a:extLst>
          </p:cNvPr>
          <p:cNvPicPr>
            <a:picLocks noChangeAspect="1"/>
          </p:cNvPicPr>
          <p:nvPr/>
        </p:nvPicPr>
        <p:blipFill>
          <a:blip r:embed="rId5"/>
          <a:stretch>
            <a:fillRect/>
          </a:stretch>
        </p:blipFill>
        <p:spPr>
          <a:xfrm>
            <a:off x="5246970" y="1766592"/>
            <a:ext cx="3227491" cy="2283060"/>
          </a:xfrm>
          <a:prstGeom prst="rect">
            <a:avLst/>
          </a:prstGeom>
        </p:spPr>
      </p:pic>
      <p:pic>
        <p:nvPicPr>
          <p:cNvPr id="13" name="Imagen 12">
            <a:extLst>
              <a:ext uri="{FF2B5EF4-FFF2-40B4-BE49-F238E27FC236}">
                <a16:creationId xmlns:a16="http://schemas.microsoft.com/office/drawing/2014/main" id="{B5831065-B11B-7B9F-5219-9C2B09F7D483}"/>
              </a:ext>
            </a:extLst>
          </p:cNvPr>
          <p:cNvPicPr>
            <a:picLocks noChangeAspect="1"/>
          </p:cNvPicPr>
          <p:nvPr/>
        </p:nvPicPr>
        <p:blipFill>
          <a:blip r:embed="rId6"/>
          <a:stretch>
            <a:fillRect/>
          </a:stretch>
        </p:blipFill>
        <p:spPr>
          <a:xfrm>
            <a:off x="5246970" y="3996685"/>
            <a:ext cx="3306261" cy="2315216"/>
          </a:xfrm>
          <a:prstGeom prst="rect">
            <a:avLst/>
          </a:prstGeom>
        </p:spPr>
      </p:pic>
    </p:spTree>
    <p:extLst>
      <p:ext uri="{BB962C8B-B14F-4D97-AF65-F5344CB8AC3E}">
        <p14:creationId xmlns:p14="http://schemas.microsoft.com/office/powerpoint/2010/main" val="307583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lstStyle/>
          <a:p>
            <a:r>
              <a:rPr lang="es-ES" dirty="0"/>
              <a:t>Word Error Rate (</a:t>
            </a:r>
            <a:r>
              <a:rPr lang="es-ES" i="1" dirty="0"/>
              <a:t>WER</a:t>
            </a:r>
            <a:r>
              <a:rPr lang="es-ES" dirty="0"/>
              <a:t>) </a:t>
            </a:r>
          </a:p>
        </p:txBody>
      </p:sp>
      <p:graphicFrame>
        <p:nvGraphicFramePr>
          <p:cNvPr id="3" name="Tabla 3">
            <a:extLst>
              <a:ext uri="{FF2B5EF4-FFF2-40B4-BE49-F238E27FC236}">
                <a16:creationId xmlns:a16="http://schemas.microsoft.com/office/drawing/2014/main" id="{4301654D-15F9-D66A-CFF1-9D7E73FD7C72}"/>
              </a:ext>
            </a:extLst>
          </p:cNvPr>
          <p:cNvGraphicFramePr>
            <a:graphicFrameLocks noGrp="1"/>
          </p:cNvGraphicFramePr>
          <p:nvPr>
            <p:extLst>
              <p:ext uri="{D42A27DB-BD31-4B8C-83A1-F6EECF244321}">
                <p14:modId xmlns:p14="http://schemas.microsoft.com/office/powerpoint/2010/main" val="1847478094"/>
              </p:ext>
            </p:extLst>
          </p:nvPr>
        </p:nvGraphicFramePr>
        <p:xfrm>
          <a:off x="1925785" y="2428227"/>
          <a:ext cx="8123977" cy="1778696"/>
        </p:xfrm>
        <a:graphic>
          <a:graphicData uri="http://schemas.openxmlformats.org/drawingml/2006/table">
            <a:tbl>
              <a:tblPr firstRow="1" bandRow="1">
                <a:tableStyleId>{21E4AEA4-8DFA-4A89-87EB-49C32662AFE0}</a:tableStyleId>
              </a:tblPr>
              <a:tblGrid>
                <a:gridCol w="2736515">
                  <a:extLst>
                    <a:ext uri="{9D8B030D-6E8A-4147-A177-3AD203B41FA5}">
                      <a16:colId xmlns:a16="http://schemas.microsoft.com/office/drawing/2014/main" val="3924868944"/>
                    </a:ext>
                  </a:extLst>
                </a:gridCol>
                <a:gridCol w="2693731">
                  <a:extLst>
                    <a:ext uri="{9D8B030D-6E8A-4147-A177-3AD203B41FA5}">
                      <a16:colId xmlns:a16="http://schemas.microsoft.com/office/drawing/2014/main" val="1413944707"/>
                    </a:ext>
                  </a:extLst>
                </a:gridCol>
                <a:gridCol w="2693731">
                  <a:extLst>
                    <a:ext uri="{9D8B030D-6E8A-4147-A177-3AD203B41FA5}">
                      <a16:colId xmlns:a16="http://schemas.microsoft.com/office/drawing/2014/main" val="1027838476"/>
                    </a:ext>
                  </a:extLst>
                </a:gridCol>
              </a:tblGrid>
              <a:tr h="444674">
                <a:tc>
                  <a:txBody>
                    <a:bodyPr/>
                    <a:lstStyle/>
                    <a:p>
                      <a:pPr algn="ctr"/>
                      <a:r>
                        <a:rPr lang="es-ES" dirty="0">
                          <a:solidFill>
                            <a:schemeClr val="bg1"/>
                          </a:solidFill>
                        </a:rPr>
                        <a:t>AFTER-SEPRATION (WER) </a:t>
                      </a:r>
                    </a:p>
                  </a:txBody>
                  <a:tcPr anchor="ctr"/>
                </a:tc>
                <a:tc>
                  <a:txBody>
                    <a:bodyPr/>
                    <a:lstStyle/>
                    <a:p>
                      <a:pPr algn="ctr"/>
                      <a:r>
                        <a:rPr lang="es-ES" dirty="0"/>
                        <a:t>Amazon Transcribe</a:t>
                      </a:r>
                    </a:p>
                  </a:txBody>
                  <a:tcPr anchor="ctr"/>
                </a:tc>
                <a:tc>
                  <a:txBody>
                    <a:bodyPr/>
                    <a:lstStyle/>
                    <a:p>
                      <a:pPr algn="ctr"/>
                      <a:r>
                        <a:rPr lang="es-ES" dirty="0"/>
                        <a:t>Google Transcribe</a:t>
                      </a:r>
                    </a:p>
                  </a:txBody>
                  <a:tcPr anchor="ctr"/>
                </a:tc>
                <a:extLst>
                  <a:ext uri="{0D108BD9-81ED-4DB2-BD59-A6C34878D82A}">
                    <a16:rowId xmlns:a16="http://schemas.microsoft.com/office/drawing/2014/main" val="227369046"/>
                  </a:ext>
                </a:extLst>
              </a:tr>
              <a:tr h="444674">
                <a:tc>
                  <a:txBody>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WER  </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15 %</a:t>
                      </a:r>
                      <a:endParaRPr lang="es-ES" dirty="0"/>
                    </a:p>
                  </a:txBody>
                  <a:tcPr anchor="ctr"/>
                </a:tc>
                <a:tc>
                  <a:txBody>
                    <a:bodyPr/>
                    <a:lstStyle/>
                    <a:p>
                      <a:pPr algn="ctr"/>
                      <a:r>
                        <a:rPr lang="es-ES" dirty="0"/>
                        <a:t>104</a:t>
                      </a:r>
                    </a:p>
                  </a:txBody>
                  <a:tcPr anchor="ctr"/>
                </a:tc>
                <a:tc>
                  <a:txBody>
                    <a:bodyPr/>
                    <a:lstStyle/>
                    <a:p>
                      <a:pPr algn="ctr"/>
                      <a:r>
                        <a:rPr lang="es-ES" dirty="0"/>
                        <a:t>60</a:t>
                      </a:r>
                    </a:p>
                  </a:txBody>
                  <a:tcPr anchor="ctr"/>
                </a:tc>
                <a:extLst>
                  <a:ext uri="{0D108BD9-81ED-4DB2-BD59-A6C34878D82A}">
                    <a16:rowId xmlns:a16="http://schemas.microsoft.com/office/drawing/2014/main" val="2869784831"/>
                  </a:ext>
                </a:extLst>
              </a:tr>
              <a:tr h="444674">
                <a:tc>
                  <a:txBody>
                    <a:bodyPr/>
                    <a:lstStyle/>
                    <a:p>
                      <a:pPr algn="ctr"/>
                      <a:r>
                        <a:rPr lang="en-US" dirty="0">
                          <a:latin typeface="Calibri" panose="020F0502020204030204" pitchFamily="34" charset="0"/>
                          <a:ea typeface="Calibri" panose="020F0502020204030204" pitchFamily="34" charset="0"/>
                          <a:cs typeface="Times New Roman" panose="02020603050405020304" pitchFamily="18" charset="0"/>
                        </a:rPr>
                        <a:t>15 %  &lt;  WER  &lt;  35 %</a:t>
                      </a:r>
                      <a:endParaRPr lang="es-ES" dirty="0"/>
                    </a:p>
                  </a:txBody>
                  <a:tcPr anchor="ctr"/>
                </a:tc>
                <a:tc>
                  <a:txBody>
                    <a:bodyPr/>
                    <a:lstStyle/>
                    <a:p>
                      <a:pPr algn="ctr"/>
                      <a:r>
                        <a:rPr lang="es-ES" dirty="0"/>
                        <a:t>149</a:t>
                      </a:r>
                    </a:p>
                  </a:txBody>
                  <a:tcPr anchor="ctr"/>
                </a:tc>
                <a:tc>
                  <a:txBody>
                    <a:bodyPr/>
                    <a:lstStyle/>
                    <a:p>
                      <a:pPr algn="ctr"/>
                      <a:r>
                        <a:rPr lang="es-ES" dirty="0"/>
                        <a:t>141</a:t>
                      </a:r>
                    </a:p>
                  </a:txBody>
                  <a:tcPr anchor="ctr"/>
                </a:tc>
                <a:extLst>
                  <a:ext uri="{0D108BD9-81ED-4DB2-BD59-A6C34878D82A}">
                    <a16:rowId xmlns:a16="http://schemas.microsoft.com/office/drawing/2014/main" val="1074284040"/>
                  </a:ext>
                </a:extLst>
              </a:tr>
              <a:tr h="444674">
                <a:tc>
                  <a:txBody>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WER  </a:t>
                      </a:r>
                      <a:r>
                        <a:rPr lang="en-US" dirty="0">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35 %</a:t>
                      </a:r>
                      <a:endParaRPr lang="es-ES" dirty="0"/>
                    </a:p>
                  </a:txBody>
                  <a:tcPr anchor="ctr"/>
                </a:tc>
                <a:tc>
                  <a:txBody>
                    <a:bodyPr/>
                    <a:lstStyle/>
                    <a:p>
                      <a:pPr algn="ctr"/>
                      <a:r>
                        <a:rPr lang="es-ES" dirty="0"/>
                        <a:t>147</a:t>
                      </a:r>
                    </a:p>
                  </a:txBody>
                  <a:tcPr anchor="ctr"/>
                </a:tc>
                <a:tc>
                  <a:txBody>
                    <a:bodyPr/>
                    <a:lstStyle/>
                    <a:p>
                      <a:pPr algn="ctr"/>
                      <a:r>
                        <a:rPr lang="es-ES" dirty="0"/>
                        <a:t>199</a:t>
                      </a:r>
                    </a:p>
                  </a:txBody>
                  <a:tcPr anchor="ctr"/>
                </a:tc>
                <a:extLst>
                  <a:ext uri="{0D108BD9-81ED-4DB2-BD59-A6C34878D82A}">
                    <a16:rowId xmlns:a16="http://schemas.microsoft.com/office/drawing/2014/main" val="1339412513"/>
                  </a:ext>
                </a:extLst>
              </a:tr>
            </a:tbl>
          </a:graphicData>
        </a:graphic>
      </p:graphicFrame>
      <p:graphicFrame>
        <p:nvGraphicFramePr>
          <p:cNvPr id="7" name="Tabla 8">
            <a:extLst>
              <a:ext uri="{FF2B5EF4-FFF2-40B4-BE49-F238E27FC236}">
                <a16:creationId xmlns:a16="http://schemas.microsoft.com/office/drawing/2014/main" id="{957961E6-BC77-8683-547E-9763EF0FA0E0}"/>
              </a:ext>
            </a:extLst>
          </p:cNvPr>
          <p:cNvGraphicFramePr>
            <a:graphicFrameLocks noGrp="1"/>
          </p:cNvGraphicFramePr>
          <p:nvPr>
            <p:extLst>
              <p:ext uri="{D42A27DB-BD31-4B8C-83A1-F6EECF244321}">
                <p14:modId xmlns:p14="http://schemas.microsoft.com/office/powerpoint/2010/main" val="1898224599"/>
              </p:ext>
            </p:extLst>
          </p:nvPr>
        </p:nvGraphicFramePr>
        <p:xfrm>
          <a:off x="5590828" y="5014097"/>
          <a:ext cx="849630" cy="704926"/>
        </p:xfrm>
        <a:graphic>
          <a:graphicData uri="http://schemas.openxmlformats.org/drawingml/2006/table">
            <a:tbl>
              <a:tblPr firstRow="1" bandRow="1">
                <a:tableStyleId>{69C7853C-536D-4A76-A0AE-DD22124D55A5}</a:tableStyleId>
              </a:tblPr>
              <a:tblGrid>
                <a:gridCol w="849630">
                  <a:extLst>
                    <a:ext uri="{9D8B030D-6E8A-4147-A177-3AD203B41FA5}">
                      <a16:colId xmlns:a16="http://schemas.microsoft.com/office/drawing/2014/main" val="1784960805"/>
                    </a:ext>
                  </a:extLst>
                </a:gridCol>
              </a:tblGrid>
              <a:tr h="704926">
                <a:tc>
                  <a:txBody>
                    <a:bodyPr/>
                    <a:lstStyle/>
                    <a:p>
                      <a:pPr algn="ctr"/>
                      <a:r>
                        <a:rPr lang="es-ES" sz="2400" dirty="0"/>
                        <a:t>63 %</a:t>
                      </a:r>
                    </a:p>
                  </a:txBody>
                  <a:tcPr anchor="ctr"/>
                </a:tc>
                <a:extLst>
                  <a:ext uri="{0D108BD9-81ED-4DB2-BD59-A6C34878D82A}">
                    <a16:rowId xmlns:a16="http://schemas.microsoft.com/office/drawing/2014/main" val="822088554"/>
                  </a:ext>
                </a:extLst>
              </a:tr>
            </a:tbl>
          </a:graphicData>
        </a:graphic>
      </p:graphicFrame>
      <p:cxnSp>
        <p:nvCxnSpPr>
          <p:cNvPr id="20" name="Conector recto de flecha 19">
            <a:extLst>
              <a:ext uri="{FF2B5EF4-FFF2-40B4-BE49-F238E27FC236}">
                <a16:creationId xmlns:a16="http://schemas.microsoft.com/office/drawing/2014/main" id="{A0674C6F-062E-553F-41D3-23B1E97B58B0}"/>
              </a:ext>
            </a:extLst>
          </p:cNvPr>
          <p:cNvCxnSpPr/>
          <p:nvPr/>
        </p:nvCxnSpPr>
        <p:spPr>
          <a:xfrm>
            <a:off x="6016029" y="4405861"/>
            <a:ext cx="0" cy="416688"/>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graphicFrame>
        <p:nvGraphicFramePr>
          <p:cNvPr id="21" name="Tabla 8">
            <a:extLst>
              <a:ext uri="{FF2B5EF4-FFF2-40B4-BE49-F238E27FC236}">
                <a16:creationId xmlns:a16="http://schemas.microsoft.com/office/drawing/2014/main" id="{58F10BBF-40AD-3212-7DA0-88AD78C9A9D5}"/>
              </a:ext>
            </a:extLst>
          </p:cNvPr>
          <p:cNvGraphicFramePr>
            <a:graphicFrameLocks noGrp="1"/>
          </p:cNvGraphicFramePr>
          <p:nvPr>
            <p:extLst>
              <p:ext uri="{D42A27DB-BD31-4B8C-83A1-F6EECF244321}">
                <p14:modId xmlns:p14="http://schemas.microsoft.com/office/powerpoint/2010/main" val="3328549056"/>
              </p:ext>
            </p:extLst>
          </p:nvPr>
        </p:nvGraphicFramePr>
        <p:xfrm>
          <a:off x="8299669" y="5023413"/>
          <a:ext cx="849630" cy="704926"/>
        </p:xfrm>
        <a:graphic>
          <a:graphicData uri="http://schemas.openxmlformats.org/drawingml/2006/table">
            <a:tbl>
              <a:tblPr firstRow="1" bandRow="1">
                <a:tableStyleId>{69C7853C-536D-4A76-A0AE-DD22124D55A5}</a:tableStyleId>
              </a:tblPr>
              <a:tblGrid>
                <a:gridCol w="849630">
                  <a:extLst>
                    <a:ext uri="{9D8B030D-6E8A-4147-A177-3AD203B41FA5}">
                      <a16:colId xmlns:a16="http://schemas.microsoft.com/office/drawing/2014/main" val="1784960805"/>
                    </a:ext>
                  </a:extLst>
                </a:gridCol>
              </a:tblGrid>
              <a:tr h="704926">
                <a:tc>
                  <a:txBody>
                    <a:bodyPr/>
                    <a:lstStyle/>
                    <a:p>
                      <a:pPr algn="ctr"/>
                      <a:r>
                        <a:rPr lang="es-ES" sz="2400" dirty="0"/>
                        <a:t>50 %</a:t>
                      </a:r>
                    </a:p>
                  </a:txBody>
                  <a:tcPr anchor="ctr"/>
                </a:tc>
                <a:extLst>
                  <a:ext uri="{0D108BD9-81ED-4DB2-BD59-A6C34878D82A}">
                    <a16:rowId xmlns:a16="http://schemas.microsoft.com/office/drawing/2014/main" val="822088554"/>
                  </a:ext>
                </a:extLst>
              </a:tr>
            </a:tbl>
          </a:graphicData>
        </a:graphic>
      </p:graphicFrame>
      <p:cxnSp>
        <p:nvCxnSpPr>
          <p:cNvPr id="22" name="Conector recto de flecha 21">
            <a:extLst>
              <a:ext uri="{FF2B5EF4-FFF2-40B4-BE49-F238E27FC236}">
                <a16:creationId xmlns:a16="http://schemas.microsoft.com/office/drawing/2014/main" id="{FD14287C-7026-5847-9D06-92BC465C798F}"/>
              </a:ext>
            </a:extLst>
          </p:cNvPr>
          <p:cNvCxnSpPr/>
          <p:nvPr/>
        </p:nvCxnSpPr>
        <p:spPr>
          <a:xfrm>
            <a:off x="8712051" y="4407787"/>
            <a:ext cx="0" cy="416688"/>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8123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lstStyle/>
          <a:p>
            <a:r>
              <a:rPr lang="es-ES" dirty="0"/>
              <a:t>Mean </a:t>
            </a:r>
            <a:r>
              <a:rPr lang="es-ES" dirty="0" err="1"/>
              <a:t>Opinion</a:t>
            </a:r>
            <a:r>
              <a:rPr lang="es-ES" dirty="0"/>
              <a:t> Score Network  (</a:t>
            </a:r>
            <a:r>
              <a:rPr lang="es-ES" dirty="0" err="1"/>
              <a:t>MOSNet</a:t>
            </a:r>
            <a:r>
              <a:rPr lang="es-ES" dirty="0"/>
              <a:t>)</a:t>
            </a:r>
          </a:p>
        </p:txBody>
      </p:sp>
      <p:pic>
        <p:nvPicPr>
          <p:cNvPr id="4" name="Imagen 3" descr="Gráfico, Histograma&#10;&#10;Descripción generada automáticamente">
            <a:extLst>
              <a:ext uri="{FF2B5EF4-FFF2-40B4-BE49-F238E27FC236}">
                <a16:creationId xmlns:a16="http://schemas.microsoft.com/office/drawing/2014/main" id="{E0882771-8F30-D0A9-1479-7CBA9F9CB3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84600"/>
            <a:ext cx="4673016" cy="3149206"/>
          </a:xfrm>
          <a:prstGeom prst="rect">
            <a:avLst/>
          </a:prstGeom>
        </p:spPr>
      </p:pic>
      <p:sp>
        <p:nvSpPr>
          <p:cNvPr id="5" name="CuadroTexto 4">
            <a:extLst>
              <a:ext uri="{FF2B5EF4-FFF2-40B4-BE49-F238E27FC236}">
                <a16:creationId xmlns:a16="http://schemas.microsoft.com/office/drawing/2014/main" id="{FAC09A98-DDB6-E03E-6F89-7613E69824AC}"/>
              </a:ext>
            </a:extLst>
          </p:cNvPr>
          <p:cNvSpPr txBox="1"/>
          <p:nvPr/>
        </p:nvSpPr>
        <p:spPr>
          <a:xfrm>
            <a:off x="1097280" y="3228945"/>
            <a:ext cx="4063065"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sz="2000" b="1" i="1" dirty="0">
                <a:solidFill>
                  <a:srgbClr val="414042"/>
                </a:solidFill>
                <a:effectLst/>
                <a:latin typeface="Roboto" panose="02000000000000000000" pitchFamily="2" charset="0"/>
              </a:rPr>
              <a:t>MOSNet (before)     </a:t>
            </a:r>
            <a:r>
              <a:rPr lang="en-US" sz="2000" b="1" i="1" dirty="0">
                <a:solidFill>
                  <a:srgbClr val="414042"/>
                </a:solidFill>
                <a:effectLst/>
                <a:latin typeface="Roboto" panose="02000000000000000000" pitchFamily="2" charset="0"/>
                <a:sym typeface="Wingdings" panose="05000000000000000000" pitchFamily="2" charset="2"/>
              </a:rPr>
              <a:t>     3.1</a:t>
            </a:r>
            <a:endParaRPr lang="en-US" sz="2000" b="0" i="0" dirty="0">
              <a:solidFill>
                <a:srgbClr val="414042"/>
              </a:solidFill>
              <a:effectLst/>
              <a:latin typeface="Roboto" panose="02000000000000000000" pitchFamily="2" charset="0"/>
            </a:endParaRPr>
          </a:p>
        </p:txBody>
      </p:sp>
      <p:sp>
        <p:nvSpPr>
          <p:cNvPr id="6" name="CuadroTexto 5">
            <a:extLst>
              <a:ext uri="{FF2B5EF4-FFF2-40B4-BE49-F238E27FC236}">
                <a16:creationId xmlns:a16="http://schemas.microsoft.com/office/drawing/2014/main" id="{F94070E0-704A-6FC9-A14D-DF22B8CB7687}"/>
              </a:ext>
            </a:extLst>
          </p:cNvPr>
          <p:cNvSpPr txBox="1"/>
          <p:nvPr/>
        </p:nvSpPr>
        <p:spPr>
          <a:xfrm>
            <a:off x="1097279" y="3959203"/>
            <a:ext cx="4063065"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sz="2000" b="1" i="1" dirty="0">
                <a:solidFill>
                  <a:srgbClr val="414042"/>
                </a:solidFill>
                <a:effectLst/>
                <a:latin typeface="Roboto" panose="02000000000000000000" pitchFamily="2" charset="0"/>
              </a:rPr>
              <a:t>MOSNet (after)     </a:t>
            </a:r>
            <a:r>
              <a:rPr lang="en-US" sz="2000" b="1" i="1" dirty="0">
                <a:solidFill>
                  <a:srgbClr val="414042"/>
                </a:solidFill>
                <a:effectLst/>
                <a:latin typeface="Roboto" panose="02000000000000000000" pitchFamily="2" charset="0"/>
                <a:sym typeface="Wingdings" panose="05000000000000000000" pitchFamily="2" charset="2"/>
              </a:rPr>
              <a:t>     2.8</a:t>
            </a:r>
            <a:endParaRPr lang="en-US" sz="2000" b="0" i="0" dirty="0">
              <a:solidFill>
                <a:srgbClr val="414042"/>
              </a:solidFill>
              <a:effectLst/>
              <a:latin typeface="Roboto" panose="02000000000000000000" pitchFamily="2" charset="0"/>
            </a:endParaRPr>
          </a:p>
        </p:txBody>
      </p:sp>
    </p:spTree>
    <p:extLst>
      <p:ext uri="{BB962C8B-B14F-4D97-AF65-F5344CB8AC3E}">
        <p14:creationId xmlns:p14="http://schemas.microsoft.com/office/powerpoint/2010/main" val="647527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Google Releases New Cloud Speech to Text for Better Phone &amp; Video Call">
            <a:extLst>
              <a:ext uri="{FF2B5EF4-FFF2-40B4-BE49-F238E27FC236}">
                <a16:creationId xmlns:a16="http://schemas.microsoft.com/office/drawing/2014/main" id="{3AFD3ED3-AC14-F6CB-027B-6C9859F6FF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62" r="19316" b="69104"/>
          <a:stretch/>
        </p:blipFill>
        <p:spPr bwMode="auto">
          <a:xfrm>
            <a:off x="495059" y="1115820"/>
            <a:ext cx="3608660" cy="81919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udio-Analysis using AWS Transcribe | by Wakeupcoders | Medium">
            <a:extLst>
              <a:ext uri="{FF2B5EF4-FFF2-40B4-BE49-F238E27FC236}">
                <a16:creationId xmlns:a16="http://schemas.microsoft.com/office/drawing/2014/main" id="{2276D7F7-08A1-9222-D2E2-9EAA6A5A9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575" y="1935010"/>
            <a:ext cx="3308144" cy="1654072"/>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37C8EE2-B357-2D97-395C-9CDA6A24DC27}"/>
              </a:ext>
            </a:extLst>
          </p:cNvPr>
          <p:cNvSpPr txBox="1"/>
          <p:nvPr/>
        </p:nvSpPr>
        <p:spPr>
          <a:xfrm>
            <a:off x="5361828" y="2001144"/>
            <a:ext cx="2540227"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sz="2000" b="1" i="1" dirty="0">
                <a:solidFill>
                  <a:srgbClr val="414042"/>
                </a:solidFill>
                <a:effectLst/>
                <a:latin typeface="Roboto" panose="02000000000000000000" pitchFamily="2" charset="0"/>
              </a:rPr>
              <a:t>WER DECREASE</a:t>
            </a:r>
            <a:endParaRPr lang="en-US" sz="2000" b="0" i="0" dirty="0">
              <a:solidFill>
                <a:srgbClr val="414042"/>
              </a:solidFill>
              <a:effectLst/>
              <a:latin typeface="Roboto" panose="02000000000000000000" pitchFamily="2" charset="0"/>
            </a:endParaRPr>
          </a:p>
        </p:txBody>
      </p:sp>
      <p:sp>
        <p:nvSpPr>
          <p:cNvPr id="5" name="CuadroTexto 4">
            <a:extLst>
              <a:ext uri="{FF2B5EF4-FFF2-40B4-BE49-F238E27FC236}">
                <a16:creationId xmlns:a16="http://schemas.microsoft.com/office/drawing/2014/main" id="{07D116A1-1104-0E2B-B8A1-6B349654085C}"/>
              </a:ext>
            </a:extLst>
          </p:cNvPr>
          <p:cNvSpPr txBox="1"/>
          <p:nvPr/>
        </p:nvSpPr>
        <p:spPr>
          <a:xfrm>
            <a:off x="5361828" y="3144086"/>
            <a:ext cx="2540226"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sz="2000" b="1" i="1" dirty="0">
                <a:solidFill>
                  <a:srgbClr val="414042"/>
                </a:solidFill>
                <a:effectLst/>
                <a:latin typeface="Roboto" panose="02000000000000000000" pitchFamily="2" charset="0"/>
              </a:rPr>
              <a:t>MOSNet INCREASE</a:t>
            </a:r>
            <a:endParaRPr lang="en-US" sz="2000" b="0" i="0" dirty="0">
              <a:solidFill>
                <a:srgbClr val="414042"/>
              </a:solidFill>
              <a:effectLst/>
              <a:latin typeface="Roboto" panose="02000000000000000000" pitchFamily="2" charset="0"/>
            </a:endParaRPr>
          </a:p>
        </p:txBody>
      </p:sp>
      <p:sp>
        <p:nvSpPr>
          <p:cNvPr id="6" name="Cerrar llave 5">
            <a:extLst>
              <a:ext uri="{FF2B5EF4-FFF2-40B4-BE49-F238E27FC236}">
                <a16:creationId xmlns:a16="http://schemas.microsoft.com/office/drawing/2014/main" id="{43094EAF-0BAC-C834-0977-4BA9249A06F9}"/>
              </a:ext>
            </a:extLst>
          </p:cNvPr>
          <p:cNvSpPr/>
          <p:nvPr/>
        </p:nvSpPr>
        <p:spPr>
          <a:xfrm>
            <a:off x="4103719" y="1030961"/>
            <a:ext cx="1050878" cy="2313180"/>
          </a:xfrm>
          <a:prstGeom prst="rightBrace">
            <a:avLst>
              <a:gd name="adj1" fmla="val 39502"/>
              <a:gd name="adj2" fmla="val 5118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7" name="Cerrar llave 6">
            <a:extLst>
              <a:ext uri="{FF2B5EF4-FFF2-40B4-BE49-F238E27FC236}">
                <a16:creationId xmlns:a16="http://schemas.microsoft.com/office/drawing/2014/main" id="{9E9B9AF5-AE0D-D750-46CD-7BC34EE1511E}"/>
              </a:ext>
            </a:extLst>
          </p:cNvPr>
          <p:cNvSpPr/>
          <p:nvPr/>
        </p:nvSpPr>
        <p:spPr>
          <a:xfrm>
            <a:off x="8088283" y="1803300"/>
            <a:ext cx="1050878" cy="1917492"/>
          </a:xfrm>
          <a:prstGeom prst="rightBrace">
            <a:avLst>
              <a:gd name="adj1" fmla="val 44540"/>
              <a:gd name="adj2" fmla="val 5118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s-ES"/>
          </a:p>
        </p:txBody>
      </p:sp>
      <p:sp>
        <p:nvSpPr>
          <p:cNvPr id="8" name="CuadroTexto 7">
            <a:extLst>
              <a:ext uri="{FF2B5EF4-FFF2-40B4-BE49-F238E27FC236}">
                <a16:creationId xmlns:a16="http://schemas.microsoft.com/office/drawing/2014/main" id="{5F37FEDF-D88F-548D-59C0-D47030D5009B}"/>
              </a:ext>
            </a:extLst>
          </p:cNvPr>
          <p:cNvSpPr txBox="1"/>
          <p:nvPr/>
        </p:nvSpPr>
        <p:spPr>
          <a:xfrm>
            <a:off x="9311741" y="2575639"/>
            <a:ext cx="2540226"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sz="2000" b="1" i="1" dirty="0">
                <a:solidFill>
                  <a:srgbClr val="414042"/>
                </a:solidFill>
                <a:effectLst/>
                <a:latin typeface="Roboto" panose="02000000000000000000" pitchFamily="2" charset="0"/>
              </a:rPr>
              <a:t>3 transcripts</a:t>
            </a:r>
            <a:endParaRPr lang="en-US" sz="2000" b="0" i="0" dirty="0">
              <a:solidFill>
                <a:srgbClr val="414042"/>
              </a:solidFill>
              <a:effectLst/>
              <a:latin typeface="Roboto" panose="02000000000000000000" pitchFamily="2" charset="0"/>
            </a:endParaRPr>
          </a:p>
        </p:txBody>
      </p:sp>
      <p:sp>
        <p:nvSpPr>
          <p:cNvPr id="9" name="CuadroTexto 8">
            <a:extLst>
              <a:ext uri="{FF2B5EF4-FFF2-40B4-BE49-F238E27FC236}">
                <a16:creationId xmlns:a16="http://schemas.microsoft.com/office/drawing/2014/main" id="{7AD3EF01-9D2D-B44D-B9BC-2DCFC776194C}"/>
              </a:ext>
            </a:extLst>
          </p:cNvPr>
          <p:cNvSpPr txBox="1"/>
          <p:nvPr/>
        </p:nvSpPr>
        <p:spPr>
          <a:xfrm>
            <a:off x="1661009" y="4531101"/>
            <a:ext cx="2842753"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sz="2000" b="1" i="1" dirty="0">
                <a:solidFill>
                  <a:srgbClr val="414042"/>
                </a:solidFill>
                <a:effectLst/>
                <a:latin typeface="Roboto" panose="02000000000000000000" pitchFamily="2" charset="0"/>
              </a:rPr>
              <a:t>2 background noise</a:t>
            </a:r>
          </a:p>
          <a:p>
            <a:pPr algn="ctr">
              <a:buFont typeface="Arial" panose="020B0604020202020204" pitchFamily="34" charset="0"/>
              <a:buNone/>
            </a:pPr>
            <a:r>
              <a:rPr lang="en-US" sz="2000" b="1" i="1" dirty="0">
                <a:solidFill>
                  <a:srgbClr val="414042"/>
                </a:solidFill>
                <a:latin typeface="Roboto" panose="02000000000000000000" pitchFamily="2" charset="0"/>
              </a:rPr>
              <a:t>&amp;</a:t>
            </a:r>
            <a:endParaRPr lang="en-US" sz="2000" b="1" i="1" dirty="0">
              <a:solidFill>
                <a:srgbClr val="414042"/>
              </a:solidFill>
              <a:effectLst/>
              <a:latin typeface="Roboto" panose="02000000000000000000" pitchFamily="2" charset="0"/>
            </a:endParaRPr>
          </a:p>
          <a:p>
            <a:pPr algn="ctr">
              <a:buFont typeface="Arial" panose="020B0604020202020204" pitchFamily="34" charset="0"/>
              <a:buNone/>
            </a:pPr>
            <a:r>
              <a:rPr lang="en-US" sz="2000" b="1" i="1" dirty="0">
                <a:solidFill>
                  <a:srgbClr val="414042"/>
                </a:solidFill>
                <a:latin typeface="Roboto" panose="02000000000000000000" pitchFamily="2" charset="0"/>
              </a:rPr>
              <a:t>1 background music</a:t>
            </a:r>
            <a:endParaRPr lang="en-US" sz="2000" b="0" i="0" dirty="0">
              <a:solidFill>
                <a:srgbClr val="414042"/>
              </a:solidFill>
              <a:effectLst/>
              <a:latin typeface="Roboto" panose="02000000000000000000" pitchFamily="2" charset="0"/>
            </a:endParaRPr>
          </a:p>
        </p:txBody>
      </p:sp>
      <p:cxnSp>
        <p:nvCxnSpPr>
          <p:cNvPr id="11" name="Conector recto de flecha 10">
            <a:extLst>
              <a:ext uri="{FF2B5EF4-FFF2-40B4-BE49-F238E27FC236}">
                <a16:creationId xmlns:a16="http://schemas.microsoft.com/office/drawing/2014/main" id="{11B65034-8F2B-399E-75C7-4BA0EE64C193}"/>
              </a:ext>
            </a:extLst>
          </p:cNvPr>
          <p:cNvCxnSpPr>
            <a:cxnSpLocks/>
          </p:cNvCxnSpPr>
          <p:nvPr/>
        </p:nvCxnSpPr>
        <p:spPr>
          <a:xfrm flipV="1">
            <a:off x="4572002" y="5038932"/>
            <a:ext cx="1592238"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CuadroTexto 11">
            <a:extLst>
              <a:ext uri="{FF2B5EF4-FFF2-40B4-BE49-F238E27FC236}">
                <a16:creationId xmlns:a16="http://schemas.microsoft.com/office/drawing/2014/main" id="{D34126C1-384E-2A43-0D09-3E8342289746}"/>
              </a:ext>
            </a:extLst>
          </p:cNvPr>
          <p:cNvSpPr txBox="1"/>
          <p:nvPr/>
        </p:nvSpPr>
        <p:spPr>
          <a:xfrm>
            <a:off x="6227641" y="4684989"/>
            <a:ext cx="2636026"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sz="2000" b="1" i="1" dirty="0">
                <a:solidFill>
                  <a:srgbClr val="414042"/>
                </a:solidFill>
                <a:effectLst/>
                <a:latin typeface="Roboto" panose="02000000000000000000" pitchFamily="2" charset="0"/>
              </a:rPr>
              <a:t>Eliminated </a:t>
            </a:r>
          </a:p>
          <a:p>
            <a:pPr algn="ctr">
              <a:buFont typeface="Arial" panose="020B0604020202020204" pitchFamily="34" charset="0"/>
              <a:buNone/>
            </a:pPr>
            <a:r>
              <a:rPr lang="en-US" sz="2000" b="1" i="1" dirty="0">
                <a:solidFill>
                  <a:srgbClr val="414042"/>
                </a:solidFill>
                <a:effectLst/>
                <a:latin typeface="Roboto" panose="02000000000000000000" pitchFamily="2" charset="0"/>
              </a:rPr>
              <a:t>After-Separation</a:t>
            </a:r>
            <a:endParaRPr lang="en-US" sz="2000" b="0" i="0" dirty="0">
              <a:solidFill>
                <a:srgbClr val="414042"/>
              </a:solidFill>
              <a:effectLst/>
              <a:latin typeface="Roboto" panose="02000000000000000000" pitchFamily="2" charset="0"/>
            </a:endParaRPr>
          </a:p>
        </p:txBody>
      </p:sp>
    </p:spTree>
    <p:extLst>
      <p:ext uri="{BB962C8B-B14F-4D97-AF65-F5344CB8AC3E}">
        <p14:creationId xmlns:p14="http://schemas.microsoft.com/office/powerpoint/2010/main" val="1741044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2D959C0-B025-4231-F24C-59C4CBA60055}"/>
              </a:ext>
            </a:extLst>
          </p:cNvPr>
          <p:cNvSpPr txBox="1"/>
          <p:nvPr/>
        </p:nvSpPr>
        <p:spPr>
          <a:xfrm>
            <a:off x="0" y="2532992"/>
            <a:ext cx="12192000" cy="769441"/>
          </a:xfrm>
          <a:prstGeom prst="rect">
            <a:avLst/>
          </a:prstGeom>
          <a:noFill/>
        </p:spPr>
        <p:txBody>
          <a:bodyPr wrap="square" rtlCol="0">
            <a:spAutoFit/>
          </a:bodyPr>
          <a:lstStyle/>
          <a:p>
            <a:pPr algn="ctr"/>
            <a:r>
              <a:rPr lang="es-ES" sz="4400" dirty="0"/>
              <a:t>Introduction</a:t>
            </a:r>
          </a:p>
        </p:txBody>
      </p:sp>
    </p:spTree>
    <p:extLst>
      <p:ext uri="{BB962C8B-B14F-4D97-AF65-F5344CB8AC3E}">
        <p14:creationId xmlns:p14="http://schemas.microsoft.com/office/powerpoint/2010/main" val="671657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lstStyle/>
          <a:p>
            <a:r>
              <a:rPr lang="es-ES" dirty="0"/>
              <a:t>Conclusions</a:t>
            </a:r>
          </a:p>
        </p:txBody>
      </p:sp>
      <p:sp>
        <p:nvSpPr>
          <p:cNvPr id="5" name="CuadroTexto 4">
            <a:extLst>
              <a:ext uri="{FF2B5EF4-FFF2-40B4-BE49-F238E27FC236}">
                <a16:creationId xmlns:a16="http://schemas.microsoft.com/office/drawing/2014/main" id="{FAC09A98-DDB6-E03E-6F89-7613E69824AC}"/>
              </a:ext>
            </a:extLst>
          </p:cNvPr>
          <p:cNvSpPr txBox="1"/>
          <p:nvPr/>
        </p:nvSpPr>
        <p:spPr>
          <a:xfrm>
            <a:off x="1969123" y="2937176"/>
            <a:ext cx="8253754" cy="307777"/>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sz="1400" dirty="0"/>
              <a:t>The model works very well when separating male and female voices</a:t>
            </a:r>
            <a:endParaRPr lang="en-US" sz="2000" b="0" i="0" dirty="0">
              <a:solidFill>
                <a:srgbClr val="414042"/>
              </a:solidFill>
              <a:effectLst/>
              <a:latin typeface="Roboto" panose="02000000000000000000" pitchFamily="2" charset="0"/>
            </a:endParaRPr>
          </a:p>
        </p:txBody>
      </p:sp>
      <p:sp>
        <p:nvSpPr>
          <p:cNvPr id="6" name="CuadroTexto 5">
            <a:extLst>
              <a:ext uri="{FF2B5EF4-FFF2-40B4-BE49-F238E27FC236}">
                <a16:creationId xmlns:a16="http://schemas.microsoft.com/office/drawing/2014/main" id="{F94070E0-704A-6FC9-A14D-DF22B8CB7687}"/>
              </a:ext>
            </a:extLst>
          </p:cNvPr>
          <p:cNvSpPr txBox="1"/>
          <p:nvPr/>
        </p:nvSpPr>
        <p:spPr>
          <a:xfrm>
            <a:off x="1969121" y="3641923"/>
            <a:ext cx="8253755" cy="307777"/>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sz="1400" dirty="0"/>
              <a:t>The model detects noise and background music very accurately and it is often eliminated</a:t>
            </a:r>
            <a:endParaRPr lang="en-US" sz="2000" b="0" i="0" dirty="0">
              <a:solidFill>
                <a:srgbClr val="414042"/>
              </a:solidFill>
              <a:effectLst/>
              <a:latin typeface="Roboto" panose="02000000000000000000" pitchFamily="2" charset="0"/>
            </a:endParaRPr>
          </a:p>
        </p:txBody>
      </p:sp>
    </p:spTree>
    <p:extLst>
      <p:ext uri="{BB962C8B-B14F-4D97-AF65-F5344CB8AC3E}">
        <p14:creationId xmlns:p14="http://schemas.microsoft.com/office/powerpoint/2010/main" val="2495883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5 Best Speech-to-Text APIs | Nordic APIs |">
            <a:extLst>
              <a:ext uri="{FF2B5EF4-FFF2-40B4-BE49-F238E27FC236}">
                <a16:creationId xmlns:a16="http://schemas.microsoft.com/office/drawing/2014/main" id="{93EBE5C9-43F4-7972-FAA6-A0136EB4C0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31"/>
          <a:stretch/>
        </p:blipFill>
        <p:spPr bwMode="auto">
          <a:xfrm>
            <a:off x="20" y="10"/>
            <a:ext cx="12191980" cy="6340632"/>
          </a:xfrm>
          <a:prstGeom prst="rect">
            <a:avLst/>
          </a:prstGeom>
          <a:noFill/>
          <a:extLst>
            <a:ext uri="{909E8E84-426E-40DD-AFC4-6F175D3DCCD1}">
              <a14:hiddenFill xmlns:a14="http://schemas.microsoft.com/office/drawing/2010/main">
                <a:solidFill>
                  <a:srgbClr val="FFFFFF"/>
                </a:solidFill>
              </a14:hiddenFill>
            </a:ext>
          </a:extLst>
        </p:spPr>
      </p:pic>
      <p:sp>
        <p:nvSpPr>
          <p:cNvPr id="1028" name="AutoShape 4" descr="Neural Networks From Scratch - victorzhou.com">
            <a:extLst>
              <a:ext uri="{FF2B5EF4-FFF2-40B4-BE49-F238E27FC236}">
                <a16:creationId xmlns:a16="http://schemas.microsoft.com/office/drawing/2014/main" id="{CA7DC605-6784-B22A-2F39-5BB92F07830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pic>
        <p:nvPicPr>
          <p:cNvPr id="7" name="Picture 8" descr="Neural Network Illustration Vector Royalty Free SVG, Cliparts, Vectors, And  Stock Illustration. Image 89262584.">
            <a:extLst>
              <a:ext uri="{FF2B5EF4-FFF2-40B4-BE49-F238E27FC236}">
                <a16:creationId xmlns:a16="http://schemas.microsoft.com/office/drawing/2014/main" id="{755C38B0-D819-7298-7CBD-FF5597EEA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1381" y="16042"/>
            <a:ext cx="3239503" cy="2332442"/>
          </a:xfrm>
          <a:prstGeom prst="rect">
            <a:avLst/>
          </a:prstGeom>
          <a:noFill/>
          <a:effectLst>
            <a:softEdge rad="635000"/>
          </a:effectLst>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EFE4D3F1-19BA-F86E-8D50-6BF00C147C39}"/>
              </a:ext>
            </a:extLst>
          </p:cNvPr>
          <p:cNvPicPr>
            <a:picLocks noChangeAspect="1"/>
          </p:cNvPicPr>
          <p:nvPr/>
        </p:nvPicPr>
        <p:blipFill rotWithShape="1">
          <a:blip r:embed="rId5"/>
          <a:srcRect l="31420" t="29889" r="31986" b="37600"/>
          <a:stretch/>
        </p:blipFill>
        <p:spPr>
          <a:xfrm rot="20706710">
            <a:off x="193517" y="635002"/>
            <a:ext cx="3239503" cy="854253"/>
          </a:xfrm>
          <a:prstGeom prst="rect">
            <a:avLst/>
          </a:prstGeom>
          <a:ln>
            <a:noFill/>
          </a:ln>
          <a:effectLst>
            <a:outerShdw blurRad="292100" dist="139700" dir="2700000" algn="tl" rotWithShape="0">
              <a:srgbClr val="333333">
                <a:alpha val="65000"/>
              </a:srgbClr>
            </a:outerShdw>
            <a:softEdge rad="317500"/>
          </a:effectLst>
        </p:spPr>
      </p:pic>
      <p:pic>
        <p:nvPicPr>
          <p:cNvPr id="9" name="Picture 6" descr="Google Releases New Cloud Speech to Text for Better Phone &amp; Video Call">
            <a:extLst>
              <a:ext uri="{FF2B5EF4-FFF2-40B4-BE49-F238E27FC236}">
                <a16:creationId xmlns:a16="http://schemas.microsoft.com/office/drawing/2014/main" id="{5C253B9D-C85F-D46A-9053-8A6D2ED2B9F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162" r="19316" b="69104"/>
          <a:stretch/>
        </p:blipFill>
        <p:spPr bwMode="auto">
          <a:xfrm>
            <a:off x="5695410" y="5669501"/>
            <a:ext cx="2487524" cy="5646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Audio-Analysis using AWS Transcribe | by Wakeupcoders | Medium">
            <a:extLst>
              <a:ext uri="{FF2B5EF4-FFF2-40B4-BE49-F238E27FC236}">
                <a16:creationId xmlns:a16="http://schemas.microsoft.com/office/drawing/2014/main" id="{702D639C-6EB1-160D-DB9D-31899C0FF4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2555" y="4654542"/>
            <a:ext cx="2327227" cy="1163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68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lstStyle/>
          <a:p>
            <a:r>
              <a:rPr lang="es-ES" dirty="0"/>
              <a:t>VoxCeleb </a:t>
            </a:r>
            <a:r>
              <a:rPr lang="es-ES" dirty="0" err="1"/>
              <a:t>dataset</a:t>
            </a:r>
            <a:endParaRPr lang="es-ES" dirty="0"/>
          </a:p>
        </p:txBody>
      </p:sp>
      <p:pic>
        <p:nvPicPr>
          <p:cNvPr id="5" name="Imagen 4">
            <a:extLst>
              <a:ext uri="{FF2B5EF4-FFF2-40B4-BE49-F238E27FC236}">
                <a16:creationId xmlns:a16="http://schemas.microsoft.com/office/drawing/2014/main" id="{CAAA319F-0D26-7337-20CB-9A8B21241347}"/>
              </a:ext>
            </a:extLst>
          </p:cNvPr>
          <p:cNvPicPr>
            <a:picLocks noChangeAspect="1"/>
          </p:cNvPicPr>
          <p:nvPr/>
        </p:nvPicPr>
        <p:blipFill rotWithShape="1">
          <a:blip r:embed="rId3"/>
          <a:srcRect l="10040" r="9641"/>
          <a:stretch/>
        </p:blipFill>
        <p:spPr>
          <a:xfrm>
            <a:off x="1097279" y="2199724"/>
            <a:ext cx="8139425" cy="3008001"/>
          </a:xfrm>
          <a:prstGeom prst="rect">
            <a:avLst/>
          </a:prstGeom>
          <a:ln>
            <a:noFill/>
          </a:ln>
          <a:effectLst>
            <a:outerShdw blurRad="292100" dist="139700" dir="2700000" algn="tl" rotWithShape="0">
              <a:srgbClr val="333333">
                <a:alpha val="65000"/>
              </a:srgbClr>
            </a:outerShdw>
          </a:effectLst>
        </p:spPr>
      </p:pic>
      <p:pic>
        <p:nvPicPr>
          <p:cNvPr id="4" name="Imagen 3" descr="Diagrama, Texto&#10;&#10;Descripción generada automáticamente">
            <a:extLst>
              <a:ext uri="{FF2B5EF4-FFF2-40B4-BE49-F238E27FC236}">
                <a16:creationId xmlns:a16="http://schemas.microsoft.com/office/drawing/2014/main" id="{B2D65FE8-FB84-C489-D222-CBA67DA818C1}"/>
              </a:ext>
            </a:extLst>
          </p:cNvPr>
          <p:cNvPicPr>
            <a:picLocks noChangeAspect="1"/>
          </p:cNvPicPr>
          <p:nvPr/>
        </p:nvPicPr>
        <p:blipFill>
          <a:blip r:embed="rId4"/>
          <a:stretch>
            <a:fillRect/>
          </a:stretch>
        </p:blipFill>
        <p:spPr>
          <a:xfrm>
            <a:off x="7142786" y="4801104"/>
            <a:ext cx="4187836" cy="17251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3324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normAutofit/>
          </a:bodyPr>
          <a:lstStyle/>
          <a:p>
            <a:r>
              <a:rPr lang="es-ES" sz="4600" dirty="0"/>
              <a:t>SepFormer </a:t>
            </a:r>
            <a:r>
              <a:rPr lang="en-US" sz="4600" dirty="0"/>
              <a:t>model</a:t>
            </a:r>
          </a:p>
        </p:txBody>
      </p:sp>
      <p:pic>
        <p:nvPicPr>
          <p:cNvPr id="5" name="Imagen 4">
            <a:extLst>
              <a:ext uri="{FF2B5EF4-FFF2-40B4-BE49-F238E27FC236}">
                <a16:creationId xmlns:a16="http://schemas.microsoft.com/office/drawing/2014/main" id="{748998D8-4139-B72B-AE1B-459DF3256F5C}"/>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4055" y1="17085" x2="30288" y2="18182"/>
                        <a14:foregroundMark x1="30288" y1="18182" x2="20150" y2="29624"/>
                        <a14:foregroundMark x1="20150" y1="29624" x2="15144" y2="45611"/>
                        <a14:foregroundMark x1="15144" y1="45611" x2="19650" y2="61912"/>
                        <a14:foregroundMark x1="19650" y1="61912" x2="31414" y2="74922"/>
                        <a14:foregroundMark x1="31414" y1="74922" x2="61577" y2="83856"/>
                        <a14:foregroundMark x1="61577" y1="83856" x2="73842" y2="78213"/>
                        <a14:foregroundMark x1="73842" y1="78213" x2="83354" y2="66301"/>
                        <a14:foregroundMark x1="83354" y1="66301" x2="84481" y2="42790"/>
                        <a14:foregroundMark x1="84481" y1="42790" x2="65081" y2="17868"/>
                        <a14:foregroundMark x1="65081" y1="17868" x2="47810" y2="15517"/>
                        <a14:foregroundMark x1="47810" y1="15517" x2="44305" y2="16614"/>
                      </a14:backgroundRemoval>
                    </a14:imgEffect>
                    <a14:imgEffect>
                      <a14:sharpenSoften amount="25000"/>
                    </a14:imgEffect>
                  </a14:imgLayer>
                </a14:imgProps>
              </a:ext>
            </a:extLst>
          </a:blip>
          <a:srcRect l="13450" t="13544" r="15065" b="11300"/>
          <a:stretch/>
        </p:blipFill>
        <p:spPr>
          <a:xfrm>
            <a:off x="4501606" y="1948053"/>
            <a:ext cx="3188788" cy="2677006"/>
          </a:xfrm>
          <a:prstGeom prst="rect">
            <a:avLst/>
          </a:prstGeom>
          <a:ln>
            <a:noFill/>
          </a:ln>
          <a:effectLst>
            <a:outerShdw blurRad="292100" dist="139700" dir="2700000" algn="tl" rotWithShape="0">
              <a:srgbClr val="333333">
                <a:alpha val="65000"/>
              </a:srgbClr>
            </a:outerShdw>
          </a:effectLst>
        </p:spPr>
      </p:pic>
      <p:pic>
        <p:nvPicPr>
          <p:cNvPr id="13" name="Imagen 12">
            <a:extLst>
              <a:ext uri="{FF2B5EF4-FFF2-40B4-BE49-F238E27FC236}">
                <a16:creationId xmlns:a16="http://schemas.microsoft.com/office/drawing/2014/main" id="{A43FE71F-F8C4-CA30-3432-5A46E6D1B2EA}"/>
              </a:ext>
            </a:extLst>
          </p:cNvPr>
          <p:cNvPicPr>
            <a:picLocks noChangeAspect="1"/>
          </p:cNvPicPr>
          <p:nvPr/>
        </p:nvPicPr>
        <p:blipFill>
          <a:blip r:embed="rId5"/>
          <a:stretch>
            <a:fillRect/>
          </a:stretch>
        </p:blipFill>
        <p:spPr>
          <a:xfrm>
            <a:off x="1342759" y="4748331"/>
            <a:ext cx="9506482" cy="1292966"/>
          </a:xfrm>
          <a:prstGeom prst="rect">
            <a:avLst/>
          </a:prstGeom>
        </p:spPr>
      </p:pic>
    </p:spTree>
    <p:extLst>
      <p:ext uri="{BB962C8B-B14F-4D97-AF65-F5344CB8AC3E}">
        <p14:creationId xmlns:p14="http://schemas.microsoft.com/office/powerpoint/2010/main" val="178848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normAutofit/>
          </a:bodyPr>
          <a:lstStyle/>
          <a:p>
            <a:r>
              <a:rPr lang="en-US" sz="4600" dirty="0"/>
              <a:t>Separation Procedure</a:t>
            </a:r>
          </a:p>
        </p:txBody>
      </p:sp>
      <p:pic>
        <p:nvPicPr>
          <p:cNvPr id="4" name="Imagen 3">
            <a:extLst>
              <a:ext uri="{FF2B5EF4-FFF2-40B4-BE49-F238E27FC236}">
                <a16:creationId xmlns:a16="http://schemas.microsoft.com/office/drawing/2014/main" id="{2DAF742A-97E4-697A-9EA7-F97DF94141D1}"/>
              </a:ext>
            </a:extLst>
          </p:cNvPr>
          <p:cNvPicPr>
            <a:picLocks noChangeAspect="1"/>
          </p:cNvPicPr>
          <p:nvPr/>
        </p:nvPicPr>
        <p:blipFill>
          <a:blip r:embed="rId3"/>
          <a:stretch>
            <a:fillRect/>
          </a:stretch>
        </p:blipFill>
        <p:spPr>
          <a:xfrm>
            <a:off x="1066800" y="3872776"/>
            <a:ext cx="10058400" cy="1385718"/>
          </a:xfrm>
          <a:prstGeom prst="rect">
            <a:avLst/>
          </a:prstGeom>
        </p:spPr>
      </p:pic>
      <p:pic>
        <p:nvPicPr>
          <p:cNvPr id="7" name="Imagen 6">
            <a:extLst>
              <a:ext uri="{FF2B5EF4-FFF2-40B4-BE49-F238E27FC236}">
                <a16:creationId xmlns:a16="http://schemas.microsoft.com/office/drawing/2014/main" id="{A5F5F619-1D43-F84B-1C36-F07E222973C2}"/>
              </a:ext>
            </a:extLst>
          </p:cNvPr>
          <p:cNvPicPr>
            <a:picLocks noChangeAspect="1"/>
          </p:cNvPicPr>
          <p:nvPr/>
        </p:nvPicPr>
        <p:blipFill>
          <a:blip r:embed="rId4"/>
          <a:stretch>
            <a:fillRect/>
          </a:stretch>
        </p:blipFill>
        <p:spPr>
          <a:xfrm>
            <a:off x="2408976" y="2578293"/>
            <a:ext cx="7374048" cy="884387"/>
          </a:xfrm>
          <a:prstGeom prst="rect">
            <a:avLst/>
          </a:prstGeom>
        </p:spPr>
      </p:pic>
    </p:spTree>
    <p:extLst>
      <p:ext uri="{BB962C8B-B14F-4D97-AF65-F5344CB8AC3E}">
        <p14:creationId xmlns:p14="http://schemas.microsoft.com/office/powerpoint/2010/main" val="856044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2D959C0-B025-4231-F24C-59C4CBA60055}"/>
              </a:ext>
            </a:extLst>
          </p:cNvPr>
          <p:cNvSpPr txBox="1"/>
          <p:nvPr/>
        </p:nvSpPr>
        <p:spPr>
          <a:xfrm>
            <a:off x="0" y="2532992"/>
            <a:ext cx="12192000" cy="769441"/>
          </a:xfrm>
          <a:prstGeom prst="rect">
            <a:avLst/>
          </a:prstGeom>
          <a:noFill/>
        </p:spPr>
        <p:txBody>
          <a:bodyPr wrap="square" rtlCol="0">
            <a:spAutoFit/>
          </a:bodyPr>
          <a:lstStyle/>
          <a:p>
            <a:pPr algn="ctr"/>
            <a:r>
              <a:rPr lang="es-ES" sz="4400" dirty="0"/>
              <a:t>Analysis I</a:t>
            </a:r>
          </a:p>
        </p:txBody>
      </p:sp>
    </p:spTree>
    <p:extLst>
      <p:ext uri="{BB962C8B-B14F-4D97-AF65-F5344CB8AC3E}">
        <p14:creationId xmlns:p14="http://schemas.microsoft.com/office/powerpoint/2010/main" val="1210068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lstStyle/>
          <a:p>
            <a:r>
              <a:rPr lang="es-ES" dirty="0"/>
              <a:t>Audio Mixture </a:t>
            </a:r>
            <a:r>
              <a:rPr lang="es-ES" dirty="0" err="1"/>
              <a:t>Procedure</a:t>
            </a:r>
            <a:endParaRPr lang="es-ES" dirty="0"/>
          </a:p>
        </p:txBody>
      </p:sp>
      <p:pic>
        <p:nvPicPr>
          <p:cNvPr id="7" name="Imagen 6">
            <a:extLst>
              <a:ext uri="{FF2B5EF4-FFF2-40B4-BE49-F238E27FC236}">
                <a16:creationId xmlns:a16="http://schemas.microsoft.com/office/drawing/2014/main" id="{D0E446C4-2EDA-24FF-4BCE-3A9EDDBBD598}"/>
              </a:ext>
            </a:extLst>
          </p:cNvPr>
          <p:cNvPicPr>
            <a:picLocks noChangeAspect="1"/>
          </p:cNvPicPr>
          <p:nvPr/>
        </p:nvPicPr>
        <p:blipFill>
          <a:blip r:embed="rId3"/>
          <a:stretch>
            <a:fillRect/>
          </a:stretch>
        </p:blipFill>
        <p:spPr>
          <a:xfrm>
            <a:off x="1944900" y="2174171"/>
            <a:ext cx="8302197" cy="790685"/>
          </a:xfrm>
          <a:prstGeom prst="rect">
            <a:avLst/>
          </a:prstGeom>
        </p:spPr>
      </p:pic>
      <p:pic>
        <p:nvPicPr>
          <p:cNvPr id="11" name="Imagen 10">
            <a:extLst>
              <a:ext uri="{FF2B5EF4-FFF2-40B4-BE49-F238E27FC236}">
                <a16:creationId xmlns:a16="http://schemas.microsoft.com/office/drawing/2014/main" id="{E62B9D94-3626-5012-5EC7-2F7D4E5C9A65}"/>
              </a:ext>
            </a:extLst>
          </p:cNvPr>
          <p:cNvPicPr>
            <a:picLocks noChangeAspect="1"/>
          </p:cNvPicPr>
          <p:nvPr/>
        </p:nvPicPr>
        <p:blipFill>
          <a:blip r:embed="rId4"/>
          <a:stretch>
            <a:fillRect/>
          </a:stretch>
        </p:blipFill>
        <p:spPr>
          <a:xfrm>
            <a:off x="520889" y="3166139"/>
            <a:ext cx="11150222" cy="908212"/>
          </a:xfrm>
          <a:prstGeom prst="rect">
            <a:avLst/>
          </a:prstGeom>
        </p:spPr>
      </p:pic>
      <p:graphicFrame>
        <p:nvGraphicFramePr>
          <p:cNvPr id="3" name="Tabla 3">
            <a:extLst>
              <a:ext uri="{FF2B5EF4-FFF2-40B4-BE49-F238E27FC236}">
                <a16:creationId xmlns:a16="http://schemas.microsoft.com/office/drawing/2014/main" id="{BBAFA71A-94B8-CAD3-368B-0819AD0E539B}"/>
              </a:ext>
            </a:extLst>
          </p:cNvPr>
          <p:cNvGraphicFramePr>
            <a:graphicFrameLocks noGrp="1"/>
          </p:cNvGraphicFramePr>
          <p:nvPr>
            <p:extLst>
              <p:ext uri="{D42A27DB-BD31-4B8C-83A1-F6EECF244321}">
                <p14:modId xmlns:p14="http://schemas.microsoft.com/office/powerpoint/2010/main" val="857937042"/>
              </p:ext>
            </p:extLst>
          </p:nvPr>
        </p:nvGraphicFramePr>
        <p:xfrm>
          <a:off x="3586580" y="4227398"/>
          <a:ext cx="5018840" cy="1828800"/>
        </p:xfrm>
        <a:graphic>
          <a:graphicData uri="http://schemas.openxmlformats.org/drawingml/2006/table">
            <a:tbl>
              <a:tblPr firstRow="1" bandRow="1">
                <a:tableStyleId>{21E4AEA4-8DFA-4A89-87EB-49C32662AFE0}</a:tableStyleId>
              </a:tblPr>
              <a:tblGrid>
                <a:gridCol w="2509420">
                  <a:extLst>
                    <a:ext uri="{9D8B030D-6E8A-4147-A177-3AD203B41FA5}">
                      <a16:colId xmlns:a16="http://schemas.microsoft.com/office/drawing/2014/main" val="1654779101"/>
                    </a:ext>
                  </a:extLst>
                </a:gridCol>
                <a:gridCol w="2509420">
                  <a:extLst>
                    <a:ext uri="{9D8B030D-6E8A-4147-A177-3AD203B41FA5}">
                      <a16:colId xmlns:a16="http://schemas.microsoft.com/office/drawing/2014/main" val="2030877428"/>
                    </a:ext>
                  </a:extLst>
                </a:gridCol>
              </a:tblGrid>
              <a:tr h="354735">
                <a:tc>
                  <a:txBody>
                    <a:bodyPr/>
                    <a:lstStyle/>
                    <a:p>
                      <a:pPr algn="ctr"/>
                      <a:r>
                        <a:rPr lang="es-ES" dirty="0" err="1"/>
                        <a:t>Filter</a:t>
                      </a:r>
                      <a:r>
                        <a:rPr lang="es-ES" dirty="0"/>
                        <a:t> </a:t>
                      </a:r>
                      <a:r>
                        <a:rPr lang="es-ES" dirty="0" err="1"/>
                        <a:t>Parameters</a:t>
                      </a:r>
                      <a:endParaRPr lang="es-ES" dirty="0"/>
                    </a:p>
                  </a:txBody>
                  <a:tcPr anchor="ctr"/>
                </a:tc>
                <a:tc>
                  <a:txBody>
                    <a:bodyPr/>
                    <a:lstStyle/>
                    <a:p>
                      <a:pPr algn="ctr"/>
                      <a:r>
                        <a:rPr lang="es-ES" dirty="0" err="1"/>
                        <a:t>Value</a:t>
                      </a:r>
                      <a:endParaRPr lang="es-ES" dirty="0"/>
                    </a:p>
                  </a:txBody>
                  <a:tcPr anchor="ctr"/>
                </a:tc>
                <a:extLst>
                  <a:ext uri="{0D108BD9-81ED-4DB2-BD59-A6C34878D82A}">
                    <a16:rowId xmlns:a16="http://schemas.microsoft.com/office/drawing/2014/main" val="2047839433"/>
                  </a:ext>
                </a:extLst>
              </a:tr>
              <a:tr h="354735">
                <a:tc>
                  <a:txBody>
                    <a:bodyPr/>
                    <a:lstStyle/>
                    <a:p>
                      <a:pPr algn="ctr"/>
                      <a:r>
                        <a:rPr lang="es-ES" dirty="0" err="1"/>
                        <a:t>Delay</a:t>
                      </a:r>
                      <a:endParaRPr lang="es-ES" dirty="0"/>
                    </a:p>
                  </a:txBody>
                  <a:tcPr anchor="ctr"/>
                </a:tc>
                <a:tc>
                  <a:txBody>
                    <a:bodyPr/>
                    <a:lstStyle/>
                    <a:p>
                      <a:pPr algn="ctr"/>
                      <a:r>
                        <a:rPr lang="es-ES" dirty="0"/>
                        <a:t>0 – 3 </a:t>
                      </a:r>
                      <a:r>
                        <a:rPr lang="es-ES" dirty="0" err="1"/>
                        <a:t>seconds</a:t>
                      </a:r>
                      <a:r>
                        <a:rPr lang="es-ES" dirty="0"/>
                        <a:t>  (</a:t>
                      </a:r>
                      <a:r>
                        <a:rPr lang="es-ES" dirty="0" err="1"/>
                        <a:t>random</a:t>
                      </a:r>
                      <a:r>
                        <a:rPr lang="es-ES" dirty="0"/>
                        <a:t>)</a:t>
                      </a:r>
                    </a:p>
                  </a:txBody>
                  <a:tcPr anchor="ctr"/>
                </a:tc>
                <a:extLst>
                  <a:ext uri="{0D108BD9-81ED-4DB2-BD59-A6C34878D82A}">
                    <a16:rowId xmlns:a16="http://schemas.microsoft.com/office/drawing/2014/main" val="1398988761"/>
                  </a:ext>
                </a:extLst>
              </a:tr>
              <a:tr h="354735">
                <a:tc>
                  <a:txBody>
                    <a:bodyPr/>
                    <a:lstStyle/>
                    <a:p>
                      <a:pPr algn="ctr"/>
                      <a:r>
                        <a:rPr lang="es-ES" dirty="0" err="1"/>
                        <a:t>Volume</a:t>
                      </a:r>
                      <a:endParaRPr lang="es-ES" dirty="0"/>
                    </a:p>
                  </a:txBody>
                  <a:tcPr anchor="ctr"/>
                </a:tc>
                <a:tc>
                  <a:txBody>
                    <a:bodyPr/>
                    <a:lstStyle/>
                    <a:p>
                      <a:pPr algn="ctr"/>
                      <a:r>
                        <a:rPr lang="es-ES" dirty="0"/>
                        <a:t>1.7</a:t>
                      </a:r>
                    </a:p>
                  </a:txBody>
                  <a:tcPr anchor="ctr"/>
                </a:tc>
                <a:extLst>
                  <a:ext uri="{0D108BD9-81ED-4DB2-BD59-A6C34878D82A}">
                    <a16:rowId xmlns:a16="http://schemas.microsoft.com/office/drawing/2014/main" val="241653778"/>
                  </a:ext>
                </a:extLst>
              </a:tr>
              <a:tr h="354735">
                <a:tc>
                  <a:txBody>
                    <a:bodyPr/>
                    <a:lstStyle/>
                    <a:p>
                      <a:pPr algn="ctr"/>
                      <a:r>
                        <a:rPr lang="es-ES" dirty="0"/>
                        <a:t>Inputs</a:t>
                      </a:r>
                    </a:p>
                  </a:txBody>
                  <a:tcPr anchor="ctr"/>
                </a:tc>
                <a:tc>
                  <a:txBody>
                    <a:bodyPr/>
                    <a:lstStyle/>
                    <a:p>
                      <a:pPr algn="ctr"/>
                      <a:r>
                        <a:rPr lang="es-ES" dirty="0"/>
                        <a:t>2</a:t>
                      </a:r>
                    </a:p>
                  </a:txBody>
                  <a:tcPr anchor="ctr"/>
                </a:tc>
                <a:extLst>
                  <a:ext uri="{0D108BD9-81ED-4DB2-BD59-A6C34878D82A}">
                    <a16:rowId xmlns:a16="http://schemas.microsoft.com/office/drawing/2014/main" val="1298156802"/>
                  </a:ext>
                </a:extLst>
              </a:tr>
              <a:tr h="354735">
                <a:tc>
                  <a:txBody>
                    <a:bodyPr/>
                    <a:lstStyle/>
                    <a:p>
                      <a:pPr algn="ctr"/>
                      <a:r>
                        <a:rPr lang="es-ES" dirty="0"/>
                        <a:t>Duration</a:t>
                      </a:r>
                    </a:p>
                  </a:txBody>
                  <a:tcPr anchor="ctr"/>
                </a:tc>
                <a:tc>
                  <a:txBody>
                    <a:bodyPr/>
                    <a:lstStyle/>
                    <a:p>
                      <a:pPr algn="ctr"/>
                      <a:r>
                        <a:rPr lang="es-ES" dirty="0" err="1"/>
                        <a:t>shortest</a:t>
                      </a:r>
                      <a:r>
                        <a:rPr lang="es-ES" dirty="0"/>
                        <a:t> / </a:t>
                      </a:r>
                      <a:r>
                        <a:rPr lang="es-ES" dirty="0" err="1"/>
                        <a:t>longest</a:t>
                      </a:r>
                      <a:endParaRPr lang="es-ES" dirty="0"/>
                    </a:p>
                  </a:txBody>
                  <a:tcPr anchor="ctr"/>
                </a:tc>
                <a:extLst>
                  <a:ext uri="{0D108BD9-81ED-4DB2-BD59-A6C34878D82A}">
                    <a16:rowId xmlns:a16="http://schemas.microsoft.com/office/drawing/2014/main" val="1364168175"/>
                  </a:ext>
                </a:extLst>
              </a:tr>
            </a:tbl>
          </a:graphicData>
        </a:graphic>
      </p:graphicFrame>
    </p:spTree>
    <p:extLst>
      <p:ext uri="{BB962C8B-B14F-4D97-AF65-F5344CB8AC3E}">
        <p14:creationId xmlns:p14="http://schemas.microsoft.com/office/powerpoint/2010/main" val="2847071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A764E-4222-06C4-4384-96557F256810}"/>
              </a:ext>
            </a:extLst>
          </p:cNvPr>
          <p:cNvSpPr>
            <a:spLocks noGrp="1"/>
          </p:cNvSpPr>
          <p:nvPr>
            <p:ph type="title"/>
          </p:nvPr>
        </p:nvSpPr>
        <p:spPr/>
        <p:txBody>
          <a:bodyPr/>
          <a:lstStyle/>
          <a:p>
            <a:r>
              <a:rPr lang="es-ES" dirty="0"/>
              <a:t>15 Mixture </a:t>
            </a:r>
            <a:r>
              <a:rPr lang="es-ES" dirty="0" err="1"/>
              <a:t>Separation</a:t>
            </a:r>
            <a:endParaRPr lang="es-ES" dirty="0"/>
          </a:p>
        </p:txBody>
      </p:sp>
      <p:pic>
        <p:nvPicPr>
          <p:cNvPr id="8" name="Imagen 7">
            <a:extLst>
              <a:ext uri="{FF2B5EF4-FFF2-40B4-BE49-F238E27FC236}">
                <a16:creationId xmlns:a16="http://schemas.microsoft.com/office/drawing/2014/main" id="{D62A62A8-6FE6-809E-EF78-66204168C940}"/>
              </a:ext>
            </a:extLst>
          </p:cNvPr>
          <p:cNvPicPr>
            <a:picLocks noChangeAspect="1"/>
          </p:cNvPicPr>
          <p:nvPr/>
        </p:nvPicPr>
        <p:blipFill>
          <a:blip r:embed="rId3"/>
          <a:stretch>
            <a:fillRect/>
          </a:stretch>
        </p:blipFill>
        <p:spPr>
          <a:xfrm>
            <a:off x="1097280" y="3010226"/>
            <a:ext cx="5322506" cy="3078151"/>
          </a:xfrm>
          <a:prstGeom prst="rect">
            <a:avLst/>
          </a:prstGeom>
        </p:spPr>
      </p:pic>
      <p:sp>
        <p:nvSpPr>
          <p:cNvPr id="9" name="CuadroTexto 8">
            <a:extLst>
              <a:ext uri="{FF2B5EF4-FFF2-40B4-BE49-F238E27FC236}">
                <a16:creationId xmlns:a16="http://schemas.microsoft.com/office/drawing/2014/main" id="{6D5B0FE8-E189-09AD-803B-53534EC7FBA4}"/>
              </a:ext>
            </a:extLst>
          </p:cNvPr>
          <p:cNvSpPr txBox="1"/>
          <p:nvPr/>
        </p:nvSpPr>
        <p:spPr>
          <a:xfrm>
            <a:off x="1463378" y="2008319"/>
            <a:ext cx="6090598" cy="369332"/>
          </a:xfrm>
          <a:prstGeom prst="rect">
            <a:avLst/>
          </a:prstGeom>
          <a:ln w="28575"/>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dirty="0">
                <a:latin typeface="Times New Roman" panose="02020603050405020304" pitchFamily="18" charset="0"/>
                <a:ea typeface="Times New Roman" panose="02020603050405020304" pitchFamily="18" charset="0"/>
                <a:cs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elay  |  background noise</a:t>
            </a:r>
            <a:r>
              <a:rPr lang="en-US" dirty="0">
                <a:latin typeface="Times New Roman" panose="02020603050405020304" pitchFamily="18" charset="0"/>
                <a:ea typeface="Times New Roman" panose="02020603050405020304" pitchFamily="18" charset="0"/>
                <a:cs typeface="Times New Roman" panose="02020603050405020304" pitchFamily="18" charset="0"/>
              </a:rPr>
              <a:t>  |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audio length  |  execution time</a:t>
            </a:r>
            <a:endParaRPr lang="es-ES" dirty="0"/>
          </a:p>
        </p:txBody>
      </p:sp>
      <p:sp>
        <p:nvSpPr>
          <p:cNvPr id="10" name="CuadroTexto 9">
            <a:extLst>
              <a:ext uri="{FF2B5EF4-FFF2-40B4-BE49-F238E27FC236}">
                <a16:creationId xmlns:a16="http://schemas.microsoft.com/office/drawing/2014/main" id="{6F16180C-D2B3-C1C0-9744-3CF07399B7C0}"/>
              </a:ext>
            </a:extLst>
          </p:cNvPr>
          <p:cNvSpPr txBox="1"/>
          <p:nvPr/>
        </p:nvSpPr>
        <p:spPr>
          <a:xfrm>
            <a:off x="7727675" y="3244334"/>
            <a:ext cx="330490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dirty="0">
                <a:solidFill>
                  <a:srgbClr val="414042"/>
                </a:solidFill>
                <a:effectLst/>
                <a:latin typeface="Roboto" panose="02000000000000000000" pitchFamily="2" charset="0"/>
              </a:rPr>
              <a:t>Introduced Delay  </a:t>
            </a:r>
            <a:r>
              <a:rPr lang="en-US" dirty="0">
                <a:solidFill>
                  <a:srgbClr val="414042"/>
                </a:solidFill>
                <a:effectLst/>
                <a:latin typeface="Roboto" panose="02000000000000000000" pitchFamily="2" charset="0"/>
                <a:sym typeface="Wingdings" panose="05000000000000000000" pitchFamily="2" charset="2"/>
              </a:rPr>
              <a:t>  No effect</a:t>
            </a:r>
            <a:endParaRPr lang="en-US" dirty="0">
              <a:solidFill>
                <a:srgbClr val="414042"/>
              </a:solidFill>
              <a:effectLst/>
              <a:latin typeface="Roboto" panose="02000000000000000000" pitchFamily="2" charset="0"/>
            </a:endParaRPr>
          </a:p>
        </p:txBody>
      </p:sp>
      <p:sp>
        <p:nvSpPr>
          <p:cNvPr id="11" name="CuadroTexto 10">
            <a:extLst>
              <a:ext uri="{FF2B5EF4-FFF2-40B4-BE49-F238E27FC236}">
                <a16:creationId xmlns:a16="http://schemas.microsoft.com/office/drawing/2014/main" id="{CA09281B-5E4A-837D-E5E6-6B856B1825A8}"/>
              </a:ext>
            </a:extLst>
          </p:cNvPr>
          <p:cNvSpPr txBox="1"/>
          <p:nvPr/>
        </p:nvSpPr>
        <p:spPr>
          <a:xfrm>
            <a:off x="6940518" y="3814140"/>
            <a:ext cx="4879219"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dirty="0">
                <a:solidFill>
                  <a:srgbClr val="414042"/>
                </a:solidFill>
                <a:effectLst/>
                <a:latin typeface="Roboto" panose="02000000000000000000" pitchFamily="2" charset="0"/>
              </a:rPr>
              <a:t>Length unrelated with after-separation quality</a:t>
            </a:r>
          </a:p>
        </p:txBody>
      </p:sp>
      <p:sp>
        <p:nvSpPr>
          <p:cNvPr id="13" name="CuadroTexto 12">
            <a:extLst>
              <a:ext uri="{FF2B5EF4-FFF2-40B4-BE49-F238E27FC236}">
                <a16:creationId xmlns:a16="http://schemas.microsoft.com/office/drawing/2014/main" id="{282611DE-5A51-D2C1-C8D0-0699B31194B9}"/>
              </a:ext>
            </a:extLst>
          </p:cNvPr>
          <p:cNvSpPr txBox="1"/>
          <p:nvPr/>
        </p:nvSpPr>
        <p:spPr>
          <a:xfrm>
            <a:off x="7553976" y="4383946"/>
            <a:ext cx="365230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buFont typeface="Arial" panose="020B0604020202020204" pitchFamily="34" charset="0"/>
              <a:buNone/>
            </a:pPr>
            <a:r>
              <a:rPr lang="en-US" dirty="0">
                <a:solidFill>
                  <a:srgbClr val="414042"/>
                </a:solidFill>
                <a:effectLst/>
                <a:latin typeface="Roboto" panose="02000000000000000000" pitchFamily="2" charset="0"/>
              </a:rPr>
              <a:t>Runtime separation &amp; Mixture size </a:t>
            </a:r>
          </a:p>
        </p:txBody>
      </p:sp>
    </p:spTree>
    <p:extLst>
      <p:ext uri="{BB962C8B-B14F-4D97-AF65-F5344CB8AC3E}">
        <p14:creationId xmlns:p14="http://schemas.microsoft.com/office/powerpoint/2010/main" val="4267443937"/>
      </p:ext>
    </p:extLst>
  </p:cSld>
  <p:clrMapOvr>
    <a:masterClrMapping/>
  </p:clrMapOvr>
</p:sld>
</file>

<file path=ppt/theme/theme1.xml><?xml version="1.0" encoding="utf-8"?>
<a:theme xmlns:a="http://schemas.openxmlformats.org/drawingml/2006/main" name="Brush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TotalTime>
  <Words>3199</Words>
  <Application>Microsoft Office PowerPoint</Application>
  <PresentationFormat>Panorámica</PresentationFormat>
  <Paragraphs>218</Paragraphs>
  <Slides>20</Slides>
  <Notes>20</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20</vt:i4>
      </vt:variant>
    </vt:vector>
  </HeadingPairs>
  <TitlesOfParts>
    <vt:vector size="31" baseType="lpstr">
      <vt:lpstr>Arial</vt:lpstr>
      <vt:lpstr>Calibri</vt:lpstr>
      <vt:lpstr>Calibri Light</vt:lpstr>
      <vt:lpstr>Century Gothic</vt:lpstr>
      <vt:lpstr>Elephant</vt:lpstr>
      <vt:lpstr>Lato</vt:lpstr>
      <vt:lpstr>Roboto</vt:lpstr>
      <vt:lpstr>Times New Roman</vt:lpstr>
      <vt:lpstr>Wingdings</vt:lpstr>
      <vt:lpstr>BrushVTI</vt:lpstr>
      <vt:lpstr>Retrospección</vt:lpstr>
      <vt:lpstr>EVALUATING SPEECH SEPARATION THROUGH PRE-TRAINED DEEP NEURAL NETWORKS MODELS</vt:lpstr>
      <vt:lpstr>Presentación de PowerPoint</vt:lpstr>
      <vt:lpstr>Presentación de PowerPoint</vt:lpstr>
      <vt:lpstr>VoxCeleb dataset</vt:lpstr>
      <vt:lpstr>SepFormer model</vt:lpstr>
      <vt:lpstr>Separation Procedure</vt:lpstr>
      <vt:lpstr>Presentación de PowerPoint</vt:lpstr>
      <vt:lpstr>Audio Mixture Procedure</vt:lpstr>
      <vt:lpstr>15 Mixture Separation</vt:lpstr>
      <vt:lpstr>80 Mixture Separation</vt:lpstr>
      <vt:lpstr>Presentación de PowerPoint</vt:lpstr>
      <vt:lpstr>Utterances Selection</vt:lpstr>
      <vt:lpstr>Audio Mixture Procedure</vt:lpstr>
      <vt:lpstr>Transcriptions</vt:lpstr>
      <vt:lpstr>Word Error Rate (WER) </vt:lpstr>
      <vt:lpstr>Word Error Rate (WER) </vt:lpstr>
      <vt:lpstr>Word Error Rate (WER) </vt:lpstr>
      <vt:lpstr>Mean Opinion Score Network  (MOSNet)</vt:lpstr>
      <vt:lpstr>Presentación de PowerPoint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IGNACIO POZUELO SAIZ DE BUSTAMANTE</dc:creator>
  <cp:lastModifiedBy>JOSE IGNACIO POZUELO SAIZ DE BUSTAMANTE</cp:lastModifiedBy>
  <cp:revision>59</cp:revision>
  <dcterms:created xsi:type="dcterms:W3CDTF">2022-07-22T15:54:36Z</dcterms:created>
  <dcterms:modified xsi:type="dcterms:W3CDTF">2022-08-09T18:02:18Z</dcterms:modified>
</cp:coreProperties>
</file>