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E23E0-1815-4CCA-B9A7-B1685958B65C}"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03A07-FB33-4020-B6D7-400DABA1029A}" type="slidenum">
              <a:rPr lang="en-US" smtClean="0"/>
              <a:t>‹#›</a:t>
            </a:fld>
            <a:endParaRPr lang="en-US"/>
          </a:p>
        </p:txBody>
      </p:sp>
    </p:spTree>
    <p:extLst>
      <p:ext uri="{BB962C8B-B14F-4D97-AF65-F5344CB8AC3E}">
        <p14:creationId xmlns:p14="http://schemas.microsoft.com/office/powerpoint/2010/main" val="225602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94141-3323-4A17-A996-67DC8BA077B2}" type="datetimeFigureOut">
              <a:rPr lang="en-US" smtClean="0"/>
              <a:t>3/9/2023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FBAC508-8E9F-4358-B978-583D8059B8F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86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94141-3323-4A17-A996-67DC8BA077B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AC508-8E9F-4358-B978-583D8059B8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98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94141-3323-4A17-A996-67DC8BA077B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AC508-8E9F-4358-B978-583D8059B8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30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94141-3323-4A17-A996-67DC8BA077B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AC508-8E9F-4358-B978-583D8059B8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92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94141-3323-4A17-A996-67DC8BA077B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AC508-8E9F-4358-B978-583D8059B8F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81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94141-3323-4A17-A996-67DC8BA077B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AC508-8E9F-4358-B978-583D8059B8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06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94141-3323-4A17-A996-67DC8BA077B2}"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AC508-8E9F-4358-B978-583D8059B8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32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A94141-3323-4A17-A996-67DC8BA077B2}"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AC508-8E9F-4358-B978-583D8059B8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03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94141-3323-4A17-A996-67DC8BA077B2}"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AC508-8E9F-4358-B978-583D8059B8F7}" type="slidenum">
              <a:rPr lang="en-US" smtClean="0"/>
              <a:t>‹#›</a:t>
            </a:fld>
            <a:endParaRPr lang="en-US"/>
          </a:p>
        </p:txBody>
      </p:sp>
    </p:spTree>
    <p:extLst>
      <p:ext uri="{BB962C8B-B14F-4D97-AF65-F5344CB8AC3E}">
        <p14:creationId xmlns:p14="http://schemas.microsoft.com/office/powerpoint/2010/main" val="60392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A94141-3323-4A17-A996-67DC8BA077B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AC508-8E9F-4358-B978-583D8059B8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20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A94141-3323-4A17-A996-67DC8BA077B2}" type="datetimeFigureOut">
              <a:rPr lang="en-US" smtClean="0"/>
              <a:t>3/9/2023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FBAC508-8E9F-4358-B978-583D8059B8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46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A94141-3323-4A17-A996-67DC8BA077B2}" type="datetimeFigureOut">
              <a:rPr lang="en-US" smtClean="0"/>
              <a:t>3/9/2023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BAC508-8E9F-4358-B978-583D8059B8F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840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lenda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357A-0C03-A707-41B3-901C2CDA9C9C}"/>
              </a:ext>
            </a:extLst>
          </p:cNvPr>
          <p:cNvSpPr>
            <a:spLocks noGrp="1"/>
          </p:cNvSpPr>
          <p:nvPr>
            <p:ph type="ctrTitle"/>
          </p:nvPr>
        </p:nvSpPr>
        <p:spPr>
          <a:xfrm>
            <a:off x="2702866" y="2151803"/>
            <a:ext cx="7276305" cy="2554394"/>
          </a:xfrm>
        </p:spPr>
        <p:txBody>
          <a:bodyPr>
            <a:normAutofit fontScale="90000"/>
          </a:bodyPr>
          <a:lstStyle/>
          <a:p>
            <a:r>
              <a:rPr lang="en-US" sz="6600" dirty="0"/>
              <a:t>Payment reminder           application</a:t>
            </a:r>
            <a:br>
              <a:rPr lang="en-US" sz="6600" dirty="0"/>
            </a:br>
            <a:endParaRPr lang="en-US" dirty="0"/>
          </a:p>
        </p:txBody>
      </p:sp>
      <p:sp>
        <p:nvSpPr>
          <p:cNvPr id="3" name="Subtitle 2">
            <a:extLst>
              <a:ext uri="{FF2B5EF4-FFF2-40B4-BE49-F238E27FC236}">
                <a16:creationId xmlns:a16="http://schemas.microsoft.com/office/drawing/2014/main" id="{4B16D487-706B-75F1-59E2-B758A0489921}"/>
              </a:ext>
            </a:extLst>
          </p:cNvPr>
          <p:cNvSpPr>
            <a:spLocks noGrp="1"/>
          </p:cNvSpPr>
          <p:nvPr>
            <p:ph type="subTitle" idx="1"/>
          </p:nvPr>
        </p:nvSpPr>
        <p:spPr>
          <a:xfrm>
            <a:off x="8032653" y="4386161"/>
            <a:ext cx="3583548" cy="1242609"/>
          </a:xfrm>
        </p:spPr>
        <p:txBody>
          <a:bodyPr>
            <a:normAutofit fontScale="77500" lnSpcReduction="20000"/>
          </a:bodyPr>
          <a:lstStyle/>
          <a:p>
            <a:r>
              <a:rPr lang="en-US" sz="2800" dirty="0"/>
              <a:t>Deeksha sahu (229024)</a:t>
            </a:r>
          </a:p>
          <a:p>
            <a:r>
              <a:rPr lang="en-US" sz="2800" dirty="0"/>
              <a:t>Nikhil </a:t>
            </a:r>
            <a:r>
              <a:rPr lang="en-US" sz="2800" dirty="0" err="1"/>
              <a:t>solankhi</a:t>
            </a:r>
            <a:r>
              <a:rPr lang="en-US" sz="2800" dirty="0"/>
              <a:t>(229046)</a:t>
            </a:r>
          </a:p>
        </p:txBody>
      </p:sp>
      <p:pic>
        <p:nvPicPr>
          <p:cNvPr id="4" name="Picture 2">
            <a:extLst>
              <a:ext uri="{FF2B5EF4-FFF2-40B4-BE49-F238E27FC236}">
                <a16:creationId xmlns:a16="http://schemas.microsoft.com/office/drawing/2014/main" id="{41F44D69-7B7B-FD21-F198-32780630FC92}"/>
              </a:ext>
            </a:extLst>
          </p:cNvPr>
          <p:cNvPicPr>
            <a:picLocks noChangeAspect="1" noChangeArrowheads="1"/>
          </p:cNvPicPr>
          <p:nvPr/>
        </p:nvPicPr>
        <p:blipFill>
          <a:blip r:embed="rId2"/>
          <a:srcRect/>
          <a:stretch>
            <a:fillRect/>
          </a:stretch>
        </p:blipFill>
        <p:spPr bwMode="auto">
          <a:xfrm>
            <a:off x="8601542" y="469451"/>
            <a:ext cx="3090175" cy="1242609"/>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00F49BF4-46BC-BBE7-1FE0-D1945E4093E9}"/>
              </a:ext>
            </a:extLst>
          </p:cNvPr>
          <p:cNvPicPr>
            <a:picLocks noChangeAspect="1" noChangeArrowheads="1"/>
          </p:cNvPicPr>
          <p:nvPr/>
        </p:nvPicPr>
        <p:blipFill>
          <a:blip r:embed="rId3"/>
          <a:srcRect/>
          <a:stretch>
            <a:fillRect/>
          </a:stretch>
        </p:blipFill>
        <p:spPr bwMode="auto">
          <a:xfrm>
            <a:off x="575799" y="264524"/>
            <a:ext cx="1713927" cy="1502230"/>
          </a:xfrm>
          <a:prstGeom prst="rect">
            <a:avLst/>
          </a:prstGeom>
          <a:noFill/>
          <a:ln w="9525">
            <a:noFill/>
            <a:miter lim="800000"/>
            <a:headEnd/>
            <a:tailEnd/>
          </a:ln>
          <a:effectLst/>
        </p:spPr>
      </p:pic>
    </p:spTree>
    <p:extLst>
      <p:ext uri="{BB962C8B-B14F-4D97-AF65-F5344CB8AC3E}">
        <p14:creationId xmlns:p14="http://schemas.microsoft.com/office/powerpoint/2010/main" val="37029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AE21F-BBB2-4BBB-77B7-04E8EBB72030}"/>
              </a:ext>
            </a:extLst>
          </p:cNvPr>
          <p:cNvSpPr txBox="1"/>
          <p:nvPr/>
        </p:nvSpPr>
        <p:spPr>
          <a:xfrm>
            <a:off x="3521122" y="206423"/>
            <a:ext cx="5527344" cy="461665"/>
          </a:xfrm>
          <a:prstGeom prst="rect">
            <a:avLst/>
          </a:prstGeom>
          <a:noFill/>
        </p:spPr>
        <p:txBody>
          <a:bodyPr wrap="square" rtlCol="0">
            <a:spAutoFit/>
          </a:bodyPr>
          <a:lstStyle/>
          <a:p>
            <a:r>
              <a:rPr lang="en-US" sz="2400" b="1" dirty="0"/>
              <a:t> </a:t>
            </a:r>
            <a:r>
              <a:rPr lang="en-US" sz="2400" dirty="0"/>
              <a:t>ACTIVITY</a:t>
            </a:r>
            <a:r>
              <a:rPr lang="en-US" sz="2400" b="1" dirty="0"/>
              <a:t> </a:t>
            </a:r>
            <a:r>
              <a:rPr lang="en-US" sz="2400" dirty="0"/>
              <a:t>DIAGRAM</a:t>
            </a:r>
            <a:r>
              <a:rPr lang="en-US" sz="2400" b="1" dirty="0"/>
              <a:t> </a:t>
            </a:r>
            <a:r>
              <a:rPr lang="en-US" sz="2400" dirty="0"/>
              <a:t>OF</a:t>
            </a:r>
            <a:r>
              <a:rPr lang="en-US" sz="2400" b="1" dirty="0"/>
              <a:t> </a:t>
            </a:r>
            <a:r>
              <a:rPr lang="en-US" sz="2400" dirty="0"/>
              <a:t>ADMIN</a:t>
            </a:r>
          </a:p>
        </p:txBody>
      </p:sp>
    </p:spTree>
    <p:extLst>
      <p:ext uri="{BB962C8B-B14F-4D97-AF65-F5344CB8AC3E}">
        <p14:creationId xmlns:p14="http://schemas.microsoft.com/office/powerpoint/2010/main" val="105082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6D0C6-1A59-BBC2-5413-1DEF4A8C8402}"/>
              </a:ext>
            </a:extLst>
          </p:cNvPr>
          <p:cNvSpPr txBox="1"/>
          <p:nvPr/>
        </p:nvSpPr>
        <p:spPr>
          <a:xfrm>
            <a:off x="4380931" y="220071"/>
            <a:ext cx="5527344" cy="461665"/>
          </a:xfrm>
          <a:prstGeom prst="rect">
            <a:avLst/>
          </a:prstGeom>
          <a:noFill/>
        </p:spPr>
        <p:txBody>
          <a:bodyPr wrap="square" rtlCol="0">
            <a:spAutoFit/>
          </a:bodyPr>
          <a:lstStyle/>
          <a:p>
            <a:r>
              <a:rPr lang="en-US" sz="2400" b="1" dirty="0"/>
              <a:t> </a:t>
            </a:r>
            <a:r>
              <a:rPr lang="en-US" sz="2400" dirty="0"/>
              <a:t>USE CASE DIAGRAM</a:t>
            </a:r>
          </a:p>
        </p:txBody>
      </p:sp>
    </p:spTree>
    <p:extLst>
      <p:ext uri="{BB962C8B-B14F-4D97-AF65-F5344CB8AC3E}">
        <p14:creationId xmlns:p14="http://schemas.microsoft.com/office/powerpoint/2010/main" val="14842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79EF2-4570-6EF7-E02B-F39D4D3C2713}"/>
              </a:ext>
            </a:extLst>
          </p:cNvPr>
          <p:cNvSpPr txBox="1"/>
          <p:nvPr/>
        </p:nvSpPr>
        <p:spPr>
          <a:xfrm>
            <a:off x="4517408" y="370197"/>
            <a:ext cx="5527344" cy="461665"/>
          </a:xfrm>
          <a:prstGeom prst="rect">
            <a:avLst/>
          </a:prstGeom>
          <a:noFill/>
        </p:spPr>
        <p:txBody>
          <a:bodyPr wrap="square" rtlCol="0">
            <a:spAutoFit/>
          </a:bodyPr>
          <a:lstStyle/>
          <a:p>
            <a:r>
              <a:rPr lang="en-US" sz="2400" b="1" dirty="0"/>
              <a:t> </a:t>
            </a:r>
            <a:r>
              <a:rPr lang="en-US" sz="2400" dirty="0"/>
              <a:t>DFD DIAGRAM</a:t>
            </a:r>
          </a:p>
        </p:txBody>
      </p:sp>
    </p:spTree>
    <p:extLst>
      <p:ext uri="{BB962C8B-B14F-4D97-AF65-F5344CB8AC3E}">
        <p14:creationId xmlns:p14="http://schemas.microsoft.com/office/powerpoint/2010/main" val="174206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87D3C-F72B-C31C-9F2E-8AB99B991E03}"/>
              </a:ext>
            </a:extLst>
          </p:cNvPr>
          <p:cNvSpPr txBox="1"/>
          <p:nvPr/>
        </p:nvSpPr>
        <p:spPr>
          <a:xfrm>
            <a:off x="4517409" y="424788"/>
            <a:ext cx="5527344" cy="461665"/>
          </a:xfrm>
          <a:prstGeom prst="rect">
            <a:avLst/>
          </a:prstGeom>
          <a:noFill/>
        </p:spPr>
        <p:txBody>
          <a:bodyPr wrap="square" rtlCol="0">
            <a:spAutoFit/>
          </a:bodyPr>
          <a:lstStyle/>
          <a:p>
            <a:r>
              <a:rPr lang="en-US" sz="2400" b="1" dirty="0"/>
              <a:t> CLASS DIAGRAM</a:t>
            </a:r>
          </a:p>
        </p:txBody>
      </p:sp>
    </p:spTree>
    <p:extLst>
      <p:ext uri="{BB962C8B-B14F-4D97-AF65-F5344CB8AC3E}">
        <p14:creationId xmlns:p14="http://schemas.microsoft.com/office/powerpoint/2010/main" val="28774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A67CE-7474-C31C-CD28-53349B454F6B}"/>
              </a:ext>
            </a:extLst>
          </p:cNvPr>
          <p:cNvSpPr txBox="1"/>
          <p:nvPr/>
        </p:nvSpPr>
        <p:spPr>
          <a:xfrm>
            <a:off x="3794077" y="2444656"/>
            <a:ext cx="5527344" cy="769441"/>
          </a:xfrm>
          <a:prstGeom prst="rect">
            <a:avLst/>
          </a:prstGeom>
          <a:noFill/>
        </p:spPr>
        <p:txBody>
          <a:bodyPr wrap="square" rtlCol="0">
            <a:spAutoFit/>
          </a:bodyPr>
          <a:lstStyle/>
          <a:p>
            <a:r>
              <a:rPr lang="en-US" sz="4400" b="1" dirty="0"/>
              <a:t>SCREEN SHOTS</a:t>
            </a:r>
          </a:p>
        </p:txBody>
      </p:sp>
    </p:spTree>
    <p:extLst>
      <p:ext uri="{BB962C8B-B14F-4D97-AF65-F5344CB8AC3E}">
        <p14:creationId xmlns:p14="http://schemas.microsoft.com/office/powerpoint/2010/main" val="103086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9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EA941-00AD-B462-5A75-566FFFC52631}"/>
              </a:ext>
            </a:extLst>
          </p:cNvPr>
          <p:cNvSpPr txBox="1"/>
          <p:nvPr/>
        </p:nvSpPr>
        <p:spPr>
          <a:xfrm>
            <a:off x="3971498" y="547617"/>
            <a:ext cx="5527344" cy="646331"/>
          </a:xfrm>
          <a:prstGeom prst="rect">
            <a:avLst/>
          </a:prstGeom>
          <a:noFill/>
        </p:spPr>
        <p:txBody>
          <a:bodyPr wrap="square" rtlCol="0">
            <a:spAutoFit/>
          </a:bodyPr>
          <a:lstStyle/>
          <a:p>
            <a:r>
              <a:rPr lang="en-US" sz="3600" b="1" dirty="0"/>
              <a:t>SPECIFICATIONS</a:t>
            </a:r>
            <a:endParaRPr lang="en-US" sz="3600" dirty="0"/>
          </a:p>
        </p:txBody>
      </p:sp>
      <p:sp>
        <p:nvSpPr>
          <p:cNvPr id="4" name="TextBox 3">
            <a:extLst>
              <a:ext uri="{FF2B5EF4-FFF2-40B4-BE49-F238E27FC236}">
                <a16:creationId xmlns:a16="http://schemas.microsoft.com/office/drawing/2014/main" id="{8520BD3C-964F-A333-CD6F-6DE077983B1E}"/>
              </a:ext>
            </a:extLst>
          </p:cNvPr>
          <p:cNvSpPr txBox="1"/>
          <p:nvPr/>
        </p:nvSpPr>
        <p:spPr>
          <a:xfrm>
            <a:off x="1023582" y="1697672"/>
            <a:ext cx="9785445" cy="4524315"/>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t>The application will use JavaScript, HTML and CSS as main web technologies.</a:t>
            </a:r>
          </a:p>
          <a:p>
            <a:pPr marL="342900" lvl="0" indent="-342900" algn="just">
              <a:buFont typeface="Arial" panose="020B0604020202020204" pitchFamily="34" charset="0"/>
              <a:buChar char="•"/>
            </a:pPr>
            <a:r>
              <a:rPr lang="en-US" sz="2400" dirty="0"/>
              <a:t>HTTP and FTP protocols are used as communication protocols. FTP is used to upload the web application in live domain and the client can access it via HTTP protocol.</a:t>
            </a:r>
          </a:p>
          <a:p>
            <a:pPr marL="342900" lvl="0" indent="-342900" algn="just">
              <a:buFont typeface="Arial" panose="020B0604020202020204" pitchFamily="34" charset="0"/>
              <a:buChar char="•"/>
            </a:pPr>
            <a:r>
              <a:rPr lang="en-GB" sz="2400" dirty="0"/>
              <a:t>SMTP protocol is used for Email communication.</a:t>
            </a:r>
            <a:endParaRPr lang="en-US" sz="2400" dirty="0"/>
          </a:p>
          <a:p>
            <a:pPr marL="342900" lvl="0" indent="-342900" algn="just">
              <a:buFont typeface="Arial" panose="020B0604020202020204" pitchFamily="34" charset="0"/>
              <a:buChar char="•"/>
            </a:pPr>
            <a:r>
              <a:rPr lang="en-US" sz="2400" dirty="0"/>
              <a:t>Several types of validations make this web application secure.</a:t>
            </a:r>
          </a:p>
          <a:p>
            <a:pPr marL="342900" lvl="0" indent="-342900" algn="just">
              <a:buFont typeface="Arial" panose="020B0604020202020204" pitchFamily="34" charset="0"/>
              <a:buChar char="•"/>
            </a:pPr>
            <a:r>
              <a:rPr lang="en-US" sz="2400" dirty="0"/>
              <a:t>JWT is also used to secure the APIs.</a:t>
            </a:r>
          </a:p>
          <a:p>
            <a:pPr marL="342900" lvl="0" indent="-342900" algn="just">
              <a:buFont typeface="Arial" panose="020B0604020202020204" pitchFamily="34" charset="0"/>
              <a:buChar char="•"/>
            </a:pPr>
            <a:r>
              <a:rPr lang="en-US" sz="2400" dirty="0"/>
              <a:t>Since PAYMENT REMINDER APP is a web-based application, internet connection must be established.</a:t>
            </a:r>
          </a:p>
          <a:p>
            <a:pPr marL="342900" lvl="0" indent="-342900" algn="just">
              <a:buFont typeface="Arial" panose="020B0604020202020204" pitchFamily="34" charset="0"/>
              <a:buChar char="•"/>
            </a:pPr>
            <a:r>
              <a:rPr lang="en-US" sz="2400" dirty="0"/>
              <a:t>The PAYMENT REMINDER APP will be used on PCs and will function via internet or intranet in any web browser.</a:t>
            </a:r>
          </a:p>
        </p:txBody>
      </p:sp>
    </p:spTree>
    <p:extLst>
      <p:ext uri="{BB962C8B-B14F-4D97-AF65-F5344CB8AC3E}">
        <p14:creationId xmlns:p14="http://schemas.microsoft.com/office/powerpoint/2010/main" val="208623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8F86F-68C1-060D-5597-E7AE49FF3E01}"/>
              </a:ext>
            </a:extLst>
          </p:cNvPr>
          <p:cNvSpPr txBox="1"/>
          <p:nvPr/>
        </p:nvSpPr>
        <p:spPr>
          <a:xfrm>
            <a:off x="3493827" y="395785"/>
            <a:ext cx="5693995" cy="584775"/>
          </a:xfrm>
          <a:prstGeom prst="rect">
            <a:avLst/>
          </a:prstGeom>
          <a:noFill/>
        </p:spPr>
        <p:txBody>
          <a:bodyPr wrap="none" rtlCol="0">
            <a:spAutoFit/>
          </a:bodyPr>
          <a:lstStyle/>
          <a:p>
            <a:r>
              <a:rPr lang="en-US" sz="3200" b="1" dirty="0">
                <a:latin typeface="+mj-lt"/>
              </a:rPr>
              <a:t>S/W and H/W Requirements</a:t>
            </a:r>
          </a:p>
        </p:txBody>
      </p:sp>
      <p:sp>
        <p:nvSpPr>
          <p:cNvPr id="3" name="TextBox 2">
            <a:extLst>
              <a:ext uri="{FF2B5EF4-FFF2-40B4-BE49-F238E27FC236}">
                <a16:creationId xmlns:a16="http://schemas.microsoft.com/office/drawing/2014/main" id="{AF2CD76D-FC07-4C5E-416D-154230068751}"/>
              </a:ext>
            </a:extLst>
          </p:cNvPr>
          <p:cNvSpPr txBox="1"/>
          <p:nvPr/>
        </p:nvSpPr>
        <p:spPr>
          <a:xfrm>
            <a:off x="2961565" y="1225689"/>
            <a:ext cx="8284191" cy="4524315"/>
          </a:xfrm>
          <a:prstGeom prst="rect">
            <a:avLst/>
          </a:prstGeom>
          <a:noFill/>
        </p:spPr>
        <p:txBody>
          <a:bodyPr wrap="square" rtlCol="0">
            <a:spAutoFit/>
          </a:bodyPr>
          <a:lstStyle/>
          <a:p>
            <a:r>
              <a:rPr lang="en-US" sz="2400" b="1" u="sng" dirty="0"/>
              <a:t>Server Side</a:t>
            </a:r>
            <a:r>
              <a:rPr lang="en-US" sz="2400" u="sng" dirty="0"/>
              <a:t>:</a:t>
            </a:r>
          </a:p>
          <a:p>
            <a:r>
              <a:rPr lang="en-US" sz="2400" dirty="0"/>
              <a:t>Processor: Intel® Xeon® processor 3500 series</a:t>
            </a:r>
          </a:p>
          <a:p>
            <a:r>
              <a:rPr lang="en-US" sz="2400" dirty="0"/>
              <a:t>HDD: Minimum 500GB Disk Space</a:t>
            </a:r>
          </a:p>
          <a:p>
            <a:r>
              <a:rPr lang="en-US" sz="2400" dirty="0"/>
              <a:t>RAM: Minimum 4GB </a:t>
            </a:r>
          </a:p>
          <a:p>
            <a:r>
              <a:rPr lang="en-US" sz="2400" dirty="0"/>
              <a:t>OS: Windows 10, Linux 6 </a:t>
            </a:r>
          </a:p>
          <a:p>
            <a:r>
              <a:rPr lang="en-US" sz="2400" dirty="0"/>
              <a:t>Database: MySQL</a:t>
            </a:r>
          </a:p>
          <a:p>
            <a:r>
              <a:rPr lang="en-US" sz="2400" dirty="0"/>
              <a:t> </a:t>
            </a:r>
          </a:p>
          <a:p>
            <a:r>
              <a:rPr lang="en-US" sz="2400" b="1" u="sng" dirty="0"/>
              <a:t>Client Side (minimum requirement): </a:t>
            </a:r>
          </a:p>
          <a:p>
            <a:r>
              <a:rPr lang="en-US" sz="2400" dirty="0"/>
              <a:t>Processor: Intel Dual Core</a:t>
            </a:r>
          </a:p>
          <a:p>
            <a:r>
              <a:rPr lang="en-US" sz="2400" dirty="0"/>
              <a:t>HDD: Minimum 80GB Disk Space</a:t>
            </a:r>
          </a:p>
          <a:p>
            <a:r>
              <a:rPr lang="en-US" sz="2400" dirty="0"/>
              <a:t>RAM: Minimum 2GB</a:t>
            </a:r>
          </a:p>
          <a:p>
            <a:r>
              <a:rPr lang="en-US" sz="2400" dirty="0"/>
              <a:t>OS: Windows 7, Linux</a:t>
            </a:r>
          </a:p>
        </p:txBody>
      </p:sp>
    </p:spTree>
    <p:extLst>
      <p:ext uri="{BB962C8B-B14F-4D97-AF65-F5344CB8AC3E}">
        <p14:creationId xmlns:p14="http://schemas.microsoft.com/office/powerpoint/2010/main" val="3804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28297-A89F-07DC-FF67-1BA07BEB64EB}"/>
              </a:ext>
            </a:extLst>
          </p:cNvPr>
          <p:cNvSpPr txBox="1"/>
          <p:nvPr/>
        </p:nvSpPr>
        <p:spPr>
          <a:xfrm>
            <a:off x="4848635" y="191411"/>
            <a:ext cx="2685800" cy="646331"/>
          </a:xfrm>
          <a:prstGeom prst="rect">
            <a:avLst/>
          </a:prstGeom>
          <a:noFill/>
        </p:spPr>
        <p:txBody>
          <a:bodyPr wrap="none" rtlCol="0">
            <a:spAutoFit/>
          </a:bodyPr>
          <a:lstStyle/>
          <a:p>
            <a:r>
              <a:rPr lang="en-US" sz="3600" b="1" dirty="0"/>
              <a:t>Advantages</a:t>
            </a:r>
          </a:p>
        </p:txBody>
      </p:sp>
      <p:sp>
        <p:nvSpPr>
          <p:cNvPr id="3" name="TextBox 2">
            <a:extLst>
              <a:ext uri="{FF2B5EF4-FFF2-40B4-BE49-F238E27FC236}">
                <a16:creationId xmlns:a16="http://schemas.microsoft.com/office/drawing/2014/main" id="{30AEF808-10B4-D047-69FC-970BFECFA791}"/>
              </a:ext>
            </a:extLst>
          </p:cNvPr>
          <p:cNvSpPr txBox="1"/>
          <p:nvPr/>
        </p:nvSpPr>
        <p:spPr>
          <a:xfrm>
            <a:off x="1141863" y="837742"/>
            <a:ext cx="9908274"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Reach clients through their preferred communication channel for example email.</a:t>
            </a:r>
          </a:p>
          <a:p>
            <a:pPr marL="457200" indent="-457200">
              <a:buFont typeface="Arial" panose="020B0604020202020204" pitchFamily="34" charset="0"/>
              <a:buChar char="•"/>
            </a:pPr>
            <a:r>
              <a:rPr lang="en-US" sz="2800" dirty="0"/>
              <a:t>Provide added security. </a:t>
            </a:r>
          </a:p>
          <a:p>
            <a:pPr marL="457200" indent="-457200">
              <a:buFont typeface="Arial" panose="020B0604020202020204" pitchFamily="34" charset="0"/>
              <a:buChar char="•"/>
            </a:pPr>
            <a:r>
              <a:rPr lang="en-US" sz="2800" dirty="0"/>
              <a:t>Reduce friction in the payment process</a:t>
            </a:r>
            <a:r>
              <a:rPr lang="en-US" dirty="0"/>
              <a:t>.</a:t>
            </a:r>
          </a:p>
          <a:p>
            <a:pPr marL="457200" indent="-457200">
              <a:buFont typeface="Arial" panose="020B0604020202020204" pitchFamily="34" charset="0"/>
              <a:buChar char="•"/>
            </a:pPr>
            <a:r>
              <a:rPr lang="en-US" sz="2800" dirty="0"/>
              <a:t>Increased Speed of the operations.</a:t>
            </a:r>
          </a:p>
          <a:p>
            <a:pPr marL="457200" indent="-457200">
              <a:buFont typeface="Arial" panose="020B0604020202020204" pitchFamily="34" charset="0"/>
              <a:buChar char="•"/>
            </a:pPr>
            <a:r>
              <a:rPr lang="en-US" sz="2800" dirty="0"/>
              <a:t>Automated payment reminders are much simpler and faster to process. They can be easily scheduled to arrive in a fixed number of days before or after the due date.</a:t>
            </a:r>
          </a:p>
          <a:p>
            <a:pPr marL="457200" indent="-457200">
              <a:buFont typeface="Arial" panose="020B0604020202020204" pitchFamily="34" charset="0"/>
              <a:buChar char="•"/>
            </a:pPr>
            <a:r>
              <a:rPr lang="en-US" sz="2800" dirty="0"/>
              <a:t>Automated messages allow customers the freedom to open their messages on the move, while also giving them the ability to quickly access the communication at their fingertips rather than searching for a filed-away letter.</a:t>
            </a:r>
          </a:p>
        </p:txBody>
      </p:sp>
    </p:spTree>
    <p:extLst>
      <p:ext uri="{BB962C8B-B14F-4D97-AF65-F5344CB8AC3E}">
        <p14:creationId xmlns:p14="http://schemas.microsoft.com/office/powerpoint/2010/main" val="316556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43E30-ECF7-00B1-C50A-853AFC4543E8}"/>
              </a:ext>
            </a:extLst>
          </p:cNvPr>
          <p:cNvSpPr txBox="1"/>
          <p:nvPr/>
        </p:nvSpPr>
        <p:spPr>
          <a:xfrm>
            <a:off x="4464559" y="423081"/>
            <a:ext cx="3262881" cy="646331"/>
          </a:xfrm>
          <a:prstGeom prst="rect">
            <a:avLst/>
          </a:prstGeom>
          <a:noFill/>
        </p:spPr>
        <p:txBody>
          <a:bodyPr wrap="none" rtlCol="0">
            <a:spAutoFit/>
          </a:bodyPr>
          <a:lstStyle/>
          <a:p>
            <a:r>
              <a:rPr lang="en-US" sz="3600" b="1" dirty="0"/>
              <a:t>Disadvantages</a:t>
            </a:r>
          </a:p>
        </p:txBody>
      </p:sp>
    </p:spTree>
    <p:extLst>
      <p:ext uri="{BB962C8B-B14F-4D97-AF65-F5344CB8AC3E}">
        <p14:creationId xmlns:p14="http://schemas.microsoft.com/office/powerpoint/2010/main" val="39355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51523-D752-B3C5-9B37-48289631631A}"/>
              </a:ext>
            </a:extLst>
          </p:cNvPr>
          <p:cNvSpPr txBox="1"/>
          <p:nvPr/>
        </p:nvSpPr>
        <p:spPr>
          <a:xfrm>
            <a:off x="1899313" y="1064525"/>
            <a:ext cx="8393373" cy="5509200"/>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r>
              <a:rPr lang="en-US" sz="2400" dirty="0"/>
              <a:t>Introduction</a:t>
            </a:r>
          </a:p>
          <a:p>
            <a:pPr marL="457200" indent="-457200">
              <a:buFont typeface="Arial" panose="020B0604020202020204" pitchFamily="34" charset="0"/>
              <a:buChar char="•"/>
            </a:pPr>
            <a:r>
              <a:rPr lang="en-US" sz="2400" dirty="0"/>
              <a:t>Objective</a:t>
            </a:r>
          </a:p>
          <a:p>
            <a:pPr marL="457200" indent="-457200">
              <a:buFont typeface="Arial" panose="020B0604020202020204" pitchFamily="34" charset="0"/>
              <a:buChar char="•"/>
            </a:pPr>
            <a:r>
              <a:rPr lang="en-US" sz="2400" dirty="0"/>
              <a:t>UML Diagrams</a:t>
            </a:r>
          </a:p>
          <a:p>
            <a:pPr marL="457200" indent="-457200">
              <a:buFont typeface="Arial" panose="020B0604020202020204" pitchFamily="34" charset="0"/>
              <a:buChar char="•"/>
            </a:pPr>
            <a:r>
              <a:rPr lang="en-US" sz="2400" dirty="0"/>
              <a:t>Screenshots</a:t>
            </a:r>
          </a:p>
          <a:p>
            <a:pPr marL="457200" indent="-457200">
              <a:buFont typeface="Arial" panose="020B0604020202020204" pitchFamily="34" charset="0"/>
              <a:buChar char="•"/>
            </a:pPr>
            <a:r>
              <a:rPr lang="en-US" sz="2400" dirty="0"/>
              <a:t>Specifications</a:t>
            </a:r>
          </a:p>
          <a:p>
            <a:pPr marL="457200" indent="-457200">
              <a:buFont typeface="Arial" panose="020B0604020202020204" pitchFamily="34" charset="0"/>
              <a:buChar char="•"/>
            </a:pPr>
            <a:r>
              <a:rPr lang="en-US" sz="2400" dirty="0"/>
              <a:t>Requirement</a:t>
            </a:r>
          </a:p>
          <a:p>
            <a:pPr marL="457200" indent="-457200">
              <a:buFont typeface="Arial" panose="020B0604020202020204" pitchFamily="34" charset="0"/>
              <a:buChar char="•"/>
            </a:pPr>
            <a:r>
              <a:rPr lang="en-US" sz="2400" dirty="0"/>
              <a:t>Advantages</a:t>
            </a:r>
          </a:p>
          <a:p>
            <a:pPr marL="457200" indent="-457200">
              <a:buFont typeface="Arial" panose="020B0604020202020204" pitchFamily="34" charset="0"/>
              <a:buChar char="•"/>
            </a:pPr>
            <a:r>
              <a:rPr lang="en-US" sz="2400" dirty="0"/>
              <a:t>Disadvantages</a:t>
            </a:r>
          </a:p>
          <a:p>
            <a:pPr marL="457200" indent="-457200">
              <a:buFont typeface="Arial" panose="020B0604020202020204" pitchFamily="34" charset="0"/>
              <a:buChar char="•"/>
            </a:pPr>
            <a:r>
              <a:rPr lang="en-US" sz="2400" dirty="0"/>
              <a:t>Conclusion</a:t>
            </a:r>
          </a:p>
          <a:p>
            <a:pPr marL="457200" indent="-457200">
              <a:buFont typeface="Arial" panose="020B0604020202020204" pitchFamily="34" charset="0"/>
              <a:buChar char="•"/>
            </a:pPr>
            <a:r>
              <a:rPr lang="en-US" sz="2400" dirty="0"/>
              <a:t>Future Enhancement</a:t>
            </a:r>
          </a:p>
          <a:p>
            <a:pPr marL="457200" indent="-457200">
              <a:buFont typeface="Arial" panose="020B0604020202020204" pitchFamily="34" charset="0"/>
              <a:buChar char="•"/>
            </a:pPr>
            <a:r>
              <a:rPr lang="en-US" sz="2400" dirty="0"/>
              <a:t>References</a:t>
            </a:r>
          </a:p>
          <a:p>
            <a:pPr marL="457200" indent="-457200">
              <a:buFont typeface="Arial" panose="020B0604020202020204" pitchFamily="34" charset="0"/>
              <a:buChar char="•"/>
            </a:pPr>
            <a:endParaRPr lang="en-US" sz="2400" dirty="0"/>
          </a:p>
          <a:p>
            <a:endParaRPr lang="en-US" dirty="0"/>
          </a:p>
          <a:p>
            <a:endParaRPr lang="en-US" dirty="0"/>
          </a:p>
        </p:txBody>
      </p:sp>
      <p:sp>
        <p:nvSpPr>
          <p:cNvPr id="3" name="TextBox 2">
            <a:extLst>
              <a:ext uri="{FF2B5EF4-FFF2-40B4-BE49-F238E27FC236}">
                <a16:creationId xmlns:a16="http://schemas.microsoft.com/office/drawing/2014/main" id="{66EC0A62-A46D-DEDC-CBF4-DAC7B0469FAB}"/>
              </a:ext>
            </a:extLst>
          </p:cNvPr>
          <p:cNvSpPr txBox="1"/>
          <p:nvPr/>
        </p:nvSpPr>
        <p:spPr>
          <a:xfrm>
            <a:off x="3070746" y="587471"/>
            <a:ext cx="6591869" cy="954107"/>
          </a:xfrm>
          <a:prstGeom prst="rect">
            <a:avLst/>
          </a:prstGeom>
          <a:noFill/>
        </p:spPr>
        <p:txBody>
          <a:bodyPr wrap="square" rtlCol="0">
            <a:spAutoFit/>
          </a:bodyPr>
          <a:lstStyle/>
          <a:p>
            <a:r>
              <a:rPr lang="en-US" sz="2800" dirty="0">
                <a:latin typeface="+mj-lt"/>
              </a:rPr>
              <a:t>AGENDA OF THIS DOCUMENTS IS :</a:t>
            </a:r>
          </a:p>
          <a:p>
            <a:endParaRPr lang="en-US" sz="2800" dirty="0"/>
          </a:p>
        </p:txBody>
      </p:sp>
    </p:spTree>
    <p:extLst>
      <p:ext uri="{BB962C8B-B14F-4D97-AF65-F5344CB8AC3E}">
        <p14:creationId xmlns:p14="http://schemas.microsoft.com/office/powerpoint/2010/main" val="113671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53A68-C1C2-C3DA-2600-6A8742BEE7A7}"/>
              </a:ext>
            </a:extLst>
          </p:cNvPr>
          <p:cNvSpPr txBox="1"/>
          <p:nvPr/>
        </p:nvSpPr>
        <p:spPr>
          <a:xfrm>
            <a:off x="4186451" y="381716"/>
            <a:ext cx="6107372" cy="707886"/>
          </a:xfrm>
          <a:prstGeom prst="rect">
            <a:avLst/>
          </a:prstGeom>
          <a:noFill/>
        </p:spPr>
        <p:txBody>
          <a:bodyPr wrap="square">
            <a:spAutoFit/>
          </a:bodyPr>
          <a:lstStyle/>
          <a:p>
            <a:r>
              <a:rPr lang="en-US" sz="4000" b="1" dirty="0">
                <a:latin typeface="+mj-lt"/>
              </a:rPr>
              <a:t> Conclusion</a:t>
            </a:r>
          </a:p>
        </p:txBody>
      </p:sp>
    </p:spTree>
    <p:extLst>
      <p:ext uri="{BB962C8B-B14F-4D97-AF65-F5344CB8AC3E}">
        <p14:creationId xmlns:p14="http://schemas.microsoft.com/office/powerpoint/2010/main" val="300766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907C2-E3A9-42C0-51A3-9748DA653BE7}"/>
              </a:ext>
            </a:extLst>
          </p:cNvPr>
          <p:cNvSpPr txBox="1"/>
          <p:nvPr/>
        </p:nvSpPr>
        <p:spPr>
          <a:xfrm>
            <a:off x="3424451" y="258887"/>
            <a:ext cx="6107372" cy="707886"/>
          </a:xfrm>
          <a:prstGeom prst="rect">
            <a:avLst/>
          </a:prstGeom>
          <a:noFill/>
        </p:spPr>
        <p:txBody>
          <a:bodyPr wrap="square">
            <a:spAutoFit/>
          </a:bodyPr>
          <a:lstStyle/>
          <a:p>
            <a:r>
              <a:rPr lang="en-US" sz="4000" b="1" dirty="0">
                <a:latin typeface="+mj-lt"/>
              </a:rPr>
              <a:t> Future Enhancement</a:t>
            </a:r>
          </a:p>
        </p:txBody>
      </p:sp>
    </p:spTree>
    <p:extLst>
      <p:ext uri="{BB962C8B-B14F-4D97-AF65-F5344CB8AC3E}">
        <p14:creationId xmlns:p14="http://schemas.microsoft.com/office/powerpoint/2010/main" val="301368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351C0-C8F9-8551-2DBF-37BEE39A591B}"/>
              </a:ext>
            </a:extLst>
          </p:cNvPr>
          <p:cNvSpPr txBox="1"/>
          <p:nvPr/>
        </p:nvSpPr>
        <p:spPr>
          <a:xfrm>
            <a:off x="4363872" y="490898"/>
            <a:ext cx="6107372" cy="707886"/>
          </a:xfrm>
          <a:prstGeom prst="rect">
            <a:avLst/>
          </a:prstGeom>
          <a:noFill/>
        </p:spPr>
        <p:txBody>
          <a:bodyPr wrap="square">
            <a:spAutoFit/>
          </a:bodyPr>
          <a:lstStyle/>
          <a:p>
            <a:r>
              <a:rPr lang="en-US" sz="4000" b="1" dirty="0">
                <a:latin typeface="+mj-lt"/>
              </a:rPr>
              <a:t> References</a:t>
            </a:r>
          </a:p>
        </p:txBody>
      </p:sp>
    </p:spTree>
    <p:extLst>
      <p:ext uri="{BB962C8B-B14F-4D97-AF65-F5344CB8AC3E}">
        <p14:creationId xmlns:p14="http://schemas.microsoft.com/office/powerpoint/2010/main" val="385970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50D44-6EAE-8F5D-5809-CAD31E6C49D0}"/>
              </a:ext>
            </a:extLst>
          </p:cNvPr>
          <p:cNvSpPr txBox="1"/>
          <p:nvPr/>
        </p:nvSpPr>
        <p:spPr>
          <a:xfrm>
            <a:off x="4367283" y="598198"/>
            <a:ext cx="4735773" cy="584775"/>
          </a:xfrm>
          <a:prstGeom prst="rect">
            <a:avLst/>
          </a:prstGeom>
          <a:noFill/>
        </p:spPr>
        <p:txBody>
          <a:bodyPr wrap="square" rtlCol="0">
            <a:spAutoFit/>
          </a:bodyPr>
          <a:lstStyle/>
          <a:p>
            <a:r>
              <a:rPr lang="en-US" sz="3200" dirty="0"/>
              <a:t>INTRODUCTION</a:t>
            </a:r>
          </a:p>
        </p:txBody>
      </p:sp>
      <p:sp>
        <p:nvSpPr>
          <p:cNvPr id="3" name="TextBox 2">
            <a:extLst>
              <a:ext uri="{FF2B5EF4-FFF2-40B4-BE49-F238E27FC236}">
                <a16:creationId xmlns:a16="http://schemas.microsoft.com/office/drawing/2014/main" id="{B8DA9A4D-9200-08A6-A321-18014859B178}"/>
              </a:ext>
            </a:extLst>
          </p:cNvPr>
          <p:cNvSpPr txBox="1"/>
          <p:nvPr/>
        </p:nvSpPr>
        <p:spPr>
          <a:xfrm>
            <a:off x="1364777" y="1733266"/>
            <a:ext cx="9580728" cy="2677656"/>
          </a:xfrm>
          <a:prstGeom prst="rect">
            <a:avLst/>
          </a:prstGeom>
          <a:noFill/>
        </p:spPr>
        <p:txBody>
          <a:bodyPr wrap="square" rtlCol="0">
            <a:spAutoFit/>
          </a:bodyPr>
          <a:lstStyle/>
          <a:p>
            <a:r>
              <a:rPr lang="en-US" sz="2400" b="0" i="0" dirty="0">
                <a:solidFill>
                  <a:srgbClr val="202122"/>
                </a:solidFill>
                <a:effectLst/>
              </a:rPr>
              <a:t>Payment reminder application is a type of </a:t>
            </a:r>
            <a:r>
              <a:rPr lang="en-US" sz="2400" b="0" i="0" dirty="0">
                <a:solidFill>
                  <a:srgbClr val="3366CC"/>
                </a:solidFill>
                <a:effectLst/>
              </a:rPr>
              <a:t>time management computer application</a:t>
            </a:r>
            <a:r>
              <a:rPr lang="en-US" sz="2400" b="0" i="0" dirty="0">
                <a:solidFill>
                  <a:srgbClr val="202122"/>
                </a:solidFill>
                <a:effectLst/>
              </a:rPr>
              <a:t> that is designed to alert the user and their client of important events in our case the due payment that have been input in our program. Most programs provide a </a:t>
            </a:r>
            <a:r>
              <a:rPr lang="en-US" sz="2400" b="0" i="0" u="none" strike="noStrike" dirty="0">
                <a:solidFill>
                  <a:srgbClr val="3366CC"/>
                </a:solidFill>
                <a:effectLst/>
                <a:hlinkClick r:id="rId2" tooltip="Calendar"/>
              </a:rPr>
              <a:t>calendar</a:t>
            </a:r>
            <a:r>
              <a:rPr lang="en-US" sz="2400" b="0" i="0" dirty="0">
                <a:solidFill>
                  <a:srgbClr val="202122"/>
                </a:solidFill>
                <a:effectLst/>
              </a:rPr>
              <a:t> or list view of events, as well as a reminding technique. But in this application the reminders are provided through email as well as mobile to the owner of the properties and their clients.</a:t>
            </a:r>
            <a:endParaRPr lang="en-US" sz="2400" dirty="0"/>
          </a:p>
        </p:txBody>
      </p:sp>
    </p:spTree>
    <p:extLst>
      <p:ext uri="{BB962C8B-B14F-4D97-AF65-F5344CB8AC3E}">
        <p14:creationId xmlns:p14="http://schemas.microsoft.com/office/powerpoint/2010/main" val="411315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3B5FD-E6A5-924C-7913-DB41EA037646}"/>
              </a:ext>
            </a:extLst>
          </p:cNvPr>
          <p:cNvSpPr txBox="1"/>
          <p:nvPr/>
        </p:nvSpPr>
        <p:spPr>
          <a:xfrm>
            <a:off x="5063319" y="736980"/>
            <a:ext cx="2579427" cy="523220"/>
          </a:xfrm>
          <a:prstGeom prst="rect">
            <a:avLst/>
          </a:prstGeom>
          <a:noFill/>
        </p:spPr>
        <p:txBody>
          <a:bodyPr wrap="square" rtlCol="0">
            <a:spAutoFit/>
          </a:bodyPr>
          <a:lstStyle/>
          <a:p>
            <a:r>
              <a:rPr lang="en-GB" sz="2800" b="1" dirty="0">
                <a:latin typeface="+mj-lt"/>
                <a:cs typeface="Arial" pitchFamily="34" charset="0"/>
              </a:rPr>
              <a:t>OBJECTIVE</a:t>
            </a:r>
            <a:endParaRPr lang="en-US" sz="2800" dirty="0"/>
          </a:p>
        </p:txBody>
      </p:sp>
      <p:sp>
        <p:nvSpPr>
          <p:cNvPr id="3" name="TextBox 2">
            <a:extLst>
              <a:ext uri="{FF2B5EF4-FFF2-40B4-BE49-F238E27FC236}">
                <a16:creationId xmlns:a16="http://schemas.microsoft.com/office/drawing/2014/main" id="{186821A0-823E-192F-881D-0492054C5C71}"/>
              </a:ext>
            </a:extLst>
          </p:cNvPr>
          <p:cNvSpPr txBox="1"/>
          <p:nvPr/>
        </p:nvSpPr>
        <p:spPr>
          <a:xfrm>
            <a:off x="2934268" y="2047165"/>
            <a:ext cx="6837528" cy="3046988"/>
          </a:xfrm>
          <a:prstGeom prst="rect">
            <a:avLst/>
          </a:prstGeom>
          <a:noFill/>
        </p:spPr>
        <p:txBody>
          <a:bodyPr wrap="square" rtlCol="0">
            <a:spAutoFit/>
          </a:bodyPr>
          <a:lstStyle/>
          <a:p>
            <a:r>
              <a:rPr lang="en-US" sz="2400" dirty="0"/>
              <a:t>Payment reminder app is useful for those who often forget to pay their rent and for those who find it hard to collect the payment from their clients/tenants. This app reminds them to pay as in case of the tenant and to collect in case of the owner of the properties by sending notifications on email as well as mobile phone. This application makes it very easy to manage the finances and dues.</a:t>
            </a:r>
          </a:p>
        </p:txBody>
      </p:sp>
    </p:spTree>
    <p:extLst>
      <p:ext uri="{BB962C8B-B14F-4D97-AF65-F5344CB8AC3E}">
        <p14:creationId xmlns:p14="http://schemas.microsoft.com/office/powerpoint/2010/main" val="116701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0C9C8-B727-E97A-5F7E-4A4E18062281}"/>
              </a:ext>
            </a:extLst>
          </p:cNvPr>
          <p:cNvSpPr txBox="1"/>
          <p:nvPr/>
        </p:nvSpPr>
        <p:spPr>
          <a:xfrm>
            <a:off x="4758197" y="464024"/>
            <a:ext cx="4112848" cy="584775"/>
          </a:xfrm>
          <a:prstGeom prst="rect">
            <a:avLst/>
          </a:prstGeom>
          <a:noFill/>
        </p:spPr>
        <p:txBody>
          <a:bodyPr wrap="square" rtlCol="0">
            <a:spAutoFit/>
          </a:bodyPr>
          <a:lstStyle/>
          <a:p>
            <a:r>
              <a:rPr lang="en-US" sz="3200" b="1" dirty="0">
                <a:latin typeface="+mj-lt"/>
              </a:rPr>
              <a:t>Technology Used</a:t>
            </a:r>
          </a:p>
        </p:txBody>
      </p:sp>
      <p:sp>
        <p:nvSpPr>
          <p:cNvPr id="3" name="TextBox 2">
            <a:extLst>
              <a:ext uri="{FF2B5EF4-FFF2-40B4-BE49-F238E27FC236}">
                <a16:creationId xmlns:a16="http://schemas.microsoft.com/office/drawing/2014/main" id="{6FF0814D-AD0C-C005-0282-9FFF278D2CD2}"/>
              </a:ext>
            </a:extLst>
          </p:cNvPr>
          <p:cNvSpPr txBox="1"/>
          <p:nvPr/>
        </p:nvSpPr>
        <p:spPr>
          <a:xfrm>
            <a:off x="3457272" y="2598003"/>
            <a:ext cx="6714698" cy="830997"/>
          </a:xfrm>
          <a:prstGeom prst="rect">
            <a:avLst/>
          </a:prstGeom>
          <a:noFill/>
        </p:spPr>
        <p:txBody>
          <a:bodyPr wrap="square" rtlCol="0">
            <a:spAutoFit/>
          </a:bodyPr>
          <a:lstStyle/>
          <a:p>
            <a:r>
              <a:rPr lang="en-US" sz="2400" dirty="0"/>
              <a:t>BACK END </a:t>
            </a:r>
            <a:r>
              <a:rPr lang="en-US" sz="2400" dirty="0">
                <a:sym typeface="Wingdings" panose="05000000000000000000" pitchFamily="2" charset="2"/>
              </a:rPr>
              <a:t> JAVA SPRING BOOT REST API</a:t>
            </a:r>
          </a:p>
          <a:p>
            <a:r>
              <a:rPr lang="en-US" sz="2400" dirty="0">
                <a:sym typeface="Wingdings" panose="05000000000000000000" pitchFamily="2" charset="2"/>
              </a:rPr>
              <a:t>FRONT END  REACT</a:t>
            </a:r>
            <a:endParaRPr lang="en-US" sz="2400" dirty="0"/>
          </a:p>
        </p:txBody>
      </p:sp>
    </p:spTree>
    <p:extLst>
      <p:ext uri="{BB962C8B-B14F-4D97-AF65-F5344CB8AC3E}">
        <p14:creationId xmlns:p14="http://schemas.microsoft.com/office/powerpoint/2010/main" val="125527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1DA2C-28F6-68EE-34EC-139373B96CFF}"/>
              </a:ext>
            </a:extLst>
          </p:cNvPr>
          <p:cNvSpPr txBox="1"/>
          <p:nvPr/>
        </p:nvSpPr>
        <p:spPr>
          <a:xfrm>
            <a:off x="4082954" y="2388357"/>
            <a:ext cx="5320353" cy="923330"/>
          </a:xfrm>
          <a:prstGeom prst="rect">
            <a:avLst/>
          </a:prstGeom>
          <a:noFill/>
        </p:spPr>
        <p:txBody>
          <a:bodyPr wrap="square" rtlCol="0">
            <a:spAutoFit/>
          </a:bodyPr>
          <a:lstStyle/>
          <a:p>
            <a:r>
              <a:rPr lang="en-US" sz="5400" dirty="0">
                <a:latin typeface="+mj-lt"/>
              </a:rPr>
              <a:t>UML DIAGRAMS</a:t>
            </a:r>
          </a:p>
        </p:txBody>
      </p:sp>
    </p:spTree>
    <p:extLst>
      <p:ext uri="{BB962C8B-B14F-4D97-AF65-F5344CB8AC3E}">
        <p14:creationId xmlns:p14="http://schemas.microsoft.com/office/powerpoint/2010/main" val="28498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8B628-E70D-AAF5-4B3B-18DC404C3EF5}"/>
              </a:ext>
            </a:extLst>
          </p:cNvPr>
          <p:cNvSpPr txBox="1"/>
          <p:nvPr/>
        </p:nvSpPr>
        <p:spPr>
          <a:xfrm>
            <a:off x="4681182" y="313898"/>
            <a:ext cx="3875964" cy="584775"/>
          </a:xfrm>
          <a:prstGeom prst="rect">
            <a:avLst/>
          </a:prstGeom>
          <a:noFill/>
        </p:spPr>
        <p:txBody>
          <a:bodyPr wrap="square" rtlCol="0">
            <a:spAutoFit/>
          </a:bodyPr>
          <a:lstStyle/>
          <a:p>
            <a:r>
              <a:rPr lang="en-US" sz="3200" dirty="0"/>
              <a:t>ER DIAGRAM</a:t>
            </a:r>
          </a:p>
        </p:txBody>
      </p:sp>
    </p:spTree>
    <p:extLst>
      <p:ext uri="{BB962C8B-B14F-4D97-AF65-F5344CB8AC3E}">
        <p14:creationId xmlns:p14="http://schemas.microsoft.com/office/powerpoint/2010/main" val="308246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65948-5402-8467-73F8-165FBFA69721}"/>
              </a:ext>
            </a:extLst>
          </p:cNvPr>
          <p:cNvSpPr txBox="1"/>
          <p:nvPr/>
        </p:nvSpPr>
        <p:spPr>
          <a:xfrm>
            <a:off x="3084392" y="532263"/>
            <a:ext cx="6687405" cy="461665"/>
          </a:xfrm>
          <a:prstGeom prst="rect">
            <a:avLst/>
          </a:prstGeom>
          <a:noFill/>
        </p:spPr>
        <p:txBody>
          <a:bodyPr wrap="square" rtlCol="0">
            <a:spAutoFit/>
          </a:bodyPr>
          <a:lstStyle/>
          <a:p>
            <a:r>
              <a:rPr lang="en-US" sz="2400" b="1" dirty="0"/>
              <a:t>ER DIAGRAM MY SQL AUTO-GENERATED</a:t>
            </a:r>
          </a:p>
        </p:txBody>
      </p:sp>
    </p:spTree>
    <p:extLst>
      <p:ext uri="{BB962C8B-B14F-4D97-AF65-F5344CB8AC3E}">
        <p14:creationId xmlns:p14="http://schemas.microsoft.com/office/powerpoint/2010/main" val="253150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EB3B0-5ED9-35AD-AFD6-29E870E938C9}"/>
              </a:ext>
            </a:extLst>
          </p:cNvPr>
          <p:cNvPicPr>
            <a:picLocks noChangeAspect="1"/>
          </p:cNvPicPr>
          <p:nvPr/>
        </p:nvPicPr>
        <p:blipFill rotWithShape="1">
          <a:blip r:embed="rId2">
            <a:extLst>
              <a:ext uri="{28A0092B-C50C-407E-A947-70E740481C1C}">
                <a14:useLocalDpi xmlns:a14="http://schemas.microsoft.com/office/drawing/2010/main" val="0"/>
              </a:ext>
            </a:extLst>
          </a:blip>
          <a:srcRect t="3596"/>
          <a:stretch/>
        </p:blipFill>
        <p:spPr>
          <a:xfrm>
            <a:off x="1912961" y="820572"/>
            <a:ext cx="8366077" cy="5762766"/>
          </a:xfrm>
          <a:prstGeom prst="rect">
            <a:avLst/>
          </a:prstGeom>
        </p:spPr>
      </p:pic>
      <p:sp>
        <p:nvSpPr>
          <p:cNvPr id="4" name="TextBox 3">
            <a:extLst>
              <a:ext uri="{FF2B5EF4-FFF2-40B4-BE49-F238E27FC236}">
                <a16:creationId xmlns:a16="http://schemas.microsoft.com/office/drawing/2014/main" id="{F177B259-8B74-5A75-A7E0-0693194A68B9}"/>
              </a:ext>
            </a:extLst>
          </p:cNvPr>
          <p:cNvSpPr txBox="1"/>
          <p:nvPr/>
        </p:nvSpPr>
        <p:spPr>
          <a:xfrm>
            <a:off x="3562065" y="179128"/>
            <a:ext cx="5527344" cy="461665"/>
          </a:xfrm>
          <a:prstGeom prst="rect">
            <a:avLst/>
          </a:prstGeom>
          <a:noFill/>
        </p:spPr>
        <p:txBody>
          <a:bodyPr wrap="square" rtlCol="0">
            <a:spAutoFit/>
          </a:bodyPr>
          <a:lstStyle/>
          <a:p>
            <a:r>
              <a:rPr lang="en-US" sz="2400" b="1" dirty="0"/>
              <a:t> </a:t>
            </a:r>
            <a:r>
              <a:rPr lang="en-US" sz="2400" dirty="0"/>
              <a:t>ACTIVITY</a:t>
            </a:r>
            <a:r>
              <a:rPr lang="en-US" sz="2400" b="1" dirty="0"/>
              <a:t> </a:t>
            </a:r>
            <a:r>
              <a:rPr lang="en-US" sz="2400" dirty="0"/>
              <a:t>DIAGRAM</a:t>
            </a:r>
            <a:r>
              <a:rPr lang="en-US" sz="2400" b="1" dirty="0"/>
              <a:t> </a:t>
            </a:r>
            <a:r>
              <a:rPr lang="en-US" sz="2400" dirty="0"/>
              <a:t>OF</a:t>
            </a:r>
            <a:r>
              <a:rPr lang="en-US" sz="2400" b="1" dirty="0"/>
              <a:t> </a:t>
            </a:r>
            <a:r>
              <a:rPr lang="en-US" sz="2400" dirty="0"/>
              <a:t>OWNER</a:t>
            </a:r>
          </a:p>
        </p:txBody>
      </p:sp>
    </p:spTree>
    <p:extLst>
      <p:ext uri="{BB962C8B-B14F-4D97-AF65-F5344CB8AC3E}">
        <p14:creationId xmlns:p14="http://schemas.microsoft.com/office/powerpoint/2010/main" val="1091523169"/>
      </p:ext>
    </p:extLst>
  </p:cSld>
  <p:clrMapOvr>
    <a:masterClrMapping/>
  </p:clrMapOvr>
</p:sld>
</file>

<file path=ppt/theme/theme1.xml><?xml version="1.0" encoding="utf-8"?>
<a:theme xmlns:a="http://schemas.openxmlformats.org/drawingml/2006/main" name="Galler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140</TotalTime>
  <Words>519</Words>
  <Application>Microsoft Office PowerPoint</Application>
  <PresentationFormat>Widescreen</PresentationFormat>
  <Paragraphs>65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Payment reminder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reminder           application </dc:title>
  <dc:creator>deeksha sahu</dc:creator>
  <cp:lastModifiedBy>deeksha sahu</cp:lastModifiedBy>
  <cp:revision>3</cp:revision>
  <dcterms:created xsi:type="dcterms:W3CDTF">2023-03-08T21:25:27Z</dcterms:created>
  <dcterms:modified xsi:type="dcterms:W3CDTF">2023-03-09T13:19:16Z</dcterms:modified>
</cp:coreProperties>
</file>