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1001556"/>
          </a:xfrm>
          <a:prstGeom prst="rect">
            <a:avLst/>
          </a:prstGeom>
        </p:spPr>
        <p:txBody>
          <a:bodyPr vert="horz" wrap="square" lIns="0" tIns="16510" rIns="0" bIns="0" rtlCol="0">
            <a:spAutoFit/>
          </a:bodyPr>
          <a:lstStyle/>
          <a:p>
            <a:pPr marL="3213735">
              <a:lnSpc>
                <a:spcPct val="100000"/>
              </a:lnSpc>
              <a:spcBef>
                <a:spcPts val="130"/>
              </a:spcBef>
            </a:pPr>
            <a:r>
              <a:rPr lang="en-IN" b="1"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U.Deekshitha</a:t>
            </a:r>
            <a: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r>
            <a:br>
              <a:rPr lang="en-I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8" name="object 8"/>
          <p:cNvSpPr txBox="1"/>
          <p:nvPr/>
        </p:nvSpPr>
        <p:spPr>
          <a:xfrm>
            <a:off x="7315200" y="2821622"/>
            <a:ext cx="1981200" cy="382156"/>
          </a:xfrm>
          <a:prstGeom prst="rect">
            <a:avLst/>
          </a:prstGeom>
        </p:spPr>
        <p:txBody>
          <a:bodyPr vert="horz" wrap="square" lIns="0" tIns="12700" rIns="0" bIns="0" rtlCol="0">
            <a:spAutoFit/>
          </a:bodyPr>
          <a:lstStyle/>
          <a:p>
            <a:pPr marL="12700">
              <a:lnSpc>
                <a:spcPct val="100000"/>
              </a:lnSpc>
              <a:spcBef>
                <a:spcPts val="100"/>
              </a:spcBef>
            </a:pPr>
            <a:r>
              <a:rPr lang="en-IN" sz="2400" b="1" spc="10"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Rectangle 11"/>
          <p:cNvSpPr/>
          <p:nvPr/>
        </p:nvSpPr>
        <p:spPr>
          <a:xfrm>
            <a:off x="752475" y="1997839"/>
            <a:ext cx="8239125" cy="3970318"/>
          </a:xfrm>
          <a:prstGeom prst="rect">
            <a:avLst/>
          </a:prstGeom>
        </p:spPr>
        <p:txBody>
          <a:bodyPr wrap="square">
            <a:spAutoFit/>
          </a:bodyPr>
          <a:lstStyle/>
          <a:p>
            <a:pPr lvl="0" fontAlgn="base">
              <a:lnSpc>
                <a:spcPct val="150000"/>
              </a:lnSpc>
              <a:spcBef>
                <a:spcPct val="0"/>
              </a:spcBef>
              <a:spcAft>
                <a:spcPct val="0"/>
              </a:spcAft>
            </a:pPr>
            <a:r>
              <a:rPr lang="en-US" dirty="0">
                <a:latin typeface="Arial" charset="0"/>
                <a:cs typeface="Arial" charset="0"/>
              </a:rPr>
              <a:t>Our multifaceted security strategy significantly reduces </a:t>
            </a:r>
            <a:r>
              <a:rPr lang="en-US" dirty="0" err="1">
                <a:latin typeface="Arial" charset="0"/>
                <a:cs typeface="Arial" charset="0"/>
              </a:rPr>
              <a:t>keylogger</a:t>
            </a:r>
            <a:r>
              <a:rPr lang="en-US" dirty="0">
                <a:latin typeface="Arial" charset="0"/>
                <a:cs typeface="Arial" charset="0"/>
              </a:rPr>
              <a:t> attack risks. </a:t>
            </a:r>
          </a:p>
          <a:p>
            <a:pPr lvl="0" fontAlgn="base">
              <a:lnSpc>
                <a:spcPct val="150000"/>
              </a:lnSpc>
              <a:spcBef>
                <a:spcPct val="0"/>
              </a:spcBef>
              <a:spcAft>
                <a:spcPct val="0"/>
              </a:spcAft>
            </a:pPr>
            <a:r>
              <a:rPr lang="en-US" dirty="0">
                <a:latin typeface="Arial" charset="0"/>
                <a:cs typeface="Arial" charset="0"/>
              </a:rPr>
              <a:t>Enhanced awareness and preparedness empower users to identify and avoid threats. </a:t>
            </a:r>
            <a:r>
              <a:rPr lang="en-US" dirty="0" smtClean="0">
                <a:latin typeface="Arial" charset="0"/>
                <a:cs typeface="Arial" charset="0"/>
              </a:rPr>
              <a:t>With </a:t>
            </a:r>
            <a:r>
              <a:rPr lang="en-US" dirty="0">
                <a:latin typeface="Arial" charset="0"/>
                <a:cs typeface="Arial" charset="0"/>
              </a:rPr>
              <a:t>advanced detection tools and proactive measures, we ensure robust protection, </a:t>
            </a:r>
            <a:r>
              <a:rPr lang="en-US" dirty="0" smtClean="0">
                <a:latin typeface="Arial" charset="0"/>
                <a:cs typeface="Arial" charset="0"/>
              </a:rPr>
              <a:t>complemented by </a:t>
            </a:r>
            <a:r>
              <a:rPr lang="en-US" dirty="0">
                <a:latin typeface="Arial" charset="0"/>
                <a:cs typeface="Arial" charset="0"/>
              </a:rPr>
              <a:t>clear incident response plans for swift action. The result is peace of mind, cost savings, reduced </a:t>
            </a:r>
            <a:r>
              <a:rPr lang="en-US" dirty="0" err="1" smtClean="0">
                <a:latin typeface="Arial" charset="0"/>
                <a:cs typeface="Arial" charset="0"/>
              </a:rPr>
              <a:t>risk,and</a:t>
            </a:r>
            <a:r>
              <a:rPr lang="en-US" dirty="0" smtClean="0">
                <a:latin typeface="Arial" charset="0"/>
                <a:cs typeface="Arial" charset="0"/>
              </a:rPr>
              <a:t> </a:t>
            </a:r>
            <a:r>
              <a:rPr lang="en-US" dirty="0">
                <a:latin typeface="Arial" charset="0"/>
                <a:cs typeface="Arial" charset="0"/>
              </a:rPr>
              <a:t>enhanced trust, effectively safeguarding financial and reputational integrity</a:t>
            </a:r>
            <a:r>
              <a:rPr lang="en-US" dirty="0" smtClean="0">
                <a:latin typeface="Arial" charset="0"/>
                <a:cs typeface="Arial" charset="0"/>
              </a:rPr>
              <a:t>.</a:t>
            </a:r>
          </a:p>
          <a:p>
            <a:pPr lvl="0" fontAlgn="base">
              <a:lnSpc>
                <a:spcPct val="150000"/>
              </a:lnSpc>
              <a:spcBef>
                <a:spcPct val="0"/>
              </a:spcBef>
              <a:spcAft>
                <a:spcPct val="0"/>
              </a:spcAft>
            </a:pPr>
            <a:r>
              <a:rPr lang="en-IN" dirty="0" smtClean="0"/>
              <a:t>               </a:t>
            </a:r>
          </a:p>
          <a:p>
            <a:pPr lvl="0" fontAlgn="base">
              <a:lnSpc>
                <a:spcPct val="150000"/>
              </a:lnSpc>
              <a:spcBef>
                <a:spcPct val="0"/>
              </a:spcBef>
              <a:spcAft>
                <a:spcPct val="0"/>
              </a:spcAft>
            </a:pPr>
            <a:r>
              <a:rPr lang="en-IN" sz="2400" b="1" dirty="0">
                <a:latin typeface="Arial Rounded MT Bold" pitchFamily="34" charset="0"/>
              </a:rPr>
              <a:t> </a:t>
            </a:r>
            <a:r>
              <a:rPr lang="en-IN" sz="2400" b="1" dirty="0" smtClean="0">
                <a:latin typeface="Arial Rounded MT Bold" pitchFamily="34" charset="0"/>
              </a:rPr>
              <a:t>                     “Block </a:t>
            </a:r>
            <a:r>
              <a:rPr lang="en-IN" sz="2400" b="1" dirty="0" err="1">
                <a:latin typeface="Arial Rounded MT Bold" pitchFamily="34" charset="0"/>
              </a:rPr>
              <a:t>Keyloggers</a:t>
            </a:r>
            <a:r>
              <a:rPr lang="en-IN" sz="2400" b="1" dirty="0">
                <a:latin typeface="Arial Rounded MT Bold" pitchFamily="34" charset="0"/>
              </a:rPr>
              <a:t>, Boost Security</a:t>
            </a:r>
            <a:r>
              <a:rPr lang="en-IN" sz="2400" b="1" dirty="0" smtClean="0">
                <a:latin typeface="Arial Rounded MT Bold" pitchFamily="34" charset="0"/>
              </a:rPr>
              <a:t>.”</a:t>
            </a:r>
          </a:p>
          <a:p>
            <a:pPr lvl="0" fontAlgn="base">
              <a:lnSpc>
                <a:spcPct val="150000"/>
              </a:lnSpc>
              <a:spcBef>
                <a:spcPct val="0"/>
              </a:spcBef>
              <a:spcAft>
                <a:spcPct val="0"/>
              </a:spcAft>
            </a:pPr>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smtClean="0"/>
              <a:t> </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smtClean="0"/>
              <a:t>                                         </a:t>
            </a:r>
            <a:r>
              <a:rPr lang="en-IN" sz="4800" b="1" smtClean="0"/>
              <a:t>KEYLOGGER </a:t>
            </a:r>
            <a:r>
              <a:rPr lang="en-IN" sz="4800" b="1" dirty="0" smtClean="0"/>
              <a:t>AND  SECURITY     </a:t>
            </a:r>
            <a:endParaRPr sz="4800" b="1"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u="sng" spc="5" dirty="0" smtClean="0"/>
              <a:t>PROJECT</a:t>
            </a:r>
            <a:r>
              <a:rPr sz="3600" u="sng" spc="-85" dirty="0" smtClean="0"/>
              <a:t> </a:t>
            </a:r>
            <a:r>
              <a:rPr sz="3600" u="sng" spc="25" dirty="0" smtClean="0"/>
              <a:t>TITLE</a:t>
            </a:r>
            <a:r>
              <a:rPr lang="en-IN" sz="3600" spc="25" dirty="0" smtClean="0"/>
              <a:t>:</a:t>
            </a:r>
            <a:endParaRPr sz="3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p>
          <a:p>
            <a:endParaRPr lang="en-US" dirty="0"/>
          </a:p>
          <a:p>
            <a:endParaRPr lang="en-US" dirty="0" smtClean="0"/>
          </a:p>
          <a:p>
            <a:endParaRPr lang="en-US" dirty="0"/>
          </a:p>
          <a:p>
            <a:endParaRPr lang="en-US" dirty="0" smtClean="0"/>
          </a:p>
          <a:p>
            <a:endParaRPr lang="en-US" dirty="0"/>
          </a:p>
          <a:p>
            <a:pPr>
              <a:lnSpc>
                <a:spcPct val="150000"/>
              </a:lnSpc>
            </a:pPr>
            <a:r>
              <a:rPr lang="en-US" dirty="0" smtClean="0"/>
              <a:t>  In </a:t>
            </a:r>
            <a:r>
              <a:rPr lang="en-US" dirty="0"/>
              <a:t>this presentation, we will begin with an introduction, providing an overview of key loggers and </a:t>
            </a:r>
            <a:endParaRPr lang="en-US" dirty="0" smtClean="0"/>
          </a:p>
          <a:p>
            <a:pPr>
              <a:lnSpc>
                <a:spcPct val="150000"/>
              </a:lnSpc>
            </a:pPr>
            <a:r>
              <a:rPr lang="en-US" dirty="0" smtClean="0"/>
              <a:t>  emphasizing their </a:t>
            </a:r>
            <a:r>
              <a:rPr lang="en-US" dirty="0"/>
              <a:t>significance in the realm of </a:t>
            </a:r>
            <a:r>
              <a:rPr lang="en-US" dirty="0" err="1"/>
              <a:t>cybersecurity</a:t>
            </a:r>
            <a:r>
              <a:rPr lang="en-US" dirty="0"/>
              <a:t>. Next, we will delve into the definition of </a:t>
            </a:r>
            <a:r>
              <a:rPr lang="en-US" dirty="0" smtClean="0"/>
              <a:t>key</a:t>
            </a:r>
          </a:p>
          <a:p>
            <a:pPr>
              <a:lnSpc>
                <a:spcPct val="150000"/>
              </a:lnSpc>
            </a:pPr>
            <a:r>
              <a:rPr lang="en-US" dirty="0" smtClean="0"/>
              <a:t>  loggers</a:t>
            </a:r>
            <a:r>
              <a:rPr lang="en-US" dirty="0"/>
              <a:t>, </a:t>
            </a:r>
            <a:r>
              <a:rPr lang="en-US" dirty="0" smtClean="0"/>
              <a:t>distinguishing </a:t>
            </a:r>
            <a:r>
              <a:rPr lang="en-US" dirty="0"/>
              <a:t>between software-based and hardware-based types. Following this, we will </a:t>
            </a:r>
            <a:r>
              <a:rPr lang="en-US" dirty="0" smtClean="0"/>
              <a:t>explore</a:t>
            </a:r>
          </a:p>
          <a:p>
            <a:pPr>
              <a:lnSpc>
                <a:spcPct val="150000"/>
              </a:lnSpc>
            </a:pPr>
            <a:r>
              <a:rPr lang="en-US" dirty="0" smtClean="0"/>
              <a:t>  the </a:t>
            </a:r>
            <a:r>
              <a:rPr lang="en-US" dirty="0" err="1" smtClean="0"/>
              <a:t>varioustypes</a:t>
            </a:r>
            <a:r>
              <a:rPr lang="en-US" dirty="0" smtClean="0"/>
              <a:t> </a:t>
            </a:r>
            <a:r>
              <a:rPr lang="en-US" dirty="0"/>
              <a:t>of key loggers, detailing the differences between software-based key loggers, such as </a:t>
            </a:r>
            <a:r>
              <a:rPr lang="en-US" dirty="0" smtClean="0"/>
              <a:t>kernel</a:t>
            </a:r>
          </a:p>
          <a:p>
            <a:pPr>
              <a:lnSpc>
                <a:spcPct val="150000"/>
              </a:lnSpc>
            </a:pPr>
            <a:r>
              <a:rPr lang="en-US" dirty="0" smtClean="0"/>
              <a:t>  and API-based, </a:t>
            </a:r>
            <a:r>
              <a:rPr lang="en-US" dirty="0"/>
              <a:t>and hardware-based key loggers, like keyboard hardware and external devices. We will </a:t>
            </a:r>
            <a:r>
              <a:rPr lang="en-US" dirty="0" smtClean="0"/>
              <a:t>then</a:t>
            </a:r>
          </a:p>
          <a:p>
            <a:pPr>
              <a:lnSpc>
                <a:spcPct val="150000"/>
              </a:lnSpc>
            </a:pPr>
            <a:r>
              <a:rPr lang="en-US" dirty="0" smtClean="0"/>
              <a:t>                                   explain how </a:t>
            </a:r>
            <a:r>
              <a:rPr lang="en-US" dirty="0"/>
              <a:t>key loggers work, covering the mechanisms of capturing keystrokes </a:t>
            </a:r>
            <a:r>
              <a:rPr lang="en-US" dirty="0" smtClean="0"/>
              <a:t>and</a:t>
            </a:r>
          </a:p>
          <a:p>
            <a:pPr>
              <a:lnSpc>
                <a:spcPct val="150000"/>
              </a:lnSpc>
            </a:pPr>
            <a:r>
              <a:rPr lang="en-US" dirty="0"/>
              <a:t> </a:t>
            </a:r>
            <a:r>
              <a:rPr lang="en-US" dirty="0" smtClean="0"/>
              <a:t>                                  how </a:t>
            </a:r>
            <a:r>
              <a:rPr lang="en-US" dirty="0"/>
              <a:t>this data is </a:t>
            </a:r>
            <a:r>
              <a:rPr lang="en-US" dirty="0" smtClean="0"/>
              <a:t>transmitted to attackers. The potential </a:t>
            </a:r>
            <a:r>
              <a:rPr lang="en-US" dirty="0"/>
              <a:t>impacts of key loggers will be </a:t>
            </a:r>
            <a:endParaRPr lang="en-US" dirty="0" smtClean="0"/>
          </a:p>
          <a:p>
            <a:pPr>
              <a:lnSpc>
                <a:spcPct val="150000"/>
              </a:lnSpc>
            </a:pPr>
            <a:r>
              <a:rPr lang="en-US" dirty="0"/>
              <a:t> </a:t>
            </a:r>
            <a:r>
              <a:rPr lang="en-US" dirty="0" smtClean="0"/>
              <a:t>                                  examined</a:t>
            </a:r>
            <a:r>
              <a:rPr lang="en-US" dirty="0"/>
              <a:t>, highlighting personal </a:t>
            </a:r>
            <a:r>
              <a:rPr lang="en-US" dirty="0" smtClean="0"/>
              <a:t>risks such </a:t>
            </a:r>
            <a:r>
              <a:rPr lang="en-US" dirty="0"/>
              <a:t>as identity theft </a:t>
            </a:r>
            <a:r>
              <a:rPr lang="en-US" dirty="0" smtClean="0"/>
              <a:t>and </a:t>
            </a:r>
            <a:r>
              <a:rPr lang="en-US" dirty="0"/>
              <a:t>financial loss, as well </a:t>
            </a:r>
            <a:endParaRPr lang="en-US" dirty="0" smtClean="0"/>
          </a:p>
          <a:p>
            <a:pPr>
              <a:lnSpc>
                <a:spcPct val="150000"/>
              </a:lnSpc>
            </a:pPr>
            <a:r>
              <a:rPr lang="en-US" dirty="0"/>
              <a:t> </a:t>
            </a:r>
            <a:r>
              <a:rPr lang="en-US" dirty="0" smtClean="0"/>
              <a:t>                                 as </a:t>
            </a:r>
            <a:r>
              <a:rPr lang="en-US" dirty="0"/>
              <a:t>corporate risks including data breaches and intellectual  </a:t>
            </a:r>
            <a:r>
              <a:rPr lang="en-US" dirty="0" smtClean="0"/>
              <a:t>Property theft,</a:t>
            </a:r>
            <a:r>
              <a:rPr lang="en-IN" dirty="0" smtClean="0"/>
              <a:t>and the </a:t>
            </a:r>
          </a:p>
          <a:p>
            <a:pPr>
              <a:lnSpc>
                <a:spcPct val="150000"/>
              </a:lnSpc>
            </a:pPr>
            <a:r>
              <a:rPr lang="en-IN" dirty="0"/>
              <a:t> </a:t>
            </a:r>
            <a:r>
              <a:rPr lang="en-IN" dirty="0" smtClean="0"/>
              <a:t>                                  </a:t>
            </a:r>
            <a:r>
              <a:rPr lang="en-US" dirty="0" smtClean="0"/>
              <a:t>wider </a:t>
            </a:r>
            <a:r>
              <a:rPr lang="en-US" dirty="0"/>
              <a:t>implications for </a:t>
            </a:r>
            <a:r>
              <a:rPr lang="en-US" dirty="0" smtClean="0"/>
              <a:t>privacy and </a:t>
            </a:r>
            <a:r>
              <a:rPr lang="en-US" dirty="0"/>
              <a:t>trust. </a:t>
            </a:r>
            <a:r>
              <a:rPr lang="en-US" dirty="0" smtClean="0"/>
              <a:t>We </a:t>
            </a:r>
            <a:r>
              <a:rPr lang="en-US" dirty="0"/>
              <a:t>will discuss how to detect key loggers, </a:t>
            </a:r>
            <a:endParaRPr lang="en-US" dirty="0" smtClean="0"/>
          </a:p>
          <a:p>
            <a:pPr>
              <a:lnSpc>
                <a:spcPct val="150000"/>
              </a:lnSpc>
            </a:pPr>
            <a:r>
              <a:rPr lang="en-US" dirty="0"/>
              <a:t> </a:t>
            </a:r>
            <a:r>
              <a:rPr lang="en-US" dirty="0" smtClean="0"/>
              <a:t>                                  identifying </a:t>
            </a:r>
            <a:r>
              <a:rPr lang="en-US" dirty="0"/>
              <a:t>symptoms and using detection </a:t>
            </a:r>
            <a:r>
              <a:rPr lang="en-US" dirty="0" err="1" smtClean="0"/>
              <a:t>tools,methods</a:t>
            </a:r>
            <a:r>
              <a:rPr lang="en-US" dirty="0" smtClean="0"/>
              <a:t> and prevention strategies. </a:t>
            </a:r>
            <a:endParaRPr lang="en-US"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p:cNvSpPr/>
          <p:nvPr/>
        </p:nvSpPr>
        <p:spPr>
          <a:xfrm>
            <a:off x="457200" y="1859340"/>
            <a:ext cx="7315200" cy="3831818"/>
          </a:xfrm>
          <a:prstGeom prst="rect">
            <a:avLst/>
          </a:prstGeom>
        </p:spPr>
        <p:txBody>
          <a:bodyPr wrap="square">
            <a:spAutoFit/>
          </a:bodyPr>
          <a:lstStyle/>
          <a:p>
            <a:pPr>
              <a:lnSpc>
                <a:spcPct val="150000"/>
              </a:lnSpc>
            </a:pPr>
            <a:r>
              <a:rPr lang="en-US" dirty="0"/>
              <a:t>The growing threat of key loggers poses significant risks to personal privacy, financial security, and organizational integrity. As cyber attackers increasingly use sophisticated key logging techniques to capture sensitive information such as passwords, credit card details, and confidential business data, individuals and organizations must enhance their understanding and implementation of effective security measures. This presentation aims to highlight the mechanisms of key loggers, their potential impacts, and the necessary steps to detect, prevent, and respond to key logger attacks, thereby fostering a more secure digital environment</a:t>
            </a:r>
            <a:r>
              <a:rPr lang="en-US" b="1" dirty="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0"/>
          <p:cNvSpPr/>
          <p:nvPr/>
        </p:nvSpPr>
        <p:spPr>
          <a:xfrm>
            <a:off x="533400" y="1720840"/>
            <a:ext cx="8382000" cy="4662815"/>
          </a:xfrm>
          <a:prstGeom prst="rect">
            <a:avLst/>
          </a:prstGeom>
        </p:spPr>
        <p:txBody>
          <a:bodyPr wrap="square">
            <a:spAutoFit/>
          </a:bodyPr>
          <a:lstStyle/>
          <a:p>
            <a:pPr>
              <a:lnSpc>
                <a:spcPct val="150000"/>
              </a:lnSpc>
            </a:pPr>
            <a:r>
              <a:rPr lang="en-US" dirty="0"/>
              <a:t>This presentation, "Key Loggers and Security," is designed to provide a comprehensive understanding of key loggers, their impact, and strategies to protect against them. We will start with an introduction to key loggers, defining what they are and differentiating between software-based and hardware-based types. The presentation will then explore the mechanisms through which key loggers operate, how they capture keystrokes, and how this information is transmitted to attackers. We will discuss the potential impacts of key loggers, from personal risks like identity theft and financial loss to corporate risks including data breaches and intellectual property theft. </a:t>
            </a:r>
            <a:r>
              <a:rPr lang="en-US" dirty="0" smtClean="0"/>
              <a:t>We will learn detection </a:t>
            </a:r>
            <a:r>
              <a:rPr lang="en-US" dirty="0"/>
              <a:t>of key loggers, examining symptoms, indicators, and the tools available for identifying them. </a:t>
            </a:r>
            <a:r>
              <a:rPr lang="en-US" dirty="0" smtClean="0"/>
              <a:t>We also learn  preventive </a:t>
            </a:r>
            <a:r>
              <a:rPr lang="en-US" dirty="0"/>
              <a:t>measures </a:t>
            </a:r>
            <a:r>
              <a:rPr lang="en-US" dirty="0" smtClean="0"/>
              <a:t>and </a:t>
            </a:r>
            <a:r>
              <a:rPr lang="en-IN" dirty="0" smtClean="0"/>
              <a:t>advanced </a:t>
            </a:r>
            <a:r>
              <a:rPr lang="en-IN" dirty="0"/>
              <a:t>security </a:t>
            </a:r>
            <a:r>
              <a:rPr lang="en-IN" dirty="0" smtClean="0"/>
              <a:t>measures   </a:t>
            </a:r>
            <a:r>
              <a:rPr lang="en-US" dirty="0" smtClean="0"/>
              <a:t>will also </a:t>
            </a:r>
            <a:r>
              <a:rPr lang="en-US" dirty="0"/>
              <a:t>be </a:t>
            </a:r>
            <a:r>
              <a:rPr lang="en-US" dirty="0" err="1" smtClean="0"/>
              <a:t>highlighed</a:t>
            </a:r>
            <a:r>
              <a:rPr lang="en-US" dirty="0" smtClean="0"/>
              <a:t>.</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Rectangle 10"/>
          <p:cNvSpPr/>
          <p:nvPr/>
        </p:nvSpPr>
        <p:spPr>
          <a:xfrm>
            <a:off x="533400" y="1997839"/>
            <a:ext cx="8610600" cy="2800767"/>
          </a:xfrm>
          <a:prstGeom prst="rect">
            <a:avLst/>
          </a:prstGeom>
        </p:spPr>
        <p:txBody>
          <a:bodyPr wrap="square">
            <a:spAutoFit/>
          </a:bodyPr>
          <a:lstStyle/>
          <a:p>
            <a:r>
              <a:rPr lang="en-US" sz="1600" b="1" dirty="0">
                <a:latin typeface="Arial" pitchFamily="34" charset="0"/>
                <a:cs typeface="Arial" pitchFamily="34" charset="0"/>
              </a:rPr>
              <a:t>The primary end users of this presentation on "Key Loggers and Security" are:</a:t>
            </a:r>
            <a:endParaRPr lang="en-US" sz="1600" dirty="0">
              <a:latin typeface="Arial" pitchFamily="34" charset="0"/>
              <a:cs typeface="Arial" pitchFamily="34" charset="0"/>
            </a:endParaRPr>
          </a:p>
          <a:p>
            <a:r>
              <a:rPr lang="en-US" sz="1600" dirty="0" smtClean="0"/>
              <a:t> </a:t>
            </a:r>
          </a:p>
          <a:p>
            <a:pPr>
              <a:lnSpc>
                <a:spcPct val="150000"/>
              </a:lnSpc>
            </a:pPr>
            <a:r>
              <a:rPr lang="en-US" sz="1600" i="1" dirty="0" smtClean="0">
                <a:latin typeface="+mj-lt"/>
              </a:rPr>
              <a:t>1)Individuals </a:t>
            </a:r>
            <a:r>
              <a:rPr lang="en-US" sz="1600" i="1" dirty="0">
                <a:latin typeface="+mj-lt"/>
              </a:rPr>
              <a:t>and General </a:t>
            </a:r>
            <a:r>
              <a:rPr lang="en-US" sz="1600" i="1" dirty="0" smtClean="0">
                <a:latin typeface="+mj-lt"/>
              </a:rPr>
              <a:t>Public</a:t>
            </a:r>
          </a:p>
          <a:p>
            <a:pPr>
              <a:lnSpc>
                <a:spcPct val="150000"/>
              </a:lnSpc>
            </a:pPr>
            <a:r>
              <a:rPr lang="en-US" sz="1600" i="1" dirty="0" smtClean="0">
                <a:latin typeface="+mj-lt"/>
              </a:rPr>
              <a:t>2)Corporate </a:t>
            </a:r>
            <a:r>
              <a:rPr lang="en-US" sz="1600" i="1" dirty="0">
                <a:latin typeface="+mj-lt"/>
              </a:rPr>
              <a:t>Employees and </a:t>
            </a:r>
            <a:r>
              <a:rPr lang="en-US" sz="1600" i="1" dirty="0" smtClean="0">
                <a:latin typeface="+mj-lt"/>
              </a:rPr>
              <a:t>Management</a:t>
            </a:r>
            <a:endParaRPr lang="en-US" sz="1600" i="1" dirty="0">
              <a:latin typeface="+mj-lt"/>
            </a:endParaRPr>
          </a:p>
          <a:p>
            <a:pPr>
              <a:lnSpc>
                <a:spcPct val="150000"/>
              </a:lnSpc>
            </a:pPr>
            <a:r>
              <a:rPr lang="en-US" sz="1600" i="1" dirty="0" smtClean="0">
                <a:latin typeface="+mj-lt"/>
              </a:rPr>
              <a:t>3)IT </a:t>
            </a:r>
            <a:r>
              <a:rPr lang="en-US" sz="1600" i="1" dirty="0">
                <a:latin typeface="+mj-lt"/>
              </a:rPr>
              <a:t>and Security </a:t>
            </a:r>
            <a:r>
              <a:rPr lang="en-US" sz="1600" i="1" dirty="0" smtClean="0">
                <a:latin typeface="+mj-lt"/>
              </a:rPr>
              <a:t>Professionals</a:t>
            </a:r>
            <a:endParaRPr lang="en-US" sz="1600" i="1" dirty="0">
              <a:latin typeface="+mj-lt"/>
            </a:endParaRPr>
          </a:p>
          <a:p>
            <a:pPr>
              <a:lnSpc>
                <a:spcPct val="150000"/>
              </a:lnSpc>
            </a:pPr>
            <a:r>
              <a:rPr lang="en-US" sz="1600" i="1" dirty="0" smtClean="0">
                <a:latin typeface="+mj-lt"/>
              </a:rPr>
              <a:t>4)Educational </a:t>
            </a:r>
            <a:r>
              <a:rPr lang="en-US" sz="1600" i="1" dirty="0">
                <a:latin typeface="+mj-lt"/>
              </a:rPr>
              <a:t>Institutions and </a:t>
            </a:r>
            <a:r>
              <a:rPr lang="en-US" sz="1600" i="1" dirty="0" smtClean="0">
                <a:latin typeface="+mj-lt"/>
              </a:rPr>
              <a:t>Students</a:t>
            </a:r>
            <a:endParaRPr lang="en-US" sz="1600" i="1" dirty="0">
              <a:latin typeface="+mj-lt"/>
            </a:endParaRPr>
          </a:p>
          <a:p>
            <a:pPr>
              <a:lnSpc>
                <a:spcPct val="150000"/>
              </a:lnSpc>
            </a:pPr>
            <a:r>
              <a:rPr lang="en-US" sz="1600" i="1" dirty="0" smtClean="0">
                <a:latin typeface="+mj-lt"/>
              </a:rPr>
              <a:t>5)Government </a:t>
            </a:r>
            <a:r>
              <a:rPr lang="en-US" sz="1600" i="1" dirty="0">
                <a:latin typeface="+mj-lt"/>
              </a:rPr>
              <a:t>and Law Enforcement </a:t>
            </a:r>
            <a:r>
              <a:rPr lang="en-US" sz="1600" i="1" dirty="0" smtClean="0">
                <a:latin typeface="+mj-lt"/>
              </a:rPr>
              <a:t>Agencies</a:t>
            </a:r>
          </a:p>
          <a:p>
            <a:pPr>
              <a:lnSpc>
                <a:spcPct val="150000"/>
              </a:lnSpc>
            </a:pPr>
            <a:r>
              <a:rPr lang="en-US" sz="1600" i="1" dirty="0" smtClean="0">
                <a:latin typeface="+mj-lt"/>
              </a:rPr>
              <a:t>6)Healthcare Providers</a:t>
            </a:r>
            <a:endParaRPr lang="en-US" sz="1600" i="1"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819400" y="1997839"/>
            <a:ext cx="6324600" cy="3831818"/>
          </a:xfrm>
          <a:prstGeom prst="rect">
            <a:avLst/>
          </a:prstGeom>
        </p:spPr>
        <p:txBody>
          <a:bodyPr wrap="square">
            <a:spAutoFit/>
          </a:bodyPr>
          <a:lstStyle/>
          <a:p>
            <a:pPr>
              <a:lnSpc>
                <a:spcPct val="150000"/>
              </a:lnSpc>
            </a:pPr>
            <a:r>
              <a:rPr lang="en-US" dirty="0" smtClean="0"/>
              <a:t>My strategy </a:t>
            </a:r>
            <a:r>
              <a:rPr lang="en-US" dirty="0"/>
              <a:t>against key loggers is comprehensive, integrating education, advanced detection tools, preventive measures, and robust incident response plans. We prioritize awareness through regular training and materials, emphasizing safe online practices. Advanced anti-malware software and real-time monitoring bolster detection and removal. We advocate for software updates, multi-factor authentication, and encryption to thwart vulnerabilities. Clear incident response protocols, supported by real-world case studies, ensure effective action upon detection.</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smtClean="0"/>
              <a:t>THE</a:t>
            </a:r>
            <a:r>
              <a:rPr sz="4250" spc="20" dirty="0" smtClean="0"/>
              <a:t> </a:t>
            </a:r>
            <a:r>
              <a:rPr sz="4250" spc="10" dirty="0" smtClean="0"/>
              <a:t>WOW</a:t>
            </a:r>
            <a:r>
              <a:rPr sz="4250" spc="85" dirty="0" smtClean="0"/>
              <a:t> </a:t>
            </a:r>
            <a:r>
              <a:rPr sz="4250" spc="10" dirty="0" smtClean="0"/>
              <a:t>IN</a:t>
            </a:r>
            <a:r>
              <a:rPr sz="4250" spc="-5" dirty="0" smtClean="0"/>
              <a:t> </a:t>
            </a:r>
            <a:r>
              <a:rPr sz="4250" spc="15" dirty="0" smtClean="0"/>
              <a:t>YOUR</a:t>
            </a:r>
            <a:r>
              <a:rPr sz="4250" spc="-10" dirty="0" smtClean="0"/>
              <a:t> </a:t>
            </a:r>
            <a:r>
              <a:rPr sz="4250" spc="20" dirty="0" smtClean="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3" name="Rectangle 12"/>
          <p:cNvSpPr/>
          <p:nvPr/>
        </p:nvSpPr>
        <p:spPr>
          <a:xfrm>
            <a:off x="2533649" y="1513091"/>
            <a:ext cx="6534151" cy="3831818"/>
          </a:xfrm>
          <a:prstGeom prst="rect">
            <a:avLst/>
          </a:prstGeom>
        </p:spPr>
        <p:txBody>
          <a:bodyPr wrap="square">
            <a:spAutoFit/>
          </a:bodyPr>
          <a:lstStyle/>
          <a:p>
            <a:pPr lvl="0" fontAlgn="base">
              <a:lnSpc>
                <a:spcPct val="150000"/>
              </a:lnSpc>
              <a:spcBef>
                <a:spcPct val="0"/>
              </a:spcBef>
              <a:spcAft>
                <a:spcPct val="0"/>
              </a:spcAft>
            </a:pPr>
            <a:endParaRPr lang="en-US" dirty="0">
              <a:latin typeface="Arial" charset="0"/>
              <a:cs typeface="Arial" charset="0"/>
            </a:endParaRPr>
          </a:p>
          <a:p>
            <a:pPr lvl="0" fontAlgn="base">
              <a:lnSpc>
                <a:spcPct val="150000"/>
              </a:lnSpc>
              <a:spcBef>
                <a:spcPct val="0"/>
              </a:spcBef>
              <a:spcAft>
                <a:spcPct val="0"/>
              </a:spcAft>
            </a:pPr>
            <a:r>
              <a:rPr lang="en-US" b="1" i="1" dirty="0" smtClean="0">
                <a:latin typeface="Arial" charset="0"/>
                <a:cs typeface="Arial" charset="0"/>
              </a:rPr>
              <a:t>Unlocking </a:t>
            </a:r>
            <a:r>
              <a:rPr lang="en-US" b="1" i="1" dirty="0">
                <a:latin typeface="Arial" charset="0"/>
                <a:cs typeface="Arial" charset="0"/>
              </a:rPr>
              <a:t>Security</a:t>
            </a:r>
            <a:r>
              <a:rPr lang="en-US" dirty="0">
                <a:latin typeface="Arial" charset="0"/>
                <a:cs typeface="Arial" charset="0"/>
              </a:rPr>
              <a:t>: Our solution presents a paradigm shift in combating </a:t>
            </a:r>
            <a:r>
              <a:rPr lang="en-US" dirty="0" err="1">
                <a:latin typeface="Arial" charset="0"/>
                <a:cs typeface="Arial" charset="0"/>
              </a:rPr>
              <a:t>keylogger</a:t>
            </a:r>
            <a:r>
              <a:rPr lang="en-US" dirty="0">
                <a:latin typeface="Arial" charset="0"/>
                <a:cs typeface="Arial" charset="0"/>
              </a:rPr>
              <a:t> </a:t>
            </a:r>
            <a:r>
              <a:rPr lang="en-US" dirty="0" smtClean="0">
                <a:latin typeface="Arial" charset="0"/>
                <a:cs typeface="Arial" charset="0"/>
              </a:rPr>
              <a:t> </a:t>
            </a:r>
            <a:r>
              <a:rPr lang="en-US" dirty="0" err="1" smtClean="0">
                <a:latin typeface="Arial" charset="0"/>
                <a:cs typeface="Arial" charset="0"/>
              </a:rPr>
              <a:t>threats,weaving</a:t>
            </a:r>
            <a:r>
              <a:rPr lang="en-US" dirty="0" smtClean="0">
                <a:latin typeface="Arial" charset="0"/>
                <a:cs typeface="Arial" charset="0"/>
              </a:rPr>
              <a:t> </a:t>
            </a:r>
            <a:r>
              <a:rPr lang="en-US" dirty="0">
                <a:latin typeface="Arial" charset="0"/>
                <a:cs typeface="Arial" charset="0"/>
              </a:rPr>
              <a:t>together innovative defenses to safeguard your digital world. Witness the 'wow' as we elevate awareness, fortify defenses, and ensure rapid response, setting a new standard in cyber protection. </a:t>
            </a:r>
            <a:r>
              <a:rPr lang="en-US" dirty="0" smtClean="0">
                <a:latin typeface="Arial" charset="0"/>
                <a:cs typeface="Arial" charset="0"/>
              </a:rPr>
              <a:t>Experience </a:t>
            </a:r>
            <a:r>
              <a:rPr lang="en-US" dirty="0">
                <a:latin typeface="Arial" charset="0"/>
                <a:cs typeface="Arial" charset="0"/>
              </a:rPr>
              <a:t>peace of mind, fortified finances, and fortified reputations – all within reach through our </a:t>
            </a:r>
            <a:r>
              <a:rPr lang="en-US" dirty="0" smtClean="0">
                <a:latin typeface="Arial" charset="0"/>
                <a:cs typeface="Arial" charset="0"/>
              </a:rPr>
              <a:t>revolutionary </a:t>
            </a:r>
            <a:r>
              <a:rPr lang="en-US" dirty="0">
                <a:latin typeface="Arial" charset="0"/>
                <a:cs typeface="Arial" charset="0"/>
              </a:rPr>
              <a:t>security framework</a:t>
            </a:r>
            <a:r>
              <a:rPr lang="en-US" dirty="0" smtClean="0">
                <a:latin typeface="Arial" charset="0"/>
                <a:cs typeface="Arial" charset="0"/>
              </a:rPr>
              <a:t>.</a:t>
            </a:r>
            <a:endParaRPr lang="en-US" dirty="0">
              <a:latin typeface="Arial" charset="0"/>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627" y="1053047"/>
            <a:ext cx="3886200" cy="1690154"/>
          </a:xfrm>
          <a:prstGeom prst="rect">
            <a:avLst/>
          </a:prstGeom>
        </p:spPr>
      </p:pic>
      <p:sp>
        <p:nvSpPr>
          <p:cNvPr id="3" name="Rectangle 2"/>
          <p:cNvSpPr/>
          <p:nvPr/>
        </p:nvSpPr>
        <p:spPr>
          <a:xfrm>
            <a:off x="5012871" y="1219200"/>
            <a:ext cx="4800600" cy="3139321"/>
          </a:xfrm>
          <a:prstGeom prst="rect">
            <a:avLst/>
          </a:prstGeom>
        </p:spPr>
        <p:txBody>
          <a:bodyPr wrap="square">
            <a:spAutoFit/>
          </a:bodyPr>
          <a:lstStyle/>
          <a:p>
            <a:r>
              <a:rPr lang="en-US" b="1" dirty="0"/>
              <a:t>Architecture Overview:</a:t>
            </a:r>
          </a:p>
          <a:p>
            <a:endParaRPr lang="en-US" b="1" dirty="0"/>
          </a:p>
          <a:p>
            <a:r>
              <a:rPr lang="en-US" b="1" dirty="0"/>
              <a:t>Modular Design: </a:t>
            </a:r>
            <a:r>
              <a:rPr lang="en-US" dirty="0"/>
              <a:t>The </a:t>
            </a:r>
            <a:r>
              <a:rPr lang="en-US" dirty="0" err="1"/>
              <a:t>keylogger</a:t>
            </a:r>
            <a:r>
              <a:rPr lang="en-US" dirty="0"/>
              <a:t> code is structured into modular functions for better readability and maintenance.</a:t>
            </a:r>
          </a:p>
          <a:p>
            <a:endParaRPr lang="en-US" dirty="0"/>
          </a:p>
          <a:p>
            <a:r>
              <a:rPr lang="en-US" b="1" dirty="0"/>
              <a:t>Event Handling: </a:t>
            </a:r>
            <a:r>
              <a:rPr lang="en-US" dirty="0"/>
              <a:t>Utilizes the </a:t>
            </a:r>
            <a:r>
              <a:rPr lang="en-US" dirty="0" err="1"/>
              <a:t>pynput</a:t>
            </a:r>
            <a:r>
              <a:rPr lang="en-US" dirty="0"/>
              <a:t> library to capture and handle keyboard events.</a:t>
            </a:r>
          </a:p>
          <a:p>
            <a:endParaRPr lang="en-US" dirty="0"/>
          </a:p>
          <a:p>
            <a:r>
              <a:rPr lang="en-US" b="1" dirty="0"/>
              <a:t>Data Logging: </a:t>
            </a:r>
            <a:r>
              <a:rPr lang="en-US" dirty="0"/>
              <a:t>Implements functions to log captured data into text and JSON files.</a:t>
            </a:r>
            <a:endParaRPr lang="en-IN" dirty="0"/>
          </a:p>
        </p:txBody>
      </p:sp>
      <p:sp>
        <p:nvSpPr>
          <p:cNvPr id="4" name="Rectangle 3"/>
          <p:cNvSpPr/>
          <p:nvPr/>
        </p:nvSpPr>
        <p:spPr>
          <a:xfrm>
            <a:off x="609600" y="2788860"/>
            <a:ext cx="4038600" cy="4616648"/>
          </a:xfrm>
          <a:prstGeom prst="rect">
            <a:avLst/>
          </a:prstGeom>
        </p:spPr>
        <p:txBody>
          <a:bodyPr wrap="square">
            <a:spAutoFit/>
          </a:bodyPr>
          <a:lstStyle/>
          <a:p>
            <a:r>
              <a:rPr lang="en-US" sz="2000" b="1" dirty="0" smtClean="0"/>
              <a:t>Components</a:t>
            </a:r>
            <a:r>
              <a:rPr lang="en-US" sz="2000" b="1" dirty="0"/>
              <a:t>:</a:t>
            </a:r>
          </a:p>
          <a:p>
            <a:r>
              <a:rPr lang="en-US" sz="3200" b="1" dirty="0" smtClean="0"/>
              <a:t>. </a:t>
            </a:r>
            <a:r>
              <a:rPr lang="en-US" b="1" dirty="0" smtClean="0"/>
              <a:t>Key Press Handling: Function:                        </a:t>
            </a:r>
            <a:r>
              <a:rPr lang="en-US" i="1" dirty="0" err="1" smtClean="0"/>
              <a:t>on_press</a:t>
            </a:r>
            <a:r>
              <a:rPr lang="en-US" i="1" dirty="0" smtClean="0"/>
              <a:t>(key)</a:t>
            </a:r>
          </a:p>
          <a:p>
            <a:r>
              <a:rPr lang="en-US" sz="3200" b="1" dirty="0" smtClean="0"/>
              <a:t>. </a:t>
            </a:r>
            <a:r>
              <a:rPr lang="en-US" b="1" dirty="0" smtClean="0"/>
              <a:t>Key </a:t>
            </a:r>
            <a:r>
              <a:rPr lang="en-US" b="1" dirty="0"/>
              <a:t>Release Handling: Function: </a:t>
            </a:r>
            <a:r>
              <a:rPr lang="en-US" i="1" dirty="0" err="1"/>
              <a:t>on_release</a:t>
            </a:r>
            <a:r>
              <a:rPr lang="en-US" i="1" dirty="0"/>
              <a:t>(key</a:t>
            </a:r>
            <a:r>
              <a:rPr lang="en-US" i="1" dirty="0" smtClean="0"/>
              <a:t>)</a:t>
            </a:r>
          </a:p>
          <a:p>
            <a:r>
              <a:rPr lang="en-US" sz="2000" b="1" dirty="0"/>
              <a:t>Logging Functions:</a:t>
            </a:r>
          </a:p>
          <a:p>
            <a:r>
              <a:rPr lang="en-US" sz="3200" b="1" dirty="0" smtClean="0"/>
              <a:t>. </a:t>
            </a:r>
            <a:r>
              <a:rPr lang="en-US" b="1" dirty="0" smtClean="0"/>
              <a:t>Text </a:t>
            </a:r>
            <a:r>
              <a:rPr lang="en-US" b="1" dirty="0"/>
              <a:t>Logging: </a:t>
            </a:r>
            <a:r>
              <a:rPr lang="en-US" i="1" dirty="0" err="1"/>
              <a:t>generate_text_log</a:t>
            </a:r>
            <a:r>
              <a:rPr lang="en-US" i="1" dirty="0"/>
              <a:t>(key)</a:t>
            </a:r>
          </a:p>
          <a:p>
            <a:r>
              <a:rPr lang="en-US" sz="3200" b="1" dirty="0" smtClean="0"/>
              <a:t>. </a:t>
            </a:r>
            <a:r>
              <a:rPr lang="en-US" b="1" dirty="0" smtClean="0"/>
              <a:t>JSON </a:t>
            </a:r>
            <a:r>
              <a:rPr lang="en-US" b="1" dirty="0"/>
              <a:t>Logging</a:t>
            </a:r>
            <a:r>
              <a:rPr lang="en-US" dirty="0"/>
              <a:t>: </a:t>
            </a:r>
            <a:r>
              <a:rPr lang="en-US" i="1" dirty="0" err="1"/>
              <a:t>generate_json_file</a:t>
            </a:r>
            <a:r>
              <a:rPr lang="en-US" i="1" dirty="0"/>
              <a:t>(</a:t>
            </a:r>
            <a:r>
              <a:rPr lang="en-US" i="1" dirty="0" err="1"/>
              <a:t>keys_used</a:t>
            </a:r>
            <a:r>
              <a:rPr lang="en-US" i="1" dirty="0"/>
              <a:t>)</a:t>
            </a:r>
          </a:p>
          <a:p>
            <a:endParaRPr lang="en-US" i="1" dirty="0"/>
          </a:p>
          <a:p>
            <a:pPr marL="457200" indent="-457200">
              <a:buFont typeface="Arial" panose="020B0604020202020204" pitchFamily="34" charset="0"/>
              <a:buChar char="•"/>
            </a:pPr>
            <a:endParaRPr lang="en-US" i="1" dirty="0" smtClean="0"/>
          </a:p>
          <a:p>
            <a:r>
              <a:rPr lang="en-US" b="1" dirty="0"/>
              <a:t> </a:t>
            </a:r>
            <a:r>
              <a:rPr lang="en-US" b="1" dirty="0" smtClean="0"/>
              <a:t> </a:t>
            </a:r>
          </a:p>
          <a:p>
            <a:pPr marL="457200" indent="-457200">
              <a:buFont typeface="Arial" panose="020B0604020202020204" pitchFamily="34" charset="0"/>
              <a:buChar char="•"/>
            </a:pPr>
            <a:endParaRPr lang="en-US"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1973</TotalTime>
  <Words>846</Words>
  <Application>Microsoft Office PowerPoint</Application>
  <PresentationFormat>Custom</PresentationFormat>
  <Paragraphs>92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U.Deekshitha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dell</dc:creator>
  <cp:lastModifiedBy>dell</cp:lastModifiedBy>
  <cp:revision>12</cp:revision>
  <dcterms:created xsi:type="dcterms:W3CDTF">2024-06-03T05:48:59Z</dcterms:created>
  <dcterms:modified xsi:type="dcterms:W3CDTF">2024-06-12T03:31:19Z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