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4"/>
  </p:sldMasterIdLst>
  <p:notesMasterIdLst>
    <p:notesMasterId r:id="rId15"/>
  </p:notesMasterIdLst>
  <p:sldIdLst>
    <p:sldId id="292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67603"/>
    <a:srgbClr val="8F7E03"/>
    <a:srgbClr val="B8A206"/>
    <a:srgbClr val="C4AD05"/>
    <a:srgbClr val="D8C003"/>
    <a:srgbClr val="BCBCBC"/>
    <a:srgbClr val="EFD401"/>
    <a:srgbClr val="C85D0A"/>
    <a:srgbClr val="D263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472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16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08AAD-736F-44F8-A6AB-D236914B7EBE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C5AE4-8DA9-4D05-AE22-BD7DC4FA7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88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312-9E01-448E-A39F-57871242C44C}" type="datetime1">
              <a:rPr lang="en-IN" smtClean="0"/>
              <a:t>11-05-2022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56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0CF4-9018-4FD0-9C83-64F3543F9FF6}" type="datetime1">
              <a:rPr lang="en-IN" smtClean="0"/>
              <a:t>11-05-2022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84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oneyco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0CF4-9018-4FD0-9C83-64F3543F9FF6}" type="datetime1">
              <a:rPr lang="en-IN" smtClean="0"/>
              <a:t>11-05-2022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978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rch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killmea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0CF4-9018-4FD0-9C83-64F3543F9FF6}" type="datetime1">
              <a:rPr lang="en-IN" smtClean="0"/>
              <a:t>11-05-2022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999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l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illme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F29-1A8A-425D-AC71-EE4711318EA3}" type="datetime1">
              <a:rPr lang="en-IN" smtClean="0"/>
              <a:t>11-05-2022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10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0994-2441-45DE-8B43-1D8A2F538125}" type="datetime1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19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8654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8364"/>
            <a:ext cx="7886700" cy="5656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CF72-A938-4547-98DB-124413439342}" type="datetime1">
              <a:rPr lang="en-IN" smtClean="0"/>
              <a:t>11-05-2022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56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865414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8364"/>
            <a:ext cx="7886700" cy="5656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CF72-A938-4547-98DB-124413439342}" type="datetime1">
              <a:rPr lang="en-IN" smtClean="0"/>
              <a:t>11-05-2022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81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665-5462-4275-8847-DEA9CCF1BF16}" type="datetime1">
              <a:rPr lang="en-IN" smtClean="0"/>
              <a:t>11-05-2022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14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81894"/>
            <a:ext cx="7886700" cy="1257300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66C9-A699-4DA6-8A2E-3234653464BA}" type="datetime1">
              <a:rPr lang="en-IN" smtClean="0"/>
              <a:t>11-05-2022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70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8654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560" y="145456"/>
            <a:ext cx="7961582" cy="56560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CF72-A938-4547-98DB-124413439342}" type="datetime1">
              <a:rPr lang="en-IN" smtClean="0"/>
              <a:t>11-05-2022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 userDrawn="1"/>
        </p:nvSpPr>
        <p:spPr>
          <a:xfrm>
            <a:off x="182880" y="1090358"/>
            <a:ext cx="1030285" cy="32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Client</a:t>
            </a:r>
            <a:endParaRPr lang="en-IN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82880" y="2913422"/>
            <a:ext cx="1030285" cy="32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Challenge</a:t>
            </a:r>
            <a:endParaRPr lang="en-IN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82880" y="4753729"/>
            <a:ext cx="4297045" cy="32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Benefits</a:t>
            </a:r>
            <a:endParaRPr lang="en-IN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652575" y="1090358"/>
            <a:ext cx="4297360" cy="32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Approach</a:t>
            </a:r>
            <a:endParaRPr lang="en-IN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4652575" y="3839329"/>
            <a:ext cx="4297360" cy="32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>
                <a:solidFill>
                  <a:schemeClr val="tx1"/>
                </a:solidFill>
                <a:latin typeface="+mj-lt"/>
              </a:rPr>
              <a:t>Solution</a:t>
            </a:r>
            <a:endParaRPr lang="en-IN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1212850" y="1090358"/>
            <a:ext cx="3267075" cy="319087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IN" sz="1400" baseline="0" dirty="0">
                <a:solidFill>
                  <a:schemeClr val="tx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e.g. leading global FMCG company</a:t>
            </a:r>
            <a:endParaRPr lang="en-IN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182560" y="1409446"/>
            <a:ext cx="4297365" cy="1401248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100" baseline="0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defRPr lang="en-IN" sz="1800" dirty="0">
                <a:solidFill>
                  <a:schemeClr val="tx1"/>
                </a:solidFill>
              </a:defRPr>
            </a:lvl5pPr>
          </a:lstStyle>
          <a:p>
            <a:pPr marL="171450" lvl="0" indent="-171450">
              <a:spcAft>
                <a:spcPts val="600"/>
              </a:spcAft>
            </a:pPr>
            <a:r>
              <a:rPr lang="en-US" dirty="0"/>
              <a:t>Answer the question "Who is the client?"</a:t>
            </a:r>
          </a:p>
          <a:p>
            <a:pPr marL="171450" lvl="0" indent="-171450">
              <a:spcAft>
                <a:spcPts val="600"/>
              </a:spcAft>
            </a:pPr>
            <a:r>
              <a:rPr lang="en-US" dirty="0"/>
              <a:t>For example, nature of their business, geographic spread, revenue, current situation, aspirations, etc.</a:t>
            </a:r>
          </a:p>
          <a:p>
            <a:pPr marL="171450" lvl="0" indent="-171450">
              <a:spcAft>
                <a:spcPts val="600"/>
              </a:spcAft>
            </a:pPr>
            <a:r>
              <a:rPr lang="en-US" dirty="0"/>
              <a:t>Talk about the specific division that we were working with</a:t>
            </a:r>
          </a:p>
          <a:p>
            <a:pPr marL="171450" lvl="0" indent="-171450">
              <a:spcAft>
                <a:spcPts val="600"/>
              </a:spcAft>
            </a:pPr>
            <a:endParaRPr lang="en-US" dirty="0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850" y="2913422"/>
            <a:ext cx="3267075" cy="319087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IN" sz="1400" baseline="0" dirty="0">
                <a:solidFill>
                  <a:schemeClr val="tx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e.g. poor cross-border trade visibility</a:t>
            </a:r>
            <a:endParaRPr lang="en-IN" dirty="0"/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182560" y="3232509"/>
            <a:ext cx="4297365" cy="1401248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100" baseline="0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defRPr lang="en-IN" sz="1800" dirty="0">
                <a:solidFill>
                  <a:schemeClr val="tx1"/>
                </a:solidFill>
              </a:defRPr>
            </a:lvl5pPr>
          </a:lstStyle>
          <a:p>
            <a:pPr marL="171450" lvl="0" indent="-171450">
              <a:spcAft>
                <a:spcPts val="600"/>
              </a:spcAft>
            </a:pPr>
            <a:r>
              <a:rPr lang="en-US" dirty="0"/>
              <a:t>Answer the question "What were the client's problems?"</a:t>
            </a:r>
          </a:p>
          <a:p>
            <a:pPr marL="171450" lvl="0" indent="-171450">
              <a:spcAft>
                <a:spcPts val="600"/>
              </a:spcAft>
            </a:pPr>
            <a:r>
              <a:rPr lang="en-US" dirty="0"/>
              <a:t>What is the current solution / process they use to address this?</a:t>
            </a:r>
          </a:p>
          <a:p>
            <a:pPr marL="171450" lvl="0" indent="-171450">
              <a:spcAft>
                <a:spcPts val="600"/>
              </a:spcAft>
            </a:pPr>
            <a:r>
              <a:rPr lang="en-US" dirty="0"/>
              <a:t>Why is this a problem?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182560" y="5073769"/>
            <a:ext cx="4297365" cy="1401248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100" baseline="0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defRPr lang="en-IN" sz="1800" dirty="0">
                <a:solidFill>
                  <a:schemeClr val="tx1"/>
                </a:solidFill>
              </a:defRPr>
            </a:lvl5pPr>
          </a:lstStyle>
          <a:p>
            <a:pPr marL="171450" lvl="0" indent="-171450">
              <a:spcAft>
                <a:spcPts val="600"/>
              </a:spcAft>
            </a:pPr>
            <a:r>
              <a:rPr lang="en-US" dirty="0"/>
              <a:t>Answer the question "What did the client gain from our solution?"</a:t>
            </a:r>
          </a:p>
          <a:p>
            <a:pPr marL="171450" lvl="0" indent="-171450">
              <a:spcAft>
                <a:spcPts val="600"/>
              </a:spcAft>
            </a:pPr>
            <a:r>
              <a:rPr lang="en-US" dirty="0"/>
              <a:t>This need not be quantitative. A qualitative measure of the impact will suffice</a:t>
            </a:r>
          </a:p>
          <a:p>
            <a:pPr marL="171450" lvl="0" indent="-171450">
              <a:spcAft>
                <a:spcPts val="600"/>
              </a:spcAft>
            </a:pPr>
            <a:r>
              <a:rPr lang="en-US" dirty="0"/>
              <a:t>If there's a client quote, use it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21" hasCustomPrompt="1"/>
          </p:nvPr>
        </p:nvSpPr>
        <p:spPr>
          <a:xfrm>
            <a:off x="4652570" y="1409445"/>
            <a:ext cx="4297365" cy="2283409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100" baseline="0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defRPr lang="en-IN" sz="1800" dirty="0">
                <a:solidFill>
                  <a:schemeClr val="tx1"/>
                </a:solidFill>
              </a:defRPr>
            </a:lvl5pPr>
          </a:lstStyle>
          <a:p>
            <a:pPr marL="171450" lvl="0" indent="-171450">
              <a:spcAft>
                <a:spcPts val="600"/>
              </a:spcAft>
            </a:pPr>
            <a:r>
              <a:rPr lang="en-US" dirty="0"/>
              <a:t>Answer the question "How did we go about the project?"</a:t>
            </a:r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22" hasCustomPrompt="1"/>
          </p:nvPr>
        </p:nvSpPr>
        <p:spPr>
          <a:xfrm>
            <a:off x="4652570" y="4160540"/>
            <a:ext cx="4297365" cy="2283409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100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defRPr lang="en-IN" sz="1800" dirty="0">
                <a:solidFill>
                  <a:schemeClr val="tx1"/>
                </a:solidFill>
              </a:defRPr>
            </a:lvl5pPr>
          </a:lstStyle>
          <a:p>
            <a:pPr marL="171450" lvl="0" indent="-171450">
              <a:spcAft>
                <a:spcPts val="600"/>
              </a:spcAft>
            </a:pPr>
            <a:r>
              <a:rPr lang="en-US" dirty="0"/>
              <a:t>Answer the question "What did we deliver?"</a:t>
            </a:r>
          </a:p>
        </p:txBody>
      </p:sp>
      <p:sp>
        <p:nvSpPr>
          <p:cNvPr id="34" name="Rounded Rectangle 33"/>
          <p:cNvSpPr/>
          <p:nvPr userDrawn="1"/>
        </p:nvSpPr>
        <p:spPr>
          <a:xfrm>
            <a:off x="8392233" y="117031"/>
            <a:ext cx="433491" cy="385013"/>
          </a:xfrm>
          <a:prstGeom prst="roundRect">
            <a:avLst>
              <a:gd name="adj" fmla="val 2883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en-IN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23" hasCustomPrompt="1"/>
          </p:nvPr>
        </p:nvSpPr>
        <p:spPr>
          <a:xfrm>
            <a:off x="8220834" y="501650"/>
            <a:ext cx="776288" cy="209550"/>
          </a:xfrm>
        </p:spPr>
        <p:txBody>
          <a:bodyPr wrap="none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Industry</a:t>
            </a:r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9228667" y="6189132"/>
            <a:ext cx="2142066" cy="668867"/>
          </a:xfrm>
        </p:spPr>
        <p:txBody>
          <a:bodyPr wrap="non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Gramener team member names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9228667" y="5862891"/>
            <a:ext cx="2142065" cy="32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Contacts</a:t>
            </a:r>
            <a:endParaRPr lang="en-IN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9228667" y="5255604"/>
            <a:ext cx="2142066" cy="466125"/>
          </a:xfrm>
        </p:spPr>
        <p:txBody>
          <a:bodyPr wrap="non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Demo / repo links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9228667" y="4929363"/>
            <a:ext cx="2142065" cy="32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Links</a:t>
            </a:r>
            <a:endParaRPr lang="en-IN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9228667" y="4527471"/>
            <a:ext cx="2142066" cy="254530"/>
          </a:xfrm>
        </p:spPr>
        <p:txBody>
          <a:bodyPr wrap="non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9228667" y="4201229"/>
            <a:ext cx="2142065" cy="32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Client</a:t>
            </a:r>
            <a:endParaRPr lang="en-IN" sz="1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124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m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illmee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3160-15B6-4617-BE5B-E484FEB93ACC}" type="datetime1">
              <a:rPr lang="en-IN" smtClean="0"/>
              <a:t>11-05-2022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93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uro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r="833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36E5-E40F-4C25-8D2A-4C54401B896C}" type="datetime1">
              <a:rPr lang="en-IN" smtClean="0"/>
              <a:t>11-05-2022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63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8364"/>
            <a:ext cx="7886700" cy="565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91935"/>
            <a:ext cx="7886700" cy="5385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DC4D9-05CA-43BA-B701-C7B89901EDC4}" type="datetime1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979" y="6637564"/>
            <a:ext cx="535021" cy="220436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vert="horz" lIns="91440" tIns="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6FDF5061-177D-44CD-B43F-9ADCA78E8DB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77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2" r:id="rId2"/>
    <p:sldLayoutId id="2147483686" r:id="rId3"/>
    <p:sldLayoutId id="2147483790" r:id="rId4"/>
    <p:sldLayoutId id="2147483687" r:id="rId5"/>
    <p:sldLayoutId id="2147483689" r:id="rId6"/>
    <p:sldLayoutId id="2147483818" r:id="rId7"/>
    <p:sldLayoutId id="2147483785" r:id="rId8"/>
    <p:sldLayoutId id="2147483786" r:id="rId9"/>
    <p:sldLayoutId id="2147483787" r:id="rId10"/>
    <p:sldLayoutId id="2147483819" r:id="rId11"/>
    <p:sldLayoutId id="2147483820" r:id="rId12"/>
    <p:sldLayoutId id="214748378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25" y="476672"/>
            <a:ext cx="5806440" cy="62484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7" name="TextBox 296"/>
          <p:cNvSpPr txBox="1"/>
          <p:nvPr/>
        </p:nvSpPr>
        <p:spPr>
          <a:xfrm>
            <a:off x="323528" y="116632"/>
            <a:ext cx="3656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+mj-lt"/>
              </a:rPr>
              <a:t>The ECI website has this data.</a:t>
            </a:r>
          </a:p>
        </p:txBody>
      </p:sp>
      <p:sp>
        <p:nvSpPr>
          <p:cNvPr id="298" name="Slide Number Placeholder 29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06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pan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6632"/>
            <a:ext cx="6085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+mj-lt"/>
              </a:rPr>
              <a:t>… with modern tools that support machine learning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8" r="4878"/>
          <a:stretch/>
        </p:blipFill>
        <p:spPr>
          <a:xfrm>
            <a:off x="1" y="579223"/>
            <a:ext cx="9144000" cy="56995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0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3528" y="602653"/>
            <a:ext cx="8412712" cy="5994699"/>
            <a:chOff x="323528" y="602653"/>
            <a:chExt cx="8412712" cy="5994699"/>
          </a:xfrm>
        </p:grpSpPr>
        <p:grpSp>
          <p:nvGrpSpPr>
            <p:cNvPr id="4" name="Group 3"/>
            <p:cNvGrpSpPr/>
            <p:nvPr/>
          </p:nvGrpSpPr>
          <p:grpSpPr>
            <a:xfrm>
              <a:off x="323528" y="602653"/>
              <a:ext cx="8412712" cy="378075"/>
              <a:chOff x="323528" y="260648"/>
              <a:chExt cx="8412712" cy="378075"/>
            </a:xfrm>
          </p:grpSpPr>
          <p:pic>
            <p:nvPicPr>
              <p:cNvPr id="277" name="Picture 27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52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78" name="Picture 27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6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79" name="Picture 27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219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80" name="Picture 27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652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81" name="Picture 28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085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82" name="Picture 28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518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83" name="Picture 28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952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84" name="Picture 28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85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85" name="Picture 28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818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86" name="Picture 28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251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87" name="Picture 28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684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88" name="Picture 28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118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89" name="Picture 28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551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90" name="Picture 28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984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91" name="Picture 29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417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92" name="Picture 29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850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93" name="Picture 29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284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94" name="Picture 29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717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95" name="Picture 29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150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96" name="Picture 29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583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5" name="Group 4"/>
            <p:cNvGrpSpPr/>
            <p:nvPr/>
          </p:nvGrpSpPr>
          <p:grpSpPr>
            <a:xfrm>
              <a:off x="323528" y="1034701"/>
              <a:ext cx="8412712" cy="378075"/>
              <a:chOff x="323528" y="260648"/>
              <a:chExt cx="8412712" cy="378075"/>
            </a:xfrm>
          </p:grpSpPr>
          <p:pic>
            <p:nvPicPr>
              <p:cNvPr id="257" name="Picture 25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52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58" name="Picture 25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6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59" name="Picture 25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219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60" name="Picture 2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652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61" name="Picture 26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085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62" name="Picture 26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518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63" name="Picture 26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952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64" name="Picture 26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85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65" name="Picture 26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818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66" name="Picture 26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251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67" name="Picture 26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684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68" name="Picture 26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118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69" name="Picture 26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551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70" name="Picture 26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984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71" name="Picture 27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417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72" name="Picture 27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850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73" name="Picture 27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284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74" name="Picture 27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717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75" name="Picture 2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150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76" name="Picture 27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583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323528" y="1466749"/>
              <a:ext cx="8412712" cy="378075"/>
              <a:chOff x="323528" y="260648"/>
              <a:chExt cx="8412712" cy="378075"/>
            </a:xfrm>
          </p:grpSpPr>
          <p:pic>
            <p:nvPicPr>
              <p:cNvPr id="237" name="Picture 2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52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38" name="Picture 23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6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39" name="Picture 2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219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0" name="Picture 2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652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1" name="Picture 2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085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2" name="Picture 24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518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3" name="Picture 24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952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4" name="Picture 24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85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5" name="Picture 24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818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6" name="Picture 24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251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7" name="Picture 24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684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8" name="Picture 24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118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9" name="Picture 24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551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50" name="Picture 24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984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51" name="Picture 25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417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52" name="Picture 25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850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53" name="Picture 25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284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54" name="Picture 25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717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55" name="Picture 25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150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56" name="Picture 25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583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323528" y="1898797"/>
              <a:ext cx="8412712" cy="378075"/>
              <a:chOff x="323528" y="260648"/>
              <a:chExt cx="8412712" cy="378075"/>
            </a:xfrm>
          </p:grpSpPr>
          <p:pic>
            <p:nvPicPr>
              <p:cNvPr id="217" name="Picture 21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52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6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9" name="Picture 2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219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652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1" name="Picture 2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085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2" name="Picture 2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518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3" name="Picture 2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952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4" name="Picture 22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85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5" name="Picture 22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818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6" name="Picture 22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251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684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8" name="Picture 22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118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9" name="Picture 22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551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984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31" name="Picture 2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417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32" name="Picture 23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850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33" name="Picture 2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284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34" name="Picture 23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717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35" name="Picture 2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150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36" name="Picture 2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583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323528" y="2330845"/>
              <a:ext cx="8412712" cy="378075"/>
              <a:chOff x="323528" y="260648"/>
              <a:chExt cx="8412712" cy="378075"/>
            </a:xfrm>
          </p:grpSpPr>
          <p:pic>
            <p:nvPicPr>
              <p:cNvPr id="197" name="Picture 19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52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8" name="Picture 19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6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9" name="Picture 19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219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0" name="Picture 19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652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085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2" name="Picture 20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518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3" name="Picture 20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952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85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5" name="Picture 20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818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6" name="Picture 20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251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7" name="Picture 20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684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8" name="Picture 20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118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9" name="Picture 20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551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0" name="Picture 20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984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1" name="Picture 2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417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2" name="Picture 2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850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3" name="Picture 2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284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4" name="Picture 2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717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5" name="Picture 21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150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6" name="Picture 21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583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323528" y="2762893"/>
              <a:ext cx="8412712" cy="378075"/>
              <a:chOff x="323528" y="260648"/>
              <a:chExt cx="8412712" cy="378075"/>
            </a:xfrm>
          </p:grpSpPr>
          <p:pic>
            <p:nvPicPr>
              <p:cNvPr id="177" name="Picture 17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52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6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79" name="Picture 17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219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80" name="Picture 17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652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81" name="Picture 18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085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82" name="Picture 18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518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83" name="Picture 18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952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84" name="Picture 18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85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85" name="Picture 18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818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86" name="Picture 18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251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87" name="Picture 18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684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88" name="Picture 18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118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89" name="Picture 18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551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0" name="Picture 18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984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1" name="Picture 19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417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2" name="Picture 19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850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3" name="Picture 19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284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4" name="Picture 19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717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5" name="Picture 19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150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6" name="Picture 19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583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323528" y="3194941"/>
              <a:ext cx="8412712" cy="378075"/>
              <a:chOff x="323528" y="260648"/>
              <a:chExt cx="8412712" cy="378075"/>
            </a:xfrm>
          </p:grpSpPr>
          <p:pic>
            <p:nvPicPr>
              <p:cNvPr id="157" name="Picture 15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52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8" name="Picture 15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6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9" name="Picture 15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219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0" name="Picture 1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652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1" name="Picture 16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085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2" name="Picture 16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518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3" name="Picture 16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952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4" name="Picture 16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85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5" name="Picture 16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818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6" name="Picture 16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251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7" name="Picture 16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684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8" name="Picture 16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118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9" name="Picture 16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551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70" name="Picture 16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984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71" name="Picture 17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417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72" name="Picture 17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850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73" name="Picture 17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284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74" name="Picture 17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717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150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76" name="Picture 17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583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323528" y="3626989"/>
              <a:ext cx="8412712" cy="378075"/>
              <a:chOff x="323528" y="260648"/>
              <a:chExt cx="8412712" cy="378075"/>
            </a:xfrm>
          </p:grpSpPr>
          <p:pic>
            <p:nvPicPr>
              <p:cNvPr id="137" name="Picture 1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52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6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9" name="Picture 1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219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0" name="Picture 1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652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1" name="Picture 1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085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518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3" name="Picture 14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952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4" name="Picture 14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85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5" name="Picture 14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818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251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684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8" name="Picture 14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118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551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984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1" name="Picture 15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417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850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3" name="Picture 15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284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4" name="Picture 15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717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5" name="Picture 15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150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6" name="Picture 15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583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323528" y="4059037"/>
              <a:ext cx="8412712" cy="378075"/>
              <a:chOff x="323528" y="260648"/>
              <a:chExt cx="8412712" cy="378075"/>
            </a:xfrm>
          </p:grpSpPr>
          <p:pic>
            <p:nvPicPr>
              <p:cNvPr id="117" name="Picture 11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52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8" name="Picture 1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6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219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0" name="Picture 11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652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1" name="Picture 1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085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518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952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4" name="Picture 12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85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818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251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7" name="Picture 1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684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8" name="Picture 12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118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9" name="Picture 12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551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0" name="Picture 12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984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417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850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284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4" name="Picture 13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717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5" name="Picture 1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150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583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323528" y="4491085"/>
              <a:ext cx="8412712" cy="378075"/>
              <a:chOff x="323528" y="260648"/>
              <a:chExt cx="8412712" cy="378075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52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6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219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652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085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518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952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" name="Picture 10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85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818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6" name="Picture 10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251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7" name="Picture 10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684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118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9" name="Picture 10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551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0" name="Picture 10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984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1" name="Picture 1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417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850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284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717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5" name="Picture 11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150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583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323528" y="4923133"/>
              <a:ext cx="8412712" cy="378075"/>
              <a:chOff x="323528" y="260648"/>
              <a:chExt cx="8412712" cy="378075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52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6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219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652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085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518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952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85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818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6" name="Picture 8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251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684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118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551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984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417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850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284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717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150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583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323528" y="5355181"/>
              <a:ext cx="8412712" cy="378075"/>
              <a:chOff x="323528" y="260648"/>
              <a:chExt cx="8412712" cy="378075"/>
            </a:xfrm>
          </p:grpSpPr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52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6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219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652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085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518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952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85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818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251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684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118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551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984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417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850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284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717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150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583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323528" y="5787229"/>
              <a:ext cx="8412712" cy="378075"/>
              <a:chOff x="323528" y="260648"/>
              <a:chExt cx="8412712" cy="378075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52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6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219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652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085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518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952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85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818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251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684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118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551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984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4176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8508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284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7172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1504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5830" y="260648"/>
                <a:ext cx="350410" cy="378075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621927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860" y="621927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2192" y="621927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6524" y="621927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0856" y="621927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5188" y="621927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9520" y="621927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852" y="621927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8184" y="621927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2516" y="621927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6848" y="621927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1180" y="621927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5512" y="621927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9844" y="621927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4176" y="621927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508" y="621927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840" y="621927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7172" y="621927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1504" y="621927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30" y="621927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97" name="TextBox 296"/>
          <p:cNvSpPr txBox="1"/>
          <p:nvPr/>
        </p:nvSpPr>
        <p:spPr>
          <a:xfrm>
            <a:off x="323528" y="116632"/>
            <a:ext cx="3656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+mj-lt"/>
              </a:rPr>
              <a:t>The ECI website has this data.</a:t>
            </a:r>
          </a:p>
        </p:txBody>
      </p:sp>
      <p:sp>
        <p:nvSpPr>
          <p:cNvPr id="298" name="Slide Number Placeholder 29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66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6632"/>
            <a:ext cx="4112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+mj-lt"/>
              </a:rPr>
              <a:t>… and, most of the data is in PDFs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85" y="582533"/>
            <a:ext cx="3931583" cy="579879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95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421"/>
          <a:stretch/>
        </p:blipFill>
        <p:spPr>
          <a:xfrm>
            <a:off x="-1" y="841290"/>
            <a:ext cx="9144001" cy="5217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8" y="116632"/>
            <a:ext cx="5606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+mj-lt"/>
              </a:rPr>
              <a:t>The PDF files have a reasonably clear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02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6632"/>
            <a:ext cx="5442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+mj-lt"/>
              </a:rPr>
              <a:t>… that translates into text that can be parsed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21" r="23764"/>
          <a:stretch/>
        </p:blipFill>
        <p:spPr>
          <a:xfrm>
            <a:off x="-1" y="683741"/>
            <a:ext cx="9144001" cy="61742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07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6632"/>
            <a:ext cx="8239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+mj-lt"/>
              </a:rPr>
              <a:t>… which, with some effort, can be converted into a structured format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161"/>
            <a:ext cx="9144000" cy="50179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8" y="6006686"/>
            <a:ext cx="6760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+mj-lt"/>
              </a:rPr>
              <a:t>… and at this point, we need to start checking for errors.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74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324"/>
            <a:ext cx="9144000" cy="63156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8" y="116632"/>
            <a:ext cx="6021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+mj-lt"/>
              </a:rPr>
              <a:t>At this point, we start checking what’s gone wrong</a:t>
            </a:r>
          </a:p>
        </p:txBody>
      </p:sp>
      <p:sp>
        <p:nvSpPr>
          <p:cNvPr id="2" name="Rectangle 1"/>
          <p:cNvSpPr/>
          <p:nvPr/>
        </p:nvSpPr>
        <p:spPr>
          <a:xfrm>
            <a:off x="403654" y="1120346"/>
            <a:ext cx="1680519" cy="5737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row here is one constituency.</a:t>
            </a:r>
          </a:p>
          <a:p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number of candidates that have contested in each constituency in every year is shown as a table.</a:t>
            </a:r>
          </a:p>
          <a:p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can see that some patterns emerge here.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6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324"/>
            <a:ext cx="9144000" cy="8090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28" y="116632"/>
            <a:ext cx="7380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+mj-lt"/>
              </a:rPr>
              <a:t>Not every spelling error is easily identifiable by the first letter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87" y="1355552"/>
            <a:ext cx="4798646" cy="550244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223823" y="1438616"/>
            <a:ext cx="2543453" cy="1355378"/>
            <a:chOff x="323528" y="116632"/>
            <a:chExt cx="2543453" cy="1355378"/>
          </a:xfrm>
        </p:grpSpPr>
        <p:sp>
          <p:nvSpPr>
            <p:cNvPr id="19" name="TextBox 18"/>
            <p:cNvSpPr txBox="1"/>
            <p:nvPr/>
          </p:nvSpPr>
          <p:spPr>
            <a:xfrm>
              <a:off x="323528" y="116632"/>
              <a:ext cx="2543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solidFill>
                    <a:schemeClr val="accent2"/>
                  </a:solidFill>
                  <a:latin typeface="+mj-lt"/>
                </a:rPr>
                <a:t>Parties are </a:t>
              </a:r>
              <a:r>
                <a:rPr lang="en-IN" sz="2000" dirty="0" err="1">
                  <a:solidFill>
                    <a:schemeClr val="accent2"/>
                  </a:solidFill>
                  <a:latin typeface="+mj-lt"/>
                </a:rPr>
                <a:t>mis</a:t>
              </a:r>
              <a:r>
                <a:rPr lang="en-IN" sz="2000" dirty="0">
                  <a:solidFill>
                    <a:schemeClr val="accent2"/>
                  </a:solidFill>
                  <a:latin typeface="+mj-lt"/>
                </a:rPr>
                <a:t>-spelt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3528" y="548680"/>
              <a:ext cx="11031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MADMK</a:t>
              </a:r>
            </a:p>
            <a:p>
              <a:r>
                <a:rPr lang="en-IN" dirty="0"/>
                <a:t>MAMAK</a:t>
              </a:r>
            </a:p>
            <a:p>
              <a:r>
                <a:rPr lang="en-IN" dirty="0"/>
                <a:t>MDMK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15424" y="2793994"/>
            <a:ext cx="2469715" cy="1355378"/>
            <a:chOff x="323528" y="1772816"/>
            <a:chExt cx="2469715" cy="1355378"/>
          </a:xfrm>
        </p:grpSpPr>
        <p:sp>
          <p:nvSpPr>
            <p:cNvPr id="22" name="TextBox 21"/>
            <p:cNvSpPr txBox="1"/>
            <p:nvPr/>
          </p:nvSpPr>
          <p:spPr>
            <a:xfrm>
              <a:off x="323528" y="1772816"/>
              <a:ext cx="2469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solidFill>
                    <a:schemeClr val="accent2"/>
                  </a:solidFill>
                  <a:latin typeface="+mj-lt"/>
                </a:rPr>
                <a:t>Party names change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3528" y="2204864"/>
              <a:ext cx="11336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AIADMK</a:t>
              </a:r>
            </a:p>
            <a:p>
              <a:r>
                <a:rPr lang="en-IN" dirty="0"/>
                <a:t>ADMK</a:t>
              </a:r>
            </a:p>
            <a:p>
              <a:r>
                <a:rPr lang="en-IN" dirty="0"/>
                <a:t>ADK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215424" y="4149372"/>
            <a:ext cx="2333459" cy="1078379"/>
            <a:chOff x="323528" y="3356992"/>
            <a:chExt cx="2333459" cy="1078379"/>
          </a:xfrm>
        </p:grpSpPr>
        <p:sp>
          <p:nvSpPr>
            <p:cNvPr id="25" name="TextBox 24"/>
            <p:cNvSpPr txBox="1"/>
            <p:nvPr/>
          </p:nvSpPr>
          <p:spPr>
            <a:xfrm>
              <a:off x="323528" y="3356992"/>
              <a:ext cx="23334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solidFill>
                    <a:schemeClr val="accent2"/>
                  </a:solidFill>
                  <a:latin typeface="+mj-lt"/>
                </a:rPr>
                <a:t>Parties restructure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3528" y="3789040"/>
              <a:ext cx="8611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INC(I)</a:t>
              </a:r>
            </a:p>
            <a:p>
              <a:r>
                <a:rPr lang="en-IN" dirty="0"/>
                <a:t>INC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15424" y="5227751"/>
            <a:ext cx="3600666" cy="1355378"/>
            <a:chOff x="323528" y="3356992"/>
            <a:chExt cx="3600666" cy="1355378"/>
          </a:xfrm>
        </p:grpSpPr>
        <p:sp>
          <p:nvSpPr>
            <p:cNvPr id="28" name="TextBox 27"/>
            <p:cNvSpPr txBox="1"/>
            <p:nvPr/>
          </p:nvSpPr>
          <p:spPr>
            <a:xfrm>
              <a:off x="323528" y="3356992"/>
              <a:ext cx="3600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solidFill>
                    <a:schemeClr val="accent2"/>
                  </a:solidFill>
                  <a:latin typeface="+mj-lt"/>
                </a:rPr>
                <a:t>Constituency names </a:t>
              </a:r>
              <a:r>
                <a:rPr lang="en-IN" sz="2000" dirty="0" err="1">
                  <a:solidFill>
                    <a:schemeClr val="accent2"/>
                  </a:solidFill>
                  <a:latin typeface="+mj-lt"/>
                </a:rPr>
                <a:t>mis</a:t>
              </a:r>
              <a:r>
                <a:rPr lang="en-IN" sz="2000" dirty="0">
                  <a:solidFill>
                    <a:schemeClr val="accent2"/>
                  </a:solidFill>
                  <a:latin typeface="+mj-lt"/>
                </a:rPr>
                <a:t>-spelt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3528" y="3789040"/>
              <a:ext cx="21691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BHADRACHALAM</a:t>
              </a:r>
            </a:p>
            <a:p>
              <a:r>
                <a:rPr lang="en-IN" dirty="0"/>
                <a:t>BHADRACH</a:t>
              </a:r>
              <a:r>
                <a:rPr lang="en-IN" dirty="0">
                  <a:solidFill>
                    <a:srgbClr val="FF0000"/>
                  </a:solidFill>
                </a:rPr>
                <a:t>E</a:t>
              </a:r>
              <a:r>
                <a:rPr lang="en-IN" dirty="0"/>
                <a:t>LAM</a:t>
              </a:r>
            </a:p>
            <a:p>
              <a:r>
                <a:rPr lang="en-IN" dirty="0"/>
                <a:t>BHADRA</a:t>
              </a:r>
              <a:r>
                <a:rPr lang="en-IN" dirty="0">
                  <a:solidFill>
                    <a:srgbClr val="FF0000"/>
                  </a:solidFill>
                </a:rPr>
                <a:t>HC</a:t>
              </a:r>
              <a:r>
                <a:rPr lang="en-IN" dirty="0"/>
                <a:t>ALAM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24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6"/>
          <a:stretch/>
        </p:blipFill>
        <p:spPr>
          <a:xfrm>
            <a:off x="0" y="1299411"/>
            <a:ext cx="9144000" cy="450456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51520" y="3072227"/>
            <a:ext cx="2169184" cy="36285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4860032" y="3072227"/>
            <a:ext cx="1800200" cy="36285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23528" y="116632"/>
            <a:ext cx="6756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+mj-lt"/>
              </a:rPr>
              <a:t>Fortunately, large scale data itself can provide a solution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33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Gramener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Trebuchet MS"/>
        <a:ea typeface=""/>
        <a:cs typeface=""/>
      </a:majorFont>
      <a:minorFont>
        <a:latin typeface="Georgia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B4AA4E26-217D-4EFD-9ECD-A53C5DDA67A3}" vid="{8B1F5B8C-ACE9-405E-83EB-135E1C50CE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EAA3DFEF395A45B41337E912771933" ma:contentTypeVersion="12" ma:contentTypeDescription="Create a new document." ma:contentTypeScope="" ma:versionID="b22e417871a54d2595667ca028587138">
  <xsd:schema xmlns:xsd="http://www.w3.org/2001/XMLSchema" xmlns:xs="http://www.w3.org/2001/XMLSchema" xmlns:p="http://schemas.microsoft.com/office/2006/metadata/properties" xmlns:ns2="24dddca1-f290-48b8-8771-dcffada0e8d5" xmlns:ns3="935a03af-19a1-49f6-a6db-7cf43e381309" targetNamespace="http://schemas.microsoft.com/office/2006/metadata/properties" ma:root="true" ma:fieldsID="70c77a6a032bd6a83f0db2e04b31019b" ns2:_="" ns3:_="">
    <xsd:import namespace="24dddca1-f290-48b8-8771-dcffada0e8d5"/>
    <xsd:import namespace="935a03af-19a1-49f6-a6db-7cf43e3813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dddca1-f290-48b8-8771-dcffada0e8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a03af-19a1-49f6-a6db-7cf43e38130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E6F0CB-CB43-4F9B-B322-8EBFFE01C2A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13E54A7-AFBC-4D1B-B33B-266FEF9E4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019277-3851-4DD8-9764-9C85C74316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dddca1-f290-48b8-8771-dcffada0e8d5"/>
    <ds:schemaRef ds:uri="935a03af-19a1-49f6-a6db-7cf43e3813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11692</TotalTime>
  <Words>178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Georgia</vt:lpstr>
      <vt:lpstr>Trebuchet MS</vt:lpstr>
      <vt:lpstr>Gramener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Gramener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Gramener: Consolidated slides</dc:title>
  <dc:subject>A consolidated presentation with all Gramener slides</dc:subject>
  <dc:creator>S Anand</dc:creator>
  <cp:lastModifiedBy>Anand S</cp:lastModifiedBy>
  <cp:revision>169</cp:revision>
  <dcterms:created xsi:type="dcterms:W3CDTF">2015-03-28T09:50:11Z</dcterms:created>
  <dcterms:modified xsi:type="dcterms:W3CDTF">2022-05-11T02:50:24Z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0x01010010EAA3DFEF395A45B41337E912771933</vt:lpwstr>
  </property>
</Properties>
</file>