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7" r:id="rId8"/>
    <p:sldId id="262" r:id="rId9"/>
    <p:sldId id="268" r:id="rId10"/>
    <p:sldId id="269" r:id="rId11"/>
    <p:sldId id="272" r:id="rId12"/>
    <p:sldId id="270" r:id="rId13"/>
    <p:sldId id="273" r:id="rId14"/>
    <p:sldId id="263" r:id="rId15"/>
    <p:sldId id="274" r:id="rId16"/>
    <p:sldId id="275" r:id="rId17"/>
    <p:sldId id="276" r:id="rId18"/>
    <p:sldId id="264" r:id="rId19"/>
    <p:sldId id="265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ps.googleapis.com/maps/api/distancematrix/outputFormat?paramete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c.gov/html/tlc/html/about/about.s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brick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c.gov/html/tlc/html/about/trip_record_data.s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Ride Analytics </a:t>
            </a:r>
            <a:br>
              <a:rPr lang="en-US" dirty="0"/>
            </a:br>
            <a:r>
              <a:rPr lang="en-US" dirty="0"/>
              <a:t>on </a:t>
            </a:r>
            <a:br>
              <a:rPr lang="en-US" dirty="0"/>
            </a:br>
            <a:r>
              <a:rPr lang="en-US" dirty="0"/>
              <a:t>new York City </a:t>
            </a:r>
            <a:br>
              <a:rPr lang="en-US" dirty="0"/>
            </a:br>
            <a:r>
              <a:rPr lang="en-US" dirty="0"/>
              <a:t>taxi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4469" y="3930316"/>
            <a:ext cx="9001462" cy="264293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										</a:t>
            </a:r>
          </a:p>
          <a:p>
            <a:pPr algn="r"/>
            <a:r>
              <a:rPr lang="en-US" dirty="0"/>
              <a:t>Sai Duth Deekshit G,</a:t>
            </a:r>
          </a:p>
          <a:p>
            <a:pPr algn="r"/>
            <a:r>
              <a:rPr lang="en-US" dirty="0"/>
              <a:t>Rohit Reddy G,</a:t>
            </a:r>
          </a:p>
          <a:p>
            <a:pPr algn="r"/>
            <a:r>
              <a:rPr lang="en-US" dirty="0" err="1"/>
              <a:t>Rohith</a:t>
            </a:r>
            <a:r>
              <a:rPr lang="en-US" dirty="0"/>
              <a:t> Varma </a:t>
            </a:r>
            <a:r>
              <a:rPr lang="en-US" dirty="0" err="1"/>
              <a:t>Jampana</a:t>
            </a:r>
            <a:r>
              <a:rPr lang="en-US" dirty="0"/>
              <a:t>,</a:t>
            </a:r>
          </a:p>
          <a:p>
            <a:pPr algn="r"/>
            <a:r>
              <a:rPr lang="en-US" dirty="0" err="1"/>
              <a:t>Sumanth</a:t>
            </a:r>
            <a:r>
              <a:rPr lang="en-US" dirty="0"/>
              <a:t> D.</a:t>
            </a:r>
          </a:p>
        </p:txBody>
      </p:sp>
    </p:spTree>
    <p:extLst>
      <p:ext uri="{BB962C8B-B14F-4D97-AF65-F5344CB8AC3E}">
        <p14:creationId xmlns:p14="http://schemas.microsoft.com/office/powerpoint/2010/main" val="424742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Contn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perform Analysis on ride data to find:</a:t>
            </a:r>
          </a:p>
          <a:p>
            <a:pPr lvl="1"/>
            <a:r>
              <a:rPr lang="en-US" dirty="0"/>
              <a:t>Most common pick up and drop-off locations</a:t>
            </a:r>
          </a:p>
          <a:p>
            <a:pPr lvl="1"/>
            <a:r>
              <a:rPr lang="en-US" dirty="0"/>
              <a:t>Busiest routes for taxis</a:t>
            </a:r>
          </a:p>
          <a:p>
            <a:pPr lvl="1"/>
            <a:r>
              <a:rPr lang="en-US" dirty="0"/>
              <a:t>Most revenue generated areas for cabs</a:t>
            </a:r>
          </a:p>
          <a:p>
            <a:pPr lvl="1"/>
            <a:r>
              <a:rPr lang="en-US" dirty="0"/>
              <a:t>Popularity of the places</a:t>
            </a:r>
          </a:p>
          <a:p>
            <a:pPr lvl="1"/>
            <a:r>
              <a:rPr lang="en-US" dirty="0"/>
              <a:t>Know whether driver took the correct route or not</a:t>
            </a:r>
          </a:p>
          <a:p>
            <a:pPr lvl="1"/>
            <a:r>
              <a:rPr lang="en-US" dirty="0"/>
              <a:t>Find popular places between pick up and drop off locations</a:t>
            </a:r>
          </a:p>
        </p:txBody>
      </p:sp>
    </p:spTree>
    <p:extLst>
      <p:ext uri="{BB962C8B-B14F-4D97-AF65-F5344CB8AC3E}">
        <p14:creationId xmlns:p14="http://schemas.microsoft.com/office/powerpoint/2010/main" val="189432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popular places between pick up and drop off location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287151"/>
          </a:xfrm>
        </p:spPr>
        <p:txBody>
          <a:bodyPr/>
          <a:lstStyle/>
          <a:p>
            <a:r>
              <a:rPr lang="en-US" dirty="0"/>
              <a:t>In this stage we display the popular places along the route in which the ride is going to take place.</a:t>
            </a:r>
          </a:p>
          <a:p>
            <a:r>
              <a:rPr lang="en-US" dirty="0"/>
              <a:t>In doing so, the  first step would be to select the source and destination</a:t>
            </a:r>
          </a:p>
          <a:p>
            <a:r>
              <a:rPr lang="en-US" dirty="0"/>
              <a:t>The second step would be to find the continuous nearest neighbors along source and destination</a:t>
            </a:r>
          </a:p>
          <a:p>
            <a:r>
              <a:rPr lang="en-US" dirty="0"/>
              <a:t>Third step would be to check the popularity of the places that we got as a result from step two which is done based on the count of rides people took to that location</a:t>
            </a:r>
          </a:p>
          <a:p>
            <a:r>
              <a:rPr lang="en-US" dirty="0"/>
              <a:t>Finally we display the top 5 results to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8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Algorithm for finding popular places between two 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source and destination location coordinates which will be the pick-up and drop-off coordinates</a:t>
            </a:r>
          </a:p>
          <a:p>
            <a:r>
              <a:rPr lang="en-US" dirty="0"/>
              <a:t>Call </a:t>
            </a:r>
            <a:r>
              <a:rPr lang="en-US" dirty="0" err="1"/>
              <a:t>findNeighbors</a:t>
            </a:r>
            <a:r>
              <a:rPr lang="en-US" dirty="0"/>
              <a:t> ( ) method which will return a set of &lt;Point, interval&gt;. Where, Point is the nearest neighbor and interval is the interval for which Point is nearest neighbor</a:t>
            </a:r>
          </a:p>
          <a:p>
            <a:r>
              <a:rPr lang="en-US" dirty="0"/>
              <a:t>Store the result obtained above and use </a:t>
            </a:r>
            <a:r>
              <a:rPr lang="en-US" dirty="0" err="1"/>
              <a:t>findPopularity</a:t>
            </a:r>
            <a:r>
              <a:rPr lang="en-US" dirty="0"/>
              <a:t> ( ) method to find the popularity of the above obtained result</a:t>
            </a:r>
          </a:p>
          <a:p>
            <a:r>
              <a:rPr lang="en-US" dirty="0"/>
              <a:t>Display top 5 results based on the popularity</a:t>
            </a:r>
          </a:p>
        </p:txBody>
      </p:sp>
    </p:spTree>
    <p:extLst>
      <p:ext uri="{BB962C8B-B14F-4D97-AF65-F5344CB8AC3E}">
        <p14:creationId xmlns:p14="http://schemas.microsoft.com/office/powerpoint/2010/main" val="173277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664" y="99647"/>
            <a:ext cx="10353761" cy="1326321"/>
          </a:xfrm>
        </p:spPr>
        <p:txBody>
          <a:bodyPr/>
          <a:lstStyle/>
          <a:p>
            <a:r>
              <a:rPr lang="en-US" dirty="0"/>
              <a:t>Challenges and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756" y="1331132"/>
            <a:ext cx="10353762" cy="5140005"/>
          </a:xfrm>
        </p:spPr>
        <p:txBody>
          <a:bodyPr>
            <a:normAutofit fontScale="92500"/>
          </a:bodyPr>
          <a:lstStyle/>
          <a:p>
            <a:r>
              <a:rPr lang="en-US" dirty="0"/>
              <a:t>We have some challenges while finding nearest neighbors like The time taken to find the neighbors, unnecessary visitations to objects</a:t>
            </a:r>
          </a:p>
          <a:p>
            <a:r>
              <a:rPr lang="en-US" dirty="0"/>
              <a:t>Use R-tree indexing for storing and indexing the data</a:t>
            </a:r>
          </a:p>
          <a:p>
            <a:r>
              <a:rPr lang="en-US" dirty="0"/>
              <a:t>How can we </a:t>
            </a:r>
            <a:r>
              <a:rPr lang="en-US" dirty="0" err="1"/>
              <a:t>avoide</a:t>
            </a:r>
            <a:r>
              <a:rPr lang="en-US" dirty="0"/>
              <a:t> unnecessary visitations and decreases the time to find the neighbors?</a:t>
            </a:r>
          </a:p>
          <a:p>
            <a:r>
              <a:rPr lang="en-US" dirty="0"/>
              <a:t>First take MBR E </a:t>
            </a:r>
          </a:p>
          <a:p>
            <a:r>
              <a:rPr lang="en-US" dirty="0"/>
              <a:t>Given E and q (line segment), subtree of E contains qualifying points(nodes that can be visited) only 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mindist</a:t>
            </a:r>
            <a:r>
              <a:rPr lang="en-US" dirty="0"/>
              <a:t> (E, q) &lt; </a:t>
            </a:r>
            <a:r>
              <a:rPr lang="en-US" dirty="0" err="1"/>
              <a:t>SLmaxd</a:t>
            </a:r>
            <a:r>
              <a:rPr lang="en-US" dirty="0"/>
              <a:t> else it is not qualified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dist</a:t>
            </a:r>
            <a:r>
              <a:rPr lang="en-US" dirty="0"/>
              <a:t>(Si, Si NN) &gt; </a:t>
            </a:r>
            <a:r>
              <a:rPr lang="en-US" dirty="0" err="1"/>
              <a:t>mindist</a:t>
            </a:r>
            <a:r>
              <a:rPr lang="en-US" dirty="0"/>
              <a:t> (Si, E)</a:t>
            </a:r>
          </a:p>
          <a:p>
            <a:r>
              <a:rPr lang="en-US" dirty="0"/>
              <a:t>Also, for entries that are closer to line segment there is high possibility to qualify </a:t>
            </a:r>
          </a:p>
          <a:p>
            <a:r>
              <a:rPr lang="en-US" dirty="0"/>
              <a:t>Entries that satisfy the above condition are accessed in increasing order of their minimum distances to q (distance is found using Google Distance Matrix API)</a:t>
            </a:r>
          </a:p>
        </p:txBody>
      </p:sp>
    </p:spTree>
    <p:extLst>
      <p:ext uri="{BB962C8B-B14F-4D97-AF65-F5344CB8AC3E}">
        <p14:creationId xmlns:p14="http://schemas.microsoft.com/office/powerpoint/2010/main" val="198824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66700"/>
            <a:ext cx="10353761" cy="1326321"/>
          </a:xfrm>
        </p:spPr>
        <p:txBody>
          <a:bodyPr/>
          <a:lstStyle/>
          <a:p>
            <a:pPr algn="l"/>
            <a:r>
              <a:rPr lang="en-US" dirty="0"/>
              <a:t>CNN </a:t>
            </a:r>
            <a:r>
              <a:rPr lang="en-US" dirty="0" err="1"/>
              <a:t>Contn</a:t>
            </a:r>
            <a:r>
              <a:rPr lang="en-US" dirty="0"/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593021"/>
            <a:ext cx="10353762" cy="4208484"/>
          </a:xfrm>
        </p:spPr>
        <p:txBody>
          <a:bodyPr>
            <a:normAutofit/>
          </a:bodyPr>
          <a:lstStyle/>
          <a:p>
            <a:r>
              <a:rPr lang="en-US" dirty="0"/>
              <a:t>Continuous Nearest Neighborhood integrated with Google Distance Matrix API</a:t>
            </a:r>
          </a:p>
          <a:p>
            <a:pPr lvl="1"/>
            <a:r>
              <a:rPr lang="en-US" dirty="0"/>
              <a:t>Google Distance Matrix API :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>
                <a:hlinkClick r:id="rId2"/>
              </a:rPr>
              <a:t>https://maps.googleapis.com/maps/api/distancematrix/</a:t>
            </a:r>
            <a:r>
              <a:rPr lang="en-US" i="1" dirty="0">
                <a:hlinkClick r:id="rId2"/>
              </a:rPr>
              <a:t>outputFormat</a:t>
            </a:r>
            <a:r>
              <a:rPr lang="en-US" dirty="0">
                <a:hlinkClick r:id="rId2"/>
              </a:rPr>
              <a:t>?</a:t>
            </a:r>
            <a:r>
              <a:rPr lang="en-US" i="1" dirty="0">
                <a:hlinkClick r:id="rId2"/>
              </a:rPr>
              <a:t>parameters</a:t>
            </a:r>
            <a:endParaRPr lang="en-US" i="1" dirty="0"/>
          </a:p>
          <a:p>
            <a:pPr lvl="2"/>
            <a:r>
              <a:rPr lang="en-US" dirty="0" err="1"/>
              <a:t>OutputFormat</a:t>
            </a:r>
            <a:r>
              <a:rPr lang="en-US" dirty="0"/>
              <a:t> can be either JSON or XML format</a:t>
            </a:r>
          </a:p>
          <a:p>
            <a:pPr lvl="2"/>
            <a:r>
              <a:rPr lang="en-US" dirty="0"/>
              <a:t>Parameters can be “origins = latitude, longitude | latitude, longitude”</a:t>
            </a:r>
          </a:p>
          <a:p>
            <a:pPr lvl="2"/>
            <a:r>
              <a:rPr lang="en-US" dirty="0"/>
              <a:t>For querying multiple points we can use Polyline Algorithm format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3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18000"/>
                  <a:satMod val="160000"/>
                  <a:lumMod val="28000"/>
                </a:schemeClr>
                <a:schemeClr val="bg2">
                  <a:tint val="95000"/>
                  <a:satMod val="160000"/>
                  <a:lumMod val="116000"/>
                </a:schemeClr>
              </a:duotone>
            </a:blip>
            <a:stretch/>
          </a:blip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2600" y="771525"/>
            <a:ext cx="8686800" cy="308610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007" y="1592910"/>
            <a:ext cx="4094504" cy="1453549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10491" y="1570627"/>
            <a:ext cx="4076508" cy="1498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969" y="4048913"/>
            <a:ext cx="10494062" cy="12705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865098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18000"/>
                  <a:satMod val="160000"/>
                  <a:lumMod val="28000"/>
                </a:schemeClr>
                <a:schemeClr val="bg2">
                  <a:tint val="95000"/>
                  <a:satMod val="160000"/>
                  <a:lumMod val="116000"/>
                </a:schemeClr>
              </a:duotone>
            </a:blip>
            <a:stretch/>
          </a:blipFill>
          <a:ln>
            <a:noFill/>
          </a:ln>
          <a:effectLst/>
        </p:spPr>
      </p:sp>
      <p:sp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2600" y="771525"/>
            <a:ext cx="8686800" cy="308610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007" y="1613383"/>
            <a:ext cx="4094504" cy="141260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10491" y="1202497"/>
            <a:ext cx="4076508" cy="2234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969" y="4048913"/>
            <a:ext cx="10494062" cy="12705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Contn..</a:t>
            </a:r>
          </a:p>
        </p:txBody>
      </p:sp>
    </p:spTree>
    <p:extLst>
      <p:ext uri="{BB962C8B-B14F-4D97-AF65-F5344CB8AC3E}">
        <p14:creationId xmlns:p14="http://schemas.microsoft.com/office/powerpoint/2010/main" val="400594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18000"/>
                  <a:satMod val="160000"/>
                  <a:lumMod val="28000"/>
                </a:schemeClr>
                <a:schemeClr val="bg2">
                  <a:tint val="95000"/>
                  <a:satMod val="160000"/>
                  <a:lumMod val="116000"/>
                </a:schemeClr>
              </a:duotone>
            </a:blip>
            <a:stretch/>
          </a:blipFill>
          <a:ln>
            <a:noFill/>
          </a:ln>
          <a:effectLst/>
        </p:spPr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8210" y="1509128"/>
            <a:ext cx="4877357" cy="1839494"/>
          </a:xfrm>
          <a:prstGeom prst="rect">
            <a:avLst/>
          </a:prstGeom>
        </p:spPr>
      </p:pic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434" y="1490678"/>
            <a:ext cx="4873752" cy="1876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4537711"/>
            <a:ext cx="10844965" cy="1062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Contn..</a:t>
            </a:r>
          </a:p>
        </p:txBody>
      </p:sp>
    </p:spTree>
    <p:extLst>
      <p:ext uri="{BB962C8B-B14F-4D97-AF65-F5344CB8AC3E}">
        <p14:creationId xmlns:p14="http://schemas.microsoft.com/office/powerpoint/2010/main" val="623534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result of analysis can be used to help taxi drivers to decide in which area they need to go so they get maximum customers and boost their business</a:t>
            </a:r>
          </a:p>
          <a:p>
            <a:pPr lvl="1"/>
            <a:r>
              <a:rPr lang="en-US" dirty="0"/>
              <a:t>New taxi business can also gain from the analysis</a:t>
            </a:r>
          </a:p>
          <a:p>
            <a:pPr lvl="1"/>
            <a:r>
              <a:rPr lang="en-US" dirty="0"/>
              <a:t>Traffic analysis: Finds which routes and times of the day are heavy on traffic</a:t>
            </a:r>
          </a:p>
          <a:p>
            <a:pPr lvl="1"/>
            <a:r>
              <a:rPr lang="en-US" dirty="0"/>
              <a:t>Provide visualization like heated maps and route visualization</a:t>
            </a:r>
          </a:p>
          <a:p>
            <a:pPr lvl="1"/>
            <a:r>
              <a:rPr lang="en-US" dirty="0"/>
              <a:t>Decrease traffic congestion and reduce CO2 emissions by start using public transport instead of individual transport</a:t>
            </a:r>
          </a:p>
          <a:p>
            <a:pPr lvl="1"/>
            <a:r>
              <a:rPr lang="en-US" dirty="0"/>
              <a:t>Find potential for pool/sharing taxi business</a:t>
            </a:r>
          </a:p>
        </p:txBody>
      </p:sp>
    </p:spTree>
    <p:extLst>
      <p:ext uri="{BB962C8B-B14F-4D97-AF65-F5344CB8AC3E}">
        <p14:creationId xmlns:p14="http://schemas.microsoft.com/office/powerpoint/2010/main" val="3322830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NYC Taxi &amp; Limousine Commission. </a:t>
            </a:r>
            <a:r>
              <a:rPr lang="en-US" u="sng" dirty="0">
                <a:effectLst/>
                <a:hlinkClick r:id="rId2"/>
              </a:rPr>
              <a:t>http://www.nyc.gov/html/tlc/html/about/about.shtml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Yufei</a:t>
            </a:r>
            <a:r>
              <a:rPr lang="en-US" dirty="0">
                <a:effectLst/>
              </a:rPr>
              <a:t> Tao, Dimitris </a:t>
            </a:r>
            <a:r>
              <a:rPr lang="en-US" dirty="0" err="1">
                <a:effectLst/>
              </a:rPr>
              <a:t>Papadias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Qiongmao</a:t>
            </a:r>
            <a:r>
              <a:rPr lang="en-US" dirty="0">
                <a:effectLst/>
              </a:rPr>
              <a:t> Shen. “Continuous Nearest Neighbor Search”. Proceedings of the 28</a:t>
            </a:r>
            <a:r>
              <a:rPr lang="en-US" baseline="30000" dirty="0">
                <a:effectLst/>
              </a:rPr>
              <a:t>th</a:t>
            </a:r>
            <a:r>
              <a:rPr lang="en-US" dirty="0">
                <a:effectLst/>
              </a:rPr>
              <a:t> VLDB conference, Hong Kong, China, 2002.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2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Description</a:t>
            </a:r>
          </a:p>
          <a:p>
            <a:r>
              <a:rPr lang="en-US" dirty="0"/>
              <a:t>Back Ground</a:t>
            </a:r>
          </a:p>
          <a:p>
            <a:r>
              <a:rPr lang="en-US" dirty="0"/>
              <a:t>Problem definition and Solutions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10964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1234" y="2605454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quERIES</a:t>
            </a:r>
            <a:r>
              <a:rPr lang="en-US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153169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81199"/>
          </a:xfrm>
        </p:spPr>
        <p:txBody>
          <a:bodyPr/>
          <a:lstStyle/>
          <a:p>
            <a:r>
              <a:rPr lang="en-US" dirty="0"/>
              <a:t>Transportation plays a vital role in large cities</a:t>
            </a:r>
          </a:p>
          <a:p>
            <a:r>
              <a:rPr lang="en-US" dirty="0"/>
              <a:t>Taxi mode of transportation has become a key player in large cities of united states and other countries.</a:t>
            </a:r>
          </a:p>
          <a:p>
            <a:r>
              <a:rPr lang="en-US" dirty="0"/>
              <a:t>In NYC approximately 50,000 vehicles and 1,00,000 drivers exist.</a:t>
            </a:r>
          </a:p>
          <a:p>
            <a:r>
              <a:rPr lang="en-US" dirty="0"/>
              <a:t>Different variety of service providers are Uber, Yellow Taxi, Green Taxi etc.</a:t>
            </a:r>
          </a:p>
          <a:p>
            <a:r>
              <a:rPr lang="en-US" dirty="0"/>
              <a:t>The data that contain ride details was made available by NYC taxi and Limousine commission.</a:t>
            </a:r>
          </a:p>
          <a:p>
            <a:r>
              <a:rPr lang="en-US" dirty="0"/>
              <a:t>We use these details to perform analytics on ride data that would benefit businesses of various types and government.  </a:t>
            </a:r>
          </a:p>
        </p:txBody>
      </p:sp>
    </p:spTree>
    <p:extLst>
      <p:ext uri="{BB962C8B-B14F-4D97-AF65-F5344CB8AC3E}">
        <p14:creationId xmlns:p14="http://schemas.microsoft.com/office/powerpoint/2010/main" val="427990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perform analytics on NYC taxi data and find solutions to queries like :</a:t>
            </a:r>
          </a:p>
          <a:p>
            <a:pPr lvl="1"/>
            <a:r>
              <a:rPr lang="en-US" dirty="0"/>
              <a:t>Most common pick up and drop-off locations</a:t>
            </a:r>
          </a:p>
          <a:p>
            <a:pPr lvl="1"/>
            <a:r>
              <a:rPr lang="en-US" dirty="0"/>
              <a:t>Busiest routes for taxis</a:t>
            </a:r>
          </a:p>
          <a:p>
            <a:pPr lvl="1"/>
            <a:r>
              <a:rPr lang="en-US" dirty="0"/>
              <a:t>Most revenue generated areas for cabs</a:t>
            </a:r>
          </a:p>
          <a:p>
            <a:pPr lvl="1"/>
            <a:r>
              <a:rPr lang="en-US" dirty="0"/>
              <a:t>Popularity of the places</a:t>
            </a:r>
          </a:p>
          <a:p>
            <a:pPr lvl="1"/>
            <a:r>
              <a:rPr lang="en-US" dirty="0"/>
              <a:t>Know whether driver took the correct route or not</a:t>
            </a:r>
          </a:p>
          <a:p>
            <a:pPr lvl="1"/>
            <a:r>
              <a:rPr lang="en-US" dirty="0"/>
              <a:t>Find popular places between pick up and drop off locations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7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/>
          <a:lstStyle/>
          <a:p>
            <a:r>
              <a:rPr lang="en-US" dirty="0" err="1">
                <a:effectLst/>
              </a:rPr>
              <a:t>Yufei</a:t>
            </a:r>
            <a:r>
              <a:rPr lang="en-US" dirty="0">
                <a:effectLst/>
              </a:rPr>
              <a:t> Tao, Dimitris </a:t>
            </a:r>
            <a:r>
              <a:rPr lang="en-US" dirty="0" err="1">
                <a:effectLst/>
              </a:rPr>
              <a:t>Papadias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Qiongmao</a:t>
            </a:r>
            <a:r>
              <a:rPr lang="en-US" dirty="0">
                <a:effectLst/>
              </a:rPr>
              <a:t> Shen. “Continuous Nearest Neighbor Search”. Proceedings of the 28</a:t>
            </a:r>
            <a:r>
              <a:rPr lang="en-US" baseline="30000" dirty="0">
                <a:effectLst/>
              </a:rPr>
              <a:t>th</a:t>
            </a:r>
            <a:r>
              <a:rPr lang="en-US" dirty="0">
                <a:effectLst/>
              </a:rPr>
              <a:t> VLDB conference, Hong Kong, China, 2002.</a:t>
            </a:r>
          </a:p>
          <a:p>
            <a:r>
              <a:rPr lang="en-US" dirty="0">
                <a:effectLst/>
              </a:rPr>
              <a:t>Apache Spark:</a:t>
            </a:r>
          </a:p>
          <a:p>
            <a:pPr lvl="1"/>
            <a:r>
              <a:rPr lang="en-US" dirty="0">
                <a:effectLst/>
              </a:rPr>
              <a:t>An engine for processing big data in fast and efficient manner</a:t>
            </a:r>
          </a:p>
          <a:p>
            <a:pPr lvl="1"/>
            <a:r>
              <a:rPr lang="en-US" dirty="0">
                <a:effectLst/>
              </a:rPr>
              <a:t>Contain several built in modules for streaming, SQL, machine learning and graph processing</a:t>
            </a:r>
          </a:p>
          <a:p>
            <a:pPr lvl="1"/>
            <a:r>
              <a:rPr lang="en-US" dirty="0">
                <a:effectLst/>
              </a:rPr>
              <a:t>Provide an API known as Resilient Distributed Dataset (RDD)</a:t>
            </a:r>
          </a:p>
          <a:p>
            <a:pPr lvl="1"/>
            <a:r>
              <a:rPr lang="en-US" dirty="0">
                <a:effectLst/>
              </a:rPr>
              <a:t>RDD allows to develop both iterative algorithms which require dataset to visit several times in a loop and exploratory data analysis(repeated database style querying of data)</a:t>
            </a:r>
          </a:p>
          <a:p>
            <a:pPr lvl="1"/>
            <a:r>
              <a:rPr lang="en-US" dirty="0">
                <a:effectLst/>
              </a:rPr>
              <a:t>Process and execute batch jobs much better and faster than MapReduce.</a:t>
            </a:r>
          </a:p>
          <a:p>
            <a:pPr lvl="1"/>
            <a:r>
              <a:rPr lang="en-US" dirty="0">
                <a:effectLst/>
              </a:rPr>
              <a:t>It run on Hadoop along with other tools like Hive Pig which come under Hadoop ecosystem</a:t>
            </a:r>
          </a:p>
          <a:p>
            <a:pPr lvl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328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Yelp API which provide us the business name and address around the given location(latitude and longitude)</a:t>
            </a:r>
          </a:p>
          <a:p>
            <a:r>
              <a:rPr lang="en-US" dirty="0"/>
              <a:t>Google Matrix Distance API provide us road network distance between two locations by taking coordinated of two locations as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2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Languages: DBMS, SQL</a:t>
            </a:r>
          </a:p>
          <a:p>
            <a:r>
              <a:rPr lang="en-US" dirty="0"/>
              <a:t>Programming Languages: Scala, Python, Java</a:t>
            </a:r>
          </a:p>
          <a:p>
            <a:r>
              <a:rPr lang="en-US" dirty="0"/>
              <a:t>Online tools: </a:t>
            </a:r>
            <a:r>
              <a:rPr lang="en-US" dirty="0">
                <a:hlinkClick r:id="rId2"/>
              </a:rPr>
              <a:t>www.databricks.com</a:t>
            </a:r>
            <a:r>
              <a:rPr lang="en-US" dirty="0"/>
              <a:t> (For running Scala or Python cells and storing the data)</a:t>
            </a:r>
          </a:p>
          <a:p>
            <a:r>
              <a:rPr lang="en-US" dirty="0"/>
              <a:t>API’s : YELP API, Google Distance Matrix API</a:t>
            </a:r>
          </a:p>
          <a:p>
            <a:r>
              <a:rPr lang="en-US" dirty="0"/>
              <a:t>Windows or MAC OS, RAM:4GB or more, HDD: Minimum 50GB, Internet connection</a:t>
            </a:r>
          </a:p>
        </p:txBody>
      </p:sp>
    </p:spTree>
    <p:extLst>
      <p:ext uri="{BB962C8B-B14F-4D97-AF65-F5344CB8AC3E}">
        <p14:creationId xmlns:p14="http://schemas.microsoft.com/office/powerpoint/2010/main" val="363714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is defined in three stages: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Stage: Data cleaning and Analysis on Ride data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Stage:  Finding popular places between pick up and drop off location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Stage: Visualization of results </a:t>
            </a:r>
          </a:p>
        </p:txBody>
      </p:sp>
    </p:spTree>
    <p:extLst>
      <p:ext uri="{BB962C8B-B14F-4D97-AF65-F5344CB8AC3E}">
        <p14:creationId xmlns:p14="http://schemas.microsoft.com/office/powerpoint/2010/main" val="184648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and analysis on ride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84947"/>
          </a:xfrm>
        </p:spPr>
        <p:txBody>
          <a:bodyPr/>
          <a:lstStyle/>
          <a:p>
            <a:r>
              <a:rPr lang="en-US" dirty="0"/>
              <a:t>Data Set Link: </a:t>
            </a:r>
            <a:r>
              <a:rPr lang="en-US" dirty="0">
                <a:hlinkClick r:id="rId2"/>
              </a:rPr>
              <a:t>http://www.nyc.gov/html/tlc/html/about/trip_record_data.shtml</a:t>
            </a:r>
            <a:endParaRPr lang="en-US" dirty="0"/>
          </a:p>
          <a:p>
            <a:r>
              <a:rPr lang="en-US" dirty="0"/>
              <a:t>The initial data set contain unnecessary fields which are of no use in the analysis like </a:t>
            </a:r>
            <a:r>
              <a:rPr lang="en-US" dirty="0" err="1"/>
              <a:t>VendorId</a:t>
            </a:r>
            <a:r>
              <a:rPr lang="en-US" dirty="0"/>
              <a:t>, </a:t>
            </a:r>
            <a:r>
              <a:rPr lang="en-US" dirty="0" err="1"/>
              <a:t>RateCodeID</a:t>
            </a:r>
            <a:r>
              <a:rPr lang="en-US" dirty="0"/>
              <a:t>, </a:t>
            </a:r>
            <a:r>
              <a:rPr lang="en-US" dirty="0" err="1"/>
              <a:t>Store_and_fwd_flag</a:t>
            </a:r>
            <a:r>
              <a:rPr lang="en-US" dirty="0"/>
              <a:t>, </a:t>
            </a:r>
            <a:r>
              <a:rPr lang="en-US" dirty="0" err="1"/>
              <a:t>Tolls_amount</a:t>
            </a:r>
            <a:r>
              <a:rPr lang="en-US" dirty="0"/>
              <a:t>, Improvement</a:t>
            </a:r>
          </a:p>
          <a:p>
            <a:r>
              <a:rPr lang="en-US" dirty="0"/>
              <a:t>Also, remove invalid data (check for blank entries and delete them)</a:t>
            </a:r>
          </a:p>
          <a:p>
            <a:r>
              <a:rPr lang="en-US" dirty="0"/>
              <a:t>The final data set that was cleaned contains the following fields which will be used for our analysis:</a:t>
            </a:r>
          </a:p>
          <a:p>
            <a:pPr lvl="1"/>
            <a:r>
              <a:rPr lang="en-US" dirty="0" err="1"/>
              <a:t>Pickup_datatime</a:t>
            </a:r>
            <a:r>
              <a:rPr lang="en-US" dirty="0"/>
              <a:t>, </a:t>
            </a:r>
            <a:r>
              <a:rPr lang="en-US" dirty="0" err="1"/>
              <a:t>dropoff_datetime</a:t>
            </a:r>
            <a:r>
              <a:rPr lang="en-US" dirty="0"/>
              <a:t>, </a:t>
            </a:r>
            <a:r>
              <a:rPr lang="en-US" dirty="0" err="1"/>
              <a:t>passenger_count</a:t>
            </a:r>
            <a:r>
              <a:rPr lang="en-US" dirty="0"/>
              <a:t>, </a:t>
            </a:r>
            <a:r>
              <a:rPr lang="en-US" dirty="0" err="1"/>
              <a:t>trip_distance</a:t>
            </a:r>
            <a:r>
              <a:rPr lang="en-US" dirty="0"/>
              <a:t>, </a:t>
            </a:r>
            <a:r>
              <a:rPr lang="en-US" dirty="0" err="1"/>
              <a:t>pickup_longitude</a:t>
            </a:r>
            <a:r>
              <a:rPr lang="en-US" dirty="0"/>
              <a:t>, </a:t>
            </a:r>
            <a:r>
              <a:rPr lang="en-US" dirty="0" err="1"/>
              <a:t>pickup_latitude</a:t>
            </a:r>
            <a:r>
              <a:rPr lang="en-US" dirty="0"/>
              <a:t>, </a:t>
            </a:r>
            <a:r>
              <a:rPr lang="en-US" dirty="0" err="1"/>
              <a:t>dropoff_longitude</a:t>
            </a:r>
            <a:r>
              <a:rPr lang="en-US" dirty="0"/>
              <a:t>, </a:t>
            </a:r>
            <a:r>
              <a:rPr lang="en-US" dirty="0" err="1"/>
              <a:t>dropoff_latitude</a:t>
            </a:r>
            <a:r>
              <a:rPr lang="en-US" dirty="0"/>
              <a:t>, </a:t>
            </a:r>
            <a:r>
              <a:rPr lang="en-US" dirty="0" err="1"/>
              <a:t>payment_type</a:t>
            </a:r>
            <a:r>
              <a:rPr lang="en-US" dirty="0"/>
              <a:t>, </a:t>
            </a:r>
            <a:r>
              <a:rPr lang="en-US" dirty="0" err="1"/>
              <a:t>fare_amount</a:t>
            </a:r>
            <a:r>
              <a:rPr lang="en-US" dirty="0"/>
              <a:t>, </a:t>
            </a:r>
            <a:r>
              <a:rPr lang="en-US" dirty="0" err="1"/>
              <a:t>trip_amount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25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560</TotalTime>
  <Words>1133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Bookman Old Style</vt:lpstr>
      <vt:lpstr>Rockwell</vt:lpstr>
      <vt:lpstr>Damask</vt:lpstr>
      <vt:lpstr>Ride Analytics  on  new York City  taxi data</vt:lpstr>
      <vt:lpstr>contents</vt:lpstr>
      <vt:lpstr>introduction</vt:lpstr>
      <vt:lpstr>Project description</vt:lpstr>
      <vt:lpstr>Background work</vt:lpstr>
      <vt:lpstr>Cont…</vt:lpstr>
      <vt:lpstr>Software &amp; hardware requirements</vt:lpstr>
      <vt:lpstr>Problem definition</vt:lpstr>
      <vt:lpstr>Cleaning and analysis on ride data</vt:lpstr>
      <vt:lpstr>Contn…</vt:lpstr>
      <vt:lpstr>Finding popular places between pick up and drop off location </vt:lpstr>
      <vt:lpstr>Algorithm for finding popular places between two points:</vt:lpstr>
      <vt:lpstr>Challenges and solution</vt:lpstr>
      <vt:lpstr>CNN Contn..</vt:lpstr>
      <vt:lpstr>Visualization</vt:lpstr>
      <vt:lpstr>Contn..</vt:lpstr>
      <vt:lpstr>Contn..</vt:lpstr>
      <vt:lpstr>Future work</vt:lpstr>
      <vt:lpstr>references</vt:lpstr>
      <vt:lpstr>THANK YOU      quERIES????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 Analytics  on  new York City  taxi data</dc:title>
  <dc:creator>Garimella, Sai Duth Deekshit</dc:creator>
  <cp:lastModifiedBy>Garimella, Sai Duth Deekshit</cp:lastModifiedBy>
  <cp:revision>35</cp:revision>
  <dcterms:created xsi:type="dcterms:W3CDTF">2017-04-08T20:27:04Z</dcterms:created>
  <dcterms:modified xsi:type="dcterms:W3CDTF">2017-04-11T22:46:59Z</dcterms:modified>
</cp:coreProperties>
</file>