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2a5c12acc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2a5c12ac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fb6f2d5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fb6f2d5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fb6f2d53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fb6f2d5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fb6f2d53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fb6f2d5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fb6f2d53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fb6f2d53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fb6f2d53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fb6f2d53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fbf67f6d4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fbf67f6d4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fb6f2d53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fb6f2d53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fb6f2d53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fb6f2d53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fb6f2d53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fb6f2d53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2a5c12ac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2a5c12ac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fbf67f6d4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fbf67f6d4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fbf67f6d4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fbf67f6d4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fb6f2d53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fb6f2d53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fb6f2d53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fb6f2d53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2a5c12acc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2a5c12ac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2a5c12acc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2a5c12acc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2a5c12ac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2a5c12ac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05af8ddc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05af8ddc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05af8ddc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05af8ddc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2a5c12ac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2a5c12ac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fbf67f6d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fbf67f6d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2a5c12ac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2a5c12ac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00"/>
              <a:t>Recommender Systems</a:t>
            </a:r>
            <a:endParaRPr sz="3300"/>
          </a:p>
        </p:txBody>
      </p:sp>
      <p:sp>
        <p:nvSpPr>
          <p:cNvPr id="87" name="Google Shape;87;p13"/>
          <p:cNvSpPr txBox="1">
            <a:spLocks noGrp="1"/>
          </p:cNvSpPr>
          <p:nvPr>
            <p:ph type="subTitle" idx="1"/>
          </p:nvPr>
        </p:nvSpPr>
        <p:spPr>
          <a:xfrm>
            <a:off x="729452" y="3644125"/>
            <a:ext cx="7688100" cy="541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 sz="1220" dirty="0">
                <a:solidFill>
                  <a:schemeClr val="dk2"/>
                </a:solidFill>
              </a:rPr>
              <a:t>P Sai Deekshith (1BM18CS148)			M K Gagan Roshan (1BM18CS049)</a:t>
            </a:r>
            <a:endParaRPr sz="1220" dirty="0">
              <a:solidFill>
                <a:schemeClr val="dk2"/>
              </a:solidFill>
            </a:endParaRPr>
          </a:p>
          <a:p>
            <a:pPr marL="0" lvl="0" indent="0" algn="l" rtl="0">
              <a:lnSpc>
                <a:spcPct val="105000"/>
              </a:lnSpc>
              <a:spcBef>
                <a:spcPts val="0"/>
              </a:spcBef>
              <a:spcAft>
                <a:spcPts val="0"/>
              </a:spcAft>
              <a:buSzPts val="440"/>
              <a:buNone/>
            </a:pPr>
            <a:endParaRPr sz="1220" dirty="0">
              <a:solidFill>
                <a:schemeClr val="dk2"/>
              </a:solidFill>
            </a:endParaRPr>
          </a:p>
          <a:p>
            <a:pPr marL="0" lvl="0" indent="0" algn="l" rtl="0">
              <a:lnSpc>
                <a:spcPct val="105000"/>
              </a:lnSpc>
              <a:spcBef>
                <a:spcPts val="0"/>
              </a:spcBef>
              <a:spcAft>
                <a:spcPts val="0"/>
              </a:spcAft>
              <a:buSzPts val="440"/>
              <a:buNone/>
            </a:pPr>
            <a:r>
              <a:rPr lang="en" sz="1220" dirty="0">
                <a:solidFill>
                  <a:schemeClr val="dk2"/>
                </a:solidFill>
              </a:rPr>
              <a:t>Ankit Kesar (1BM18CS150)			Pramod D Y (1BM19CS405)</a:t>
            </a:r>
            <a:endParaRPr sz="1220" dirty="0">
              <a:solidFill>
                <a:schemeClr val="dk2"/>
              </a:solidFill>
            </a:endParaRPr>
          </a:p>
          <a:p>
            <a:pPr marL="0" lvl="0" indent="0" algn="l" rtl="0">
              <a:lnSpc>
                <a:spcPct val="105000"/>
              </a:lnSpc>
              <a:spcBef>
                <a:spcPts val="0"/>
              </a:spcBef>
              <a:spcAft>
                <a:spcPts val="0"/>
              </a:spcAft>
              <a:buSzPts val="440"/>
              <a:buNone/>
            </a:pPr>
            <a:endParaRPr sz="122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Collaborative Filtering</a:t>
            </a:r>
            <a:endParaRPr/>
          </a:p>
        </p:txBody>
      </p:sp>
      <p:sp>
        <p:nvSpPr>
          <p:cNvPr id="142" name="Google Shape;142;p22"/>
          <p:cNvSpPr txBox="1">
            <a:spLocks noGrp="1"/>
          </p:cNvSpPr>
          <p:nvPr>
            <p:ph type="body" idx="1"/>
          </p:nvPr>
        </p:nvSpPr>
        <p:spPr>
          <a:xfrm>
            <a:off x="729450" y="2078875"/>
            <a:ext cx="5196600" cy="2261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250">
                <a:highlight>
                  <a:srgbClr val="FFFFFF"/>
                </a:highlight>
                <a:latin typeface="Arial"/>
                <a:ea typeface="Arial"/>
                <a:cs typeface="Arial"/>
                <a:sym typeface="Arial"/>
              </a:rPr>
              <a:t>Collaborative filtering is based on the fact that relationships exist between products and people's interests. Many recommendation systems use collaborative filtering to find these relationships and to give an accurate recommendation of a product that the user might like or be interested in.</a:t>
            </a:r>
            <a:endParaRPr sz="1250"/>
          </a:p>
        </p:txBody>
      </p:sp>
      <p:pic>
        <p:nvPicPr>
          <p:cNvPr id="143" name="Google Shape;143;p22"/>
          <p:cNvPicPr preferRelativeResize="0"/>
          <p:nvPr/>
        </p:nvPicPr>
        <p:blipFill rotWithShape="1">
          <a:blip r:embed="rId3">
            <a:alphaModFix/>
          </a:blip>
          <a:srcRect r="50438"/>
          <a:stretch/>
        </p:blipFill>
        <p:spPr>
          <a:xfrm>
            <a:off x="6276600" y="1717000"/>
            <a:ext cx="2414149" cy="2984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Based Collaborative Filtering</a:t>
            </a:r>
            <a:endParaRPr/>
          </a:p>
        </p:txBody>
      </p:sp>
      <p:sp>
        <p:nvSpPr>
          <p:cNvPr id="149" name="Google Shape;14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523"/>
              <a:buNone/>
            </a:pPr>
            <a:r>
              <a:rPr lang="en" sz="1517"/>
              <a:t>User-Based Collaborative Filtering is a technique used to predict the items that a user might like on the basis of ratings given to that item by the other users who have similar taste with that of the target user.Many websites use collaborative for building their recommendation system. We are using Pearson correlation for recommending the movies.</a:t>
            </a:r>
            <a:endParaRPr sz="1517"/>
          </a:p>
          <a:p>
            <a:pPr marL="0" lvl="0" indent="0" algn="l" rtl="0">
              <a:lnSpc>
                <a:spcPct val="150000"/>
              </a:lnSpc>
              <a:spcBef>
                <a:spcPts val="1200"/>
              </a:spcBef>
              <a:spcAft>
                <a:spcPts val="1200"/>
              </a:spcAft>
              <a:buSzPts val="523"/>
              <a:buNone/>
            </a:pPr>
            <a:endParaRPr sz="1517"/>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95858"/>
                </a:solidFill>
              </a:rPr>
              <a:t>Item-to-Item Based Collaborative Filtering</a:t>
            </a:r>
            <a:endParaRPr>
              <a:solidFill>
                <a:srgbClr val="595858"/>
              </a:solidFill>
            </a:endParaRPr>
          </a:p>
        </p:txBody>
      </p:sp>
      <p:sp>
        <p:nvSpPr>
          <p:cNvPr id="155" name="Google Shape;155;p2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It was first invented and used by Amazon in 1998. Rather than matching the user to similar customers, item-to-item collaborative filtering matches each of the user’s purchased and rated items to similar items, then combines those similar items into a recommendation list.</a:t>
            </a:r>
            <a:endParaRPr/>
          </a:p>
        </p:txBody>
      </p:sp>
      <p:pic>
        <p:nvPicPr>
          <p:cNvPr id="156" name="Google Shape;156;p24"/>
          <p:cNvPicPr preferRelativeResize="0"/>
          <p:nvPr/>
        </p:nvPicPr>
        <p:blipFill>
          <a:blip r:embed="rId3">
            <a:alphaModFix/>
          </a:blip>
          <a:stretch>
            <a:fillRect/>
          </a:stretch>
        </p:blipFill>
        <p:spPr>
          <a:xfrm>
            <a:off x="5647325" y="1968850"/>
            <a:ext cx="2815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Pearson Correlation</a:t>
            </a:r>
            <a:endParaRPr/>
          </a:p>
        </p:txBody>
      </p:sp>
      <p:sp>
        <p:nvSpPr>
          <p:cNvPr id="162" name="Google Shape;162;p2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605"/>
              <a:buNone/>
            </a:pPr>
            <a:r>
              <a:rPr lang="en" sz="1315"/>
              <a:t>Pearson correlation is invariant to scaling, i.e. multiplying all elements by a nonzero constant or adding any constant to all elements. For example, if you have two vectors X and Y,then, pearson(X, Y) == pearson(X, 2 * Y + 3). This is a pretty important property in recommendation systems because for example two users might rate two series of items totally different in terms of absolute rates, but they would be similar users (i.e. with similar ideas) with similar rates in various scale</a:t>
            </a:r>
            <a:endParaRPr sz="1315"/>
          </a:p>
          <a:p>
            <a:pPr marL="0" lvl="0" indent="0" algn="l" rtl="0">
              <a:spcBef>
                <a:spcPts val="1200"/>
              </a:spcBef>
              <a:spcAft>
                <a:spcPts val="1200"/>
              </a:spcAft>
              <a:buSzPts val="605"/>
              <a:buNone/>
            </a:pPr>
            <a:endParaRPr sz="914"/>
          </a:p>
        </p:txBody>
      </p:sp>
      <p:pic>
        <p:nvPicPr>
          <p:cNvPr id="163" name="Google Shape;163;p25"/>
          <p:cNvPicPr preferRelativeResize="0"/>
          <p:nvPr/>
        </p:nvPicPr>
        <p:blipFill>
          <a:blip r:embed="rId3">
            <a:alphaModFix/>
          </a:blip>
          <a:stretch>
            <a:fillRect/>
          </a:stretch>
        </p:blipFill>
        <p:spPr>
          <a:xfrm>
            <a:off x="4643600" y="2791950"/>
            <a:ext cx="3681876" cy="10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27650" y="1234500"/>
            <a:ext cx="7688700" cy="535200"/>
          </a:xfrm>
          <a:prstGeom prst="rect">
            <a:avLst/>
          </a:prstGeom>
        </p:spPr>
        <p:txBody>
          <a:bodyPr spcFirstLastPara="1" wrap="square" lIns="91425" tIns="91425" rIns="91425" bIns="91425" anchor="t" anchorCtr="0">
            <a:noAutofit/>
          </a:bodyPr>
          <a:lstStyle/>
          <a:p>
            <a:r>
              <a:rPr lang="en-IN" sz="2000" dirty="0">
                <a:solidFill>
                  <a:srgbClr val="292929"/>
                </a:solidFill>
                <a:highlight>
                  <a:srgbClr val="FFFFFF"/>
                </a:highlight>
                <a:latin typeface="Arial"/>
                <a:ea typeface="Arial"/>
                <a:cs typeface="Arial"/>
                <a:sym typeface="Arial"/>
              </a:rPr>
              <a:t>Model-Based Recommendation Systems</a:t>
            </a:r>
            <a:br>
              <a:rPr lang="en-IN" sz="2000" dirty="0">
                <a:solidFill>
                  <a:srgbClr val="292929"/>
                </a:solidFill>
                <a:highlight>
                  <a:srgbClr val="FFFFFF"/>
                </a:highlight>
                <a:latin typeface="Arial"/>
                <a:ea typeface="Arial"/>
                <a:cs typeface="Arial"/>
                <a:sym typeface="Arial"/>
              </a:rPr>
            </a:br>
            <a:endParaRPr lang="en-IN" sz="1800" dirty="0"/>
          </a:p>
        </p:txBody>
      </p:sp>
      <p:sp>
        <p:nvSpPr>
          <p:cNvPr id="169" name="Google Shape;169;p26"/>
          <p:cNvSpPr txBox="1">
            <a:spLocks noGrp="1"/>
          </p:cNvSpPr>
          <p:nvPr>
            <p:ph type="body" idx="1"/>
          </p:nvPr>
        </p:nvSpPr>
        <p:spPr>
          <a:xfrm>
            <a:off x="727650" y="1817025"/>
            <a:ext cx="7988100" cy="291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688"/>
              <a:buNone/>
            </a:pPr>
            <a:r>
              <a:rPr lang="en" b="1" dirty="0">
                <a:solidFill>
                  <a:srgbClr val="202124"/>
                </a:solidFill>
                <a:highlight>
                  <a:srgbClr val="FFFFFF"/>
                </a:highlight>
              </a:rPr>
              <a:t>Model</a:t>
            </a:r>
            <a:r>
              <a:rPr lang="en" dirty="0">
                <a:solidFill>
                  <a:srgbClr val="202124"/>
                </a:solidFill>
                <a:highlight>
                  <a:srgbClr val="FFFFFF"/>
                </a:highlight>
              </a:rPr>
              <a:t>-</a:t>
            </a:r>
            <a:r>
              <a:rPr lang="en" b="1" dirty="0">
                <a:solidFill>
                  <a:srgbClr val="202124"/>
                </a:solidFill>
                <a:highlight>
                  <a:srgbClr val="FFFFFF"/>
                </a:highlight>
              </a:rPr>
              <a:t>based</a:t>
            </a:r>
            <a:r>
              <a:rPr lang="en" dirty="0">
                <a:solidFill>
                  <a:srgbClr val="202124"/>
                </a:solidFill>
                <a:highlight>
                  <a:srgbClr val="FFFFFF"/>
                </a:highlight>
              </a:rPr>
              <a:t> algorithm tries to compress huge database into a </a:t>
            </a:r>
            <a:r>
              <a:rPr lang="en" b="1" dirty="0">
                <a:solidFill>
                  <a:srgbClr val="202124"/>
                </a:solidFill>
                <a:highlight>
                  <a:srgbClr val="FFFFFF"/>
                </a:highlight>
              </a:rPr>
              <a:t>model</a:t>
            </a:r>
            <a:r>
              <a:rPr lang="en" dirty="0">
                <a:solidFill>
                  <a:srgbClr val="202124"/>
                </a:solidFill>
                <a:highlight>
                  <a:srgbClr val="FFFFFF"/>
                </a:highlight>
              </a:rPr>
              <a:t> and performs recommendation task by applying reference mechanism into this </a:t>
            </a:r>
            <a:r>
              <a:rPr lang="en" b="1" dirty="0">
                <a:solidFill>
                  <a:srgbClr val="202124"/>
                </a:solidFill>
                <a:highlight>
                  <a:srgbClr val="FFFFFF"/>
                </a:highlight>
              </a:rPr>
              <a:t>model</a:t>
            </a:r>
            <a:r>
              <a:rPr lang="en" dirty="0">
                <a:solidFill>
                  <a:srgbClr val="202124"/>
                </a:solidFill>
                <a:highlight>
                  <a:srgbClr val="FFFFFF"/>
                </a:highlight>
              </a:rPr>
              <a:t>.</a:t>
            </a:r>
            <a:endParaRPr dirty="0">
              <a:solidFill>
                <a:srgbClr val="202124"/>
              </a:solidFill>
              <a:highlight>
                <a:srgbClr val="FFFFFF"/>
              </a:highlight>
            </a:endParaRPr>
          </a:p>
          <a:p>
            <a:pPr marL="0" lvl="0" indent="0" algn="l" rtl="0">
              <a:lnSpc>
                <a:spcPct val="150000"/>
              </a:lnSpc>
              <a:spcBef>
                <a:spcPts val="1200"/>
              </a:spcBef>
              <a:spcAft>
                <a:spcPts val="0"/>
              </a:spcAft>
              <a:buSzPts val="688"/>
              <a:buNone/>
            </a:pPr>
            <a:r>
              <a:rPr lang="en" dirty="0">
                <a:solidFill>
                  <a:srgbClr val="515151"/>
                </a:solidFill>
                <a:highlight>
                  <a:srgbClr val="FFFFFF"/>
                </a:highlight>
              </a:rPr>
              <a:t>Instead of relying on pre-computed similarity (or distance) measures, model-based methods employ various prediction models to capture the latent relationship between users and items.</a:t>
            </a:r>
            <a:endParaRPr dirty="0">
              <a:solidFill>
                <a:srgbClr val="515151"/>
              </a:solidFill>
              <a:highlight>
                <a:srgbClr val="FFFFFF"/>
              </a:highlight>
            </a:endParaRPr>
          </a:p>
          <a:p>
            <a:pPr marL="457200" lvl="0" indent="-311150" algn="l" rtl="0">
              <a:lnSpc>
                <a:spcPct val="150000"/>
              </a:lnSpc>
              <a:spcBef>
                <a:spcPts val="1200"/>
              </a:spcBef>
              <a:spcAft>
                <a:spcPts val="0"/>
              </a:spcAft>
              <a:buClr>
                <a:srgbClr val="515151"/>
              </a:buClr>
              <a:buSzPts val="1300"/>
              <a:buChar char="●"/>
            </a:pPr>
            <a:r>
              <a:rPr lang="en" dirty="0">
                <a:solidFill>
                  <a:srgbClr val="515151"/>
                </a:solidFill>
                <a:highlight>
                  <a:srgbClr val="FFFFFF"/>
                </a:highlight>
              </a:rPr>
              <a:t>SVD</a:t>
            </a:r>
            <a:endParaRPr dirty="0">
              <a:solidFill>
                <a:srgbClr val="515151"/>
              </a:solidFill>
              <a:highlight>
                <a:srgbClr val="FFFFFF"/>
              </a:highlight>
            </a:endParaRPr>
          </a:p>
          <a:p>
            <a:pPr marL="457200" lvl="0" indent="-311150" algn="l" rtl="0">
              <a:lnSpc>
                <a:spcPct val="150000"/>
              </a:lnSpc>
              <a:spcBef>
                <a:spcPts val="0"/>
              </a:spcBef>
              <a:spcAft>
                <a:spcPts val="0"/>
              </a:spcAft>
              <a:buClr>
                <a:srgbClr val="515151"/>
              </a:buClr>
              <a:buSzPts val="1300"/>
              <a:buChar char="●"/>
            </a:pPr>
            <a:r>
              <a:rPr lang="en" dirty="0">
                <a:solidFill>
                  <a:srgbClr val="515151"/>
                </a:solidFill>
                <a:highlight>
                  <a:srgbClr val="FFFFFF"/>
                </a:highlight>
              </a:rPr>
              <a:t>KNN</a:t>
            </a:r>
            <a:endParaRPr dirty="0">
              <a:solidFill>
                <a:srgbClr val="51515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RMSE</a:t>
            </a:r>
            <a:endParaRPr/>
          </a:p>
        </p:txBody>
      </p:sp>
      <p:sp>
        <p:nvSpPr>
          <p:cNvPr id="180" name="Google Shape;180;p28"/>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Root Mean Square Error (RMSE) is a standard way to measure the error of a model in predicting quantitative data. Lower values of RMSE indicate better fit. RMSE is a good measure of how accurately the model predicts the response, and it is the most important criterion for fit if the main purpose of the model is prediction. Lower values of RMSE indicate better fit. RMSE is a good measure of how accurately the model predicts the response, and it is the most important criterion for fit if the main purpose of the model is prediction.</a:t>
            </a:r>
            <a:endParaRPr/>
          </a:p>
        </p:txBody>
      </p:sp>
      <p:pic>
        <p:nvPicPr>
          <p:cNvPr id="181" name="Google Shape;181;p28"/>
          <p:cNvPicPr preferRelativeResize="0"/>
          <p:nvPr/>
        </p:nvPicPr>
        <p:blipFill>
          <a:blip r:embed="rId3">
            <a:alphaModFix/>
          </a:blip>
          <a:stretch>
            <a:fillRect/>
          </a:stretch>
        </p:blipFill>
        <p:spPr>
          <a:xfrm>
            <a:off x="4220450" y="2702500"/>
            <a:ext cx="3772851" cy="101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Bar Chart of RMSE Scores</a:t>
            </a:r>
            <a:endParaRPr/>
          </a:p>
        </p:txBody>
      </p:sp>
      <p:pic>
        <p:nvPicPr>
          <p:cNvPr id="187" name="Google Shape;187;p29"/>
          <p:cNvPicPr preferRelativeResize="0"/>
          <p:nvPr/>
        </p:nvPicPr>
        <p:blipFill>
          <a:blip r:embed="rId3">
            <a:alphaModFix/>
          </a:blip>
          <a:stretch>
            <a:fillRect/>
          </a:stretch>
        </p:blipFill>
        <p:spPr>
          <a:xfrm>
            <a:off x="2149225" y="2078875"/>
            <a:ext cx="3443850" cy="258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677275" y="744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Line Chart of RMSE Values</a:t>
            </a:r>
            <a:endParaRPr/>
          </a:p>
        </p:txBody>
      </p:sp>
      <p:pic>
        <p:nvPicPr>
          <p:cNvPr id="193" name="Google Shape;193;p30"/>
          <p:cNvPicPr preferRelativeResize="0"/>
          <p:nvPr/>
        </p:nvPicPr>
        <p:blipFill rotWithShape="1">
          <a:blip r:embed="rId3">
            <a:alphaModFix/>
          </a:blip>
          <a:srcRect l="1050" t="1170" r="-1050" b="-1169"/>
          <a:stretch/>
        </p:blipFill>
        <p:spPr>
          <a:xfrm>
            <a:off x="2570925" y="1734350"/>
            <a:ext cx="4509876" cy="338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652850" y="5523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Inferences</a:t>
            </a:r>
            <a:endParaRPr/>
          </a:p>
        </p:txBody>
      </p:sp>
      <p:sp>
        <p:nvSpPr>
          <p:cNvPr id="199" name="Google Shape;199;p31"/>
          <p:cNvSpPr txBox="1">
            <a:spLocks noGrp="1"/>
          </p:cNvSpPr>
          <p:nvPr>
            <p:ph type="body" idx="1"/>
          </p:nvPr>
        </p:nvSpPr>
        <p:spPr>
          <a:xfrm>
            <a:off x="727650" y="1321375"/>
            <a:ext cx="7688700" cy="4913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688"/>
              <a:buNone/>
            </a:pPr>
            <a:r>
              <a:rPr lang="en" sz="1412"/>
              <a:t>As expected, the Content Based Filtering gives us the least performance with a RMSE value of 2.5 approximately since doesn’t take into account what other user think of the movie, so low quality recommendations might happen.</a:t>
            </a:r>
            <a:endParaRPr sz="1412"/>
          </a:p>
          <a:p>
            <a:pPr marL="0" lvl="0" indent="0" algn="l" rtl="0">
              <a:lnSpc>
                <a:spcPct val="150000"/>
              </a:lnSpc>
              <a:spcBef>
                <a:spcPts val="1200"/>
              </a:spcBef>
              <a:spcAft>
                <a:spcPts val="0"/>
              </a:spcAft>
              <a:buSzPts val="688"/>
              <a:buNone/>
            </a:pPr>
            <a:r>
              <a:rPr lang="en" sz="1412"/>
              <a:t>All other algorithms gave a good score of RMSE value compare to content based recommender system.</a:t>
            </a:r>
            <a:endParaRPr sz="1412"/>
          </a:p>
          <a:p>
            <a:pPr marL="0" lvl="0" indent="0" algn="l" rtl="0">
              <a:lnSpc>
                <a:spcPct val="150000"/>
              </a:lnSpc>
              <a:spcBef>
                <a:spcPts val="1200"/>
              </a:spcBef>
              <a:spcAft>
                <a:spcPts val="0"/>
              </a:spcAft>
              <a:buSzPts val="688"/>
              <a:buNone/>
            </a:pPr>
            <a:r>
              <a:rPr lang="en" sz="1412"/>
              <a:t>Model Based using SVD and KNN also gave a good RMSE score ~ 1.</a:t>
            </a:r>
            <a:endParaRPr sz="1412"/>
          </a:p>
          <a:p>
            <a:pPr marL="0" lvl="0" indent="0" algn="l" rtl="0">
              <a:lnSpc>
                <a:spcPct val="150000"/>
              </a:lnSpc>
              <a:spcBef>
                <a:spcPts val="1200"/>
              </a:spcBef>
              <a:spcAft>
                <a:spcPts val="0"/>
              </a:spcAft>
              <a:buSzPts val="688"/>
              <a:buNone/>
            </a:pPr>
            <a:r>
              <a:rPr lang="en" sz="1412"/>
              <a:t>Collaborative Filtering (User Based) provided us with the best RMSE score which is around 0.42 which is least among all the other algorithms performed since it takes other user’s ratings also into consideration and it adapts to the user;s interests which might change over time.</a:t>
            </a:r>
            <a:endParaRPr sz="1412"/>
          </a:p>
          <a:p>
            <a:pPr marL="0" lvl="0" indent="0" algn="l" rtl="0">
              <a:lnSpc>
                <a:spcPct val="150000"/>
              </a:lnSpc>
              <a:spcBef>
                <a:spcPts val="1200"/>
              </a:spcBef>
              <a:spcAft>
                <a:spcPts val="0"/>
              </a:spcAft>
              <a:buSzPts val="688"/>
              <a:buNone/>
            </a:pPr>
            <a:endParaRPr sz="1412"/>
          </a:p>
          <a:p>
            <a:pPr marL="0" lvl="0" indent="0" algn="l" rtl="0">
              <a:lnSpc>
                <a:spcPct val="150000"/>
              </a:lnSpc>
              <a:spcBef>
                <a:spcPts val="1200"/>
              </a:spcBef>
              <a:spcAft>
                <a:spcPts val="0"/>
              </a:spcAft>
              <a:buSzPts val="688"/>
              <a:buNone/>
            </a:pPr>
            <a:endParaRPr sz="1412"/>
          </a:p>
          <a:p>
            <a:pPr marL="0" lvl="0" indent="0" algn="l" rtl="0">
              <a:lnSpc>
                <a:spcPct val="150000"/>
              </a:lnSpc>
              <a:spcBef>
                <a:spcPts val="1200"/>
              </a:spcBef>
              <a:spcAft>
                <a:spcPts val="1200"/>
              </a:spcAft>
              <a:buSzPts val="688"/>
              <a:buNone/>
            </a:pPr>
            <a:endParaRPr sz="141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dirty="0"/>
              <a:t>Recommendation Systems</a:t>
            </a:r>
            <a:endParaRPr sz="3300" dirty="0"/>
          </a:p>
          <a:p>
            <a:pPr marL="0" lvl="0" indent="0" algn="l" rtl="0">
              <a:spcBef>
                <a:spcPts val="0"/>
              </a:spcBef>
              <a:spcAft>
                <a:spcPts val="0"/>
              </a:spcAft>
              <a:buNone/>
            </a:pPr>
            <a:endParaRPr dirty="0"/>
          </a:p>
        </p:txBody>
      </p:sp>
      <p:sp>
        <p:nvSpPr>
          <p:cNvPr id="93" name="Google Shape;93;p14"/>
          <p:cNvSpPr txBox="1">
            <a:spLocks noGrp="1"/>
          </p:cNvSpPr>
          <p:nvPr>
            <p:ph type="body" idx="1"/>
          </p:nvPr>
        </p:nvSpPr>
        <p:spPr>
          <a:xfrm>
            <a:off x="682700" y="2144325"/>
            <a:ext cx="7688700" cy="22611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SzPts val="852"/>
              <a:buNone/>
            </a:pPr>
            <a:r>
              <a:rPr lang="en" sz="1500">
                <a:highlight>
                  <a:srgbClr val="FFFFFF"/>
                </a:highlight>
                <a:latin typeface="Arial"/>
                <a:ea typeface="Arial"/>
                <a:cs typeface="Arial"/>
                <a:sym typeface="Arial"/>
              </a:rPr>
              <a:t>A recommendation Systems filters the data using different algorithms and recommends the most relevant items to users. It first captures the past behavior of a customer and based on that, recommends products which the users might be likely to buy.</a:t>
            </a:r>
            <a:endParaRPr sz="1500">
              <a:highlight>
                <a:srgbClr val="FFFFFF"/>
              </a:highlight>
              <a:latin typeface="Arial"/>
              <a:ea typeface="Arial"/>
              <a:cs typeface="Arial"/>
              <a:sym typeface="Arial"/>
            </a:endParaRPr>
          </a:p>
          <a:p>
            <a:pPr marL="0" lvl="0" indent="0" algn="just" rtl="0">
              <a:lnSpc>
                <a:spcPct val="150000"/>
              </a:lnSpc>
              <a:spcBef>
                <a:spcPts val="1200"/>
              </a:spcBef>
              <a:spcAft>
                <a:spcPts val="1200"/>
              </a:spcAft>
              <a:buSzPts val="852"/>
              <a:buNone/>
            </a:pPr>
            <a:r>
              <a:rPr lang="en" sz="1500">
                <a:highlight>
                  <a:srgbClr val="FFFFFF"/>
                </a:highlight>
                <a:latin typeface="Arial"/>
                <a:ea typeface="Arial"/>
                <a:cs typeface="Arial"/>
                <a:sym typeface="Arial"/>
              </a:rPr>
              <a:t>For example, if you’ve recently purchased </a:t>
            </a:r>
            <a:r>
              <a:rPr lang="en" sz="1500">
                <a:highlight>
                  <a:srgbClr val="EEEEEE"/>
                </a:highlight>
                <a:latin typeface="Arial"/>
                <a:ea typeface="Arial"/>
                <a:cs typeface="Arial"/>
                <a:sym typeface="Arial"/>
              </a:rPr>
              <a:t>a book on Machine Learning in Python and you’ve enjoyed reading it, it’s very likely that </a:t>
            </a:r>
            <a:r>
              <a:rPr lang="en" sz="1500">
                <a:highlight>
                  <a:srgbClr val="FFFFFF"/>
                </a:highlight>
                <a:latin typeface="Arial"/>
                <a:ea typeface="Arial"/>
                <a:cs typeface="Arial"/>
                <a:sym typeface="Arial"/>
              </a:rPr>
              <a:t>you’ll also enjoy reading a book on Data Visualization</a:t>
            </a:r>
            <a:endParaRPr sz="1500">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Works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794900" y="13467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Works</a:t>
            </a:r>
            <a:endParaRPr/>
          </a:p>
        </p:txBody>
      </p:sp>
      <p:sp>
        <p:nvSpPr>
          <p:cNvPr id="210" name="Google Shape;210;p33"/>
          <p:cNvSpPr txBox="1">
            <a:spLocks noGrp="1"/>
          </p:cNvSpPr>
          <p:nvPr>
            <p:ph type="body" idx="1"/>
          </p:nvPr>
        </p:nvSpPr>
        <p:spPr>
          <a:xfrm>
            <a:off x="794900" y="2160275"/>
            <a:ext cx="8053500" cy="2571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307"/>
              <a:t>Our future work includes improving the features of our implemented system. We have decided to extend our system to run against a list of book items and also recommending electronic items such as those present in e commerce sites like amazon.</a:t>
            </a:r>
            <a:endParaRPr sz="1307"/>
          </a:p>
          <a:p>
            <a:pPr marL="0" lvl="0" indent="0" algn="l" rtl="0">
              <a:lnSpc>
                <a:spcPct val="95000"/>
              </a:lnSpc>
              <a:spcBef>
                <a:spcPts val="1200"/>
              </a:spcBef>
              <a:spcAft>
                <a:spcPts val="0"/>
              </a:spcAft>
              <a:buSzPts val="852"/>
              <a:buNone/>
            </a:pPr>
            <a:r>
              <a:rPr lang="en" sz="1307"/>
              <a:t>Improving the advantages of our system is also the agenda of our future work. Our system is already better than some of the related recommender systems.</a:t>
            </a:r>
            <a:endParaRPr sz="1307"/>
          </a:p>
          <a:p>
            <a:pPr marL="0" lvl="0" indent="0" algn="l" rtl="0">
              <a:lnSpc>
                <a:spcPct val="95000"/>
              </a:lnSpc>
              <a:spcBef>
                <a:spcPts val="1200"/>
              </a:spcBef>
              <a:spcAft>
                <a:spcPts val="0"/>
              </a:spcAft>
              <a:buSzPts val="852"/>
              <a:buNone/>
            </a:pPr>
            <a:r>
              <a:rPr lang="en" sz="1307"/>
              <a:t>Further work includes implementing our algorithm such that it runs against real time and recommend items at a very faster rate than the related works of recommender systems.</a:t>
            </a:r>
            <a:endParaRPr sz="1307"/>
          </a:p>
          <a:p>
            <a:pPr marL="0" lvl="0" indent="0" algn="l" rtl="0">
              <a:lnSpc>
                <a:spcPct val="95000"/>
              </a:lnSpc>
              <a:spcBef>
                <a:spcPts val="1200"/>
              </a:spcBef>
              <a:spcAft>
                <a:spcPts val="0"/>
              </a:spcAft>
              <a:buSzPts val="852"/>
              <a:buNone/>
            </a:pPr>
            <a:r>
              <a:rPr lang="en" sz="1307"/>
              <a:t>Our Future works also include in making a hybrid recommender system which is a combination of content based and collaborative filtering technique</a:t>
            </a:r>
            <a:endParaRPr sz="1307"/>
          </a:p>
          <a:p>
            <a:pPr marL="0" lvl="0" indent="0" algn="l" rtl="0">
              <a:lnSpc>
                <a:spcPct val="95000"/>
              </a:lnSpc>
              <a:spcBef>
                <a:spcPts val="1200"/>
              </a:spcBef>
              <a:spcAft>
                <a:spcPts val="0"/>
              </a:spcAft>
              <a:buSzPts val="852"/>
              <a:buNone/>
            </a:pPr>
            <a:endParaRPr sz="1307"/>
          </a:p>
          <a:p>
            <a:pPr marL="0" lvl="0" indent="0" algn="l" rtl="0">
              <a:lnSpc>
                <a:spcPct val="95000"/>
              </a:lnSpc>
              <a:spcBef>
                <a:spcPts val="1200"/>
              </a:spcBef>
              <a:spcAft>
                <a:spcPts val="1200"/>
              </a:spcAft>
              <a:buSzPts val="852"/>
              <a:buNone/>
            </a:pPr>
            <a:endParaRPr sz="1307"/>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221" name="Google Shape;221;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75"/>
              <a:buNone/>
            </a:pPr>
            <a:r>
              <a:rPr lang="en" sz="1317">
                <a:solidFill>
                  <a:srgbClr val="000000"/>
                </a:solidFill>
                <a:latin typeface="Arial"/>
                <a:ea typeface="Arial"/>
                <a:cs typeface="Arial"/>
                <a:sym typeface="Arial"/>
              </a:rPr>
              <a:t>All in all, recommender systems can be a powerful tool for any Movie Recommendation, and rapid future developments in the field will increase their business value even further.</a:t>
            </a:r>
            <a:endParaRPr sz="1317">
              <a:solidFill>
                <a:srgbClr val="000000"/>
              </a:solidFill>
              <a:latin typeface="Arial"/>
              <a:ea typeface="Arial"/>
              <a:cs typeface="Arial"/>
              <a:sym typeface="Arial"/>
            </a:endParaRPr>
          </a:p>
          <a:p>
            <a:pPr marL="0" lvl="0" indent="0" algn="l" rtl="0">
              <a:lnSpc>
                <a:spcPct val="150000"/>
              </a:lnSpc>
              <a:spcBef>
                <a:spcPts val="1200"/>
              </a:spcBef>
              <a:spcAft>
                <a:spcPts val="0"/>
              </a:spcAft>
              <a:buSzPts val="275"/>
              <a:buNone/>
            </a:pPr>
            <a:r>
              <a:rPr lang="en" sz="1317">
                <a:solidFill>
                  <a:srgbClr val="000000"/>
                </a:solidFill>
                <a:latin typeface="Arial"/>
                <a:ea typeface="Arial"/>
                <a:cs typeface="Arial"/>
                <a:sym typeface="Arial"/>
              </a:rPr>
              <a:t>In this project we tried to recommend movies based on Movie Lens data set On successful evaluation of all our algorithms using RMSE we can concluded that Collaborative Filtering (User Based) is best  algorithm for recommendation  system. </a:t>
            </a:r>
            <a:endParaRPr sz="1317">
              <a:solidFill>
                <a:srgbClr val="000000"/>
              </a:solidFill>
              <a:latin typeface="Arial"/>
              <a:ea typeface="Arial"/>
              <a:cs typeface="Arial"/>
              <a:sym typeface="Arial"/>
            </a:endParaRPr>
          </a:p>
          <a:p>
            <a:pPr marL="0" lvl="0" indent="0" algn="l" rtl="0">
              <a:lnSpc>
                <a:spcPct val="150000"/>
              </a:lnSpc>
              <a:spcBef>
                <a:spcPts val="1200"/>
              </a:spcBef>
              <a:spcAft>
                <a:spcPts val="0"/>
              </a:spcAft>
              <a:buSzPts val="275"/>
              <a:buNone/>
            </a:pPr>
            <a:r>
              <a:rPr lang="en" sz="1317">
                <a:solidFill>
                  <a:srgbClr val="000000"/>
                </a:solidFill>
                <a:latin typeface="Arial"/>
                <a:ea typeface="Arial"/>
                <a:cs typeface="Arial"/>
                <a:sym typeface="Arial"/>
              </a:rPr>
              <a:t>The best RMSE score we could get for User Based algorithm is ~ 0.52.</a:t>
            </a:r>
            <a:endParaRPr sz="1317">
              <a:solidFill>
                <a:srgbClr val="000000"/>
              </a:solidFill>
              <a:latin typeface="Arial"/>
              <a:ea typeface="Arial"/>
              <a:cs typeface="Arial"/>
              <a:sym typeface="Arial"/>
            </a:endParaRPr>
          </a:p>
          <a:p>
            <a:pPr marL="0" lvl="0" indent="0" algn="l" rtl="0">
              <a:lnSpc>
                <a:spcPct val="150000"/>
              </a:lnSpc>
              <a:spcBef>
                <a:spcPts val="1200"/>
              </a:spcBef>
              <a:spcAft>
                <a:spcPts val="0"/>
              </a:spcAft>
              <a:buSzPts val="275"/>
              <a:buNone/>
            </a:pPr>
            <a:endParaRPr sz="1317">
              <a:solidFill>
                <a:srgbClr val="000000"/>
              </a:solidFill>
              <a:latin typeface="Arial"/>
              <a:ea typeface="Arial"/>
              <a:cs typeface="Arial"/>
              <a:sym typeface="Arial"/>
            </a:endParaRPr>
          </a:p>
          <a:p>
            <a:pPr marL="0" lvl="0" indent="0" algn="l" rtl="0">
              <a:lnSpc>
                <a:spcPct val="150000"/>
              </a:lnSpc>
              <a:spcBef>
                <a:spcPts val="1200"/>
              </a:spcBef>
              <a:spcAft>
                <a:spcPts val="1200"/>
              </a:spcAft>
              <a:buSzPts val="275"/>
              <a:buNone/>
            </a:pPr>
            <a:endParaRPr sz="1317">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are Recommender Systems Important?</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1200"/>
              </a:spcBef>
              <a:spcAft>
                <a:spcPts val="0"/>
              </a:spcAft>
              <a:buNone/>
            </a:pPr>
            <a:r>
              <a:rPr lang="en" sz="1500">
                <a:solidFill>
                  <a:srgbClr val="000000"/>
                </a:solidFill>
              </a:rPr>
              <a:t>Recommendation systems are becoming increasingly important in today’s extremely busy world. People are always short on time with the myriad tasks they need to accomplish in the limited 24 hours. Therefore, the recommendation systems are important as they help them make the right choices, without having to expend their cognitive resources.</a:t>
            </a:r>
            <a:endParaRPr sz="1500">
              <a:solidFill>
                <a:srgbClr val="000000"/>
              </a:solidFill>
            </a:endParaRPr>
          </a:p>
          <a:p>
            <a:pPr marL="0" lvl="0" indent="0" algn="just" rtl="0">
              <a:lnSpc>
                <a:spcPct val="150000"/>
              </a:lnSpc>
              <a:spcBef>
                <a:spcPts val="1200"/>
              </a:spcBef>
              <a:spcAft>
                <a:spcPts val="1600"/>
              </a:spcAft>
              <a:buNone/>
            </a:pPr>
            <a:r>
              <a:rPr lang="en" sz="1500">
                <a:solidFill>
                  <a:srgbClr val="292929"/>
                </a:solidFill>
                <a:highlight>
                  <a:srgbClr val="FFFFFF"/>
                </a:highlight>
              </a:rPr>
              <a:t>Here, we try to recommend the movies using some techniques or algorithms and also try to compare them since there are lot of techniques available.</a:t>
            </a:r>
            <a:endParaRPr sz="1500">
              <a:solidFill>
                <a:srgbClr val="292929"/>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Applications</a:t>
            </a:r>
            <a:endParaRPr sz="264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NETFLIX</a:t>
            </a:r>
            <a:endParaRPr sz="1700"/>
          </a:p>
          <a:p>
            <a:pPr marL="457200" lvl="0" indent="-336550" algn="l" rtl="0">
              <a:spcBef>
                <a:spcPts val="0"/>
              </a:spcBef>
              <a:spcAft>
                <a:spcPts val="0"/>
              </a:spcAft>
              <a:buSzPts val="1700"/>
              <a:buChar char="❏"/>
            </a:pPr>
            <a:r>
              <a:rPr lang="en" sz="1700"/>
              <a:t>AMAZON</a:t>
            </a:r>
            <a:endParaRPr sz="1700"/>
          </a:p>
          <a:p>
            <a:pPr marL="457200" lvl="0" indent="-336550" algn="l" rtl="0">
              <a:spcBef>
                <a:spcPts val="0"/>
              </a:spcBef>
              <a:spcAft>
                <a:spcPts val="0"/>
              </a:spcAft>
              <a:buSzPts val="1700"/>
              <a:buChar char="❏"/>
            </a:pPr>
            <a:r>
              <a:rPr lang="en" sz="1700"/>
              <a:t>FACEBOOK</a:t>
            </a:r>
            <a:endParaRPr sz="1700"/>
          </a:p>
          <a:p>
            <a:pPr marL="457200" lvl="0" indent="-336550" algn="l" rtl="0">
              <a:spcBef>
                <a:spcPts val="0"/>
              </a:spcBef>
              <a:spcAft>
                <a:spcPts val="0"/>
              </a:spcAft>
              <a:buSzPts val="1700"/>
              <a:buChar char="❏"/>
            </a:pPr>
            <a:r>
              <a:rPr lang="en" sz="1700"/>
              <a:t>TWITTER</a:t>
            </a:r>
            <a:endParaRPr sz="1700"/>
          </a:p>
          <a:p>
            <a:pPr marL="457200" lvl="0" indent="0" algn="l" rtl="0">
              <a:spcBef>
                <a:spcPts val="1200"/>
              </a:spcBef>
              <a:spcAft>
                <a:spcPts val="1200"/>
              </a:spcAft>
              <a:buNone/>
            </a:pPr>
            <a:r>
              <a:rPr lang="en" sz="1700"/>
              <a:t>and many more...</a:t>
            </a:r>
            <a:endParaRPr sz="1700"/>
          </a:p>
        </p:txBody>
      </p:sp>
      <p:pic>
        <p:nvPicPr>
          <p:cNvPr id="106" name="Google Shape;106;p16"/>
          <p:cNvPicPr preferRelativeResize="0"/>
          <p:nvPr/>
        </p:nvPicPr>
        <p:blipFill rotWithShape="1">
          <a:blip r:embed="rId3">
            <a:alphaModFix/>
          </a:blip>
          <a:srcRect t="-3400" b="3400"/>
          <a:stretch/>
        </p:blipFill>
        <p:spPr>
          <a:xfrm>
            <a:off x="5541775" y="1318646"/>
            <a:ext cx="2674975" cy="302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MovieLens</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30000"/>
              </a:lnSpc>
              <a:spcBef>
                <a:spcPts val="1200"/>
              </a:spcBef>
              <a:spcAft>
                <a:spcPts val="0"/>
              </a:spcAft>
              <a:buSzPts val="1018"/>
              <a:buNone/>
            </a:pPr>
            <a:r>
              <a:rPr lang="en" sz="1395">
                <a:solidFill>
                  <a:srgbClr val="000000"/>
                </a:solidFill>
              </a:rPr>
              <a:t>The input for our project is basically a csv file which is obtained from Movie Lens 100k Data Set. The dataset used for our algorithms has fields like User Id, Movie Id, Rating, Timestamp.</a:t>
            </a:r>
            <a:endParaRPr sz="1395">
              <a:solidFill>
                <a:srgbClr val="000000"/>
              </a:solidFill>
            </a:endParaRPr>
          </a:p>
          <a:p>
            <a:pPr marL="0" lvl="0" indent="0" algn="l" rtl="0">
              <a:lnSpc>
                <a:spcPct val="130000"/>
              </a:lnSpc>
              <a:spcBef>
                <a:spcPts val="1200"/>
              </a:spcBef>
              <a:spcAft>
                <a:spcPts val="0"/>
              </a:spcAft>
              <a:buSzPts val="1018"/>
              <a:buNone/>
            </a:pPr>
            <a:r>
              <a:rPr lang="en" sz="1395">
                <a:solidFill>
                  <a:srgbClr val="000000"/>
                </a:solidFill>
              </a:rPr>
              <a:t>This data set consists of:</a:t>
            </a:r>
            <a:endParaRPr sz="1395">
              <a:solidFill>
                <a:srgbClr val="000000"/>
              </a:solidFill>
            </a:endParaRPr>
          </a:p>
          <a:p>
            <a:pPr marL="0" lvl="0" indent="0" algn="l" rtl="0">
              <a:lnSpc>
                <a:spcPct val="130000"/>
              </a:lnSpc>
              <a:spcBef>
                <a:spcPts val="1200"/>
              </a:spcBef>
              <a:spcAft>
                <a:spcPts val="0"/>
              </a:spcAft>
              <a:buSzPts val="1018"/>
              <a:buNone/>
            </a:pPr>
            <a:r>
              <a:rPr lang="en" sz="1395">
                <a:solidFill>
                  <a:srgbClr val="000000"/>
                </a:solidFill>
              </a:rPr>
              <a:t>      	* 100,000 ratings (1-5) from 943 users on 1682 movies.</a:t>
            </a:r>
            <a:endParaRPr sz="1395">
              <a:solidFill>
                <a:srgbClr val="000000"/>
              </a:solidFill>
            </a:endParaRPr>
          </a:p>
          <a:p>
            <a:pPr marL="0" lvl="0" indent="0" algn="l" rtl="0">
              <a:lnSpc>
                <a:spcPct val="130000"/>
              </a:lnSpc>
              <a:spcBef>
                <a:spcPts val="1200"/>
              </a:spcBef>
              <a:spcAft>
                <a:spcPts val="0"/>
              </a:spcAft>
              <a:buSzPts val="1018"/>
              <a:buNone/>
            </a:pPr>
            <a:r>
              <a:rPr lang="en" sz="1395">
                <a:solidFill>
                  <a:srgbClr val="000000"/>
                </a:solidFill>
              </a:rPr>
              <a:t>      	* Each user has rated at least 20 movies.</a:t>
            </a:r>
            <a:endParaRPr sz="1395">
              <a:solidFill>
                <a:srgbClr val="000000"/>
              </a:solidFill>
            </a:endParaRPr>
          </a:p>
          <a:p>
            <a:pPr marL="0" lvl="0" indent="0" algn="l" rtl="0">
              <a:lnSpc>
                <a:spcPct val="95000"/>
              </a:lnSpc>
              <a:spcBef>
                <a:spcPts val="1200"/>
              </a:spcBef>
              <a:spcAft>
                <a:spcPts val="1200"/>
              </a:spcAft>
              <a:buSzPts val="1018"/>
              <a:buNone/>
            </a:pPr>
            <a:endParaRPr sz="1302"/>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Algorithms</a:t>
            </a:r>
            <a:endParaRPr/>
          </a:p>
        </p:txBody>
      </p:sp>
      <p:sp>
        <p:nvSpPr>
          <p:cNvPr id="123" name="Google Shape;123;p19"/>
          <p:cNvSpPr txBox="1">
            <a:spLocks noGrp="1"/>
          </p:cNvSpPr>
          <p:nvPr>
            <p:ph type="body" idx="4294967295"/>
          </p:nvPr>
        </p:nvSpPr>
        <p:spPr>
          <a:xfrm>
            <a:off x="729450" y="2078875"/>
            <a:ext cx="7688700" cy="2261100"/>
          </a:xfrm>
          <a:prstGeom prst="rect">
            <a:avLst/>
          </a:prstGeom>
        </p:spPr>
        <p:txBody>
          <a:bodyPr spcFirstLastPara="1" wrap="square" lIns="91425" tIns="91425" rIns="91425" bIns="91425" anchor="t" anchorCtr="0">
            <a:normAutofit/>
          </a:bodyPr>
          <a:lstStyle/>
          <a:p>
            <a:pPr marL="914400" lvl="0" indent="0" algn="just" rtl="0">
              <a:spcBef>
                <a:spcPts val="0"/>
              </a:spcBef>
              <a:spcAft>
                <a:spcPts val="0"/>
              </a:spcAft>
              <a:buNone/>
            </a:pPr>
            <a:endParaRPr sz="1500"/>
          </a:p>
          <a:p>
            <a:pPr marL="914400" lvl="0" indent="0" algn="just" rtl="0">
              <a:spcBef>
                <a:spcPts val="1200"/>
              </a:spcBef>
              <a:spcAft>
                <a:spcPts val="1200"/>
              </a:spcAft>
              <a:buNone/>
            </a:pP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514350" y="692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Hierarchy of Recommender System</a:t>
            </a:r>
            <a:endParaRPr/>
          </a:p>
        </p:txBody>
      </p:sp>
      <p:pic>
        <p:nvPicPr>
          <p:cNvPr id="129" name="Google Shape;129;p20"/>
          <p:cNvPicPr preferRelativeResize="0"/>
          <p:nvPr/>
        </p:nvPicPr>
        <p:blipFill rotWithShape="1">
          <a:blip r:embed="rId3">
            <a:alphaModFix/>
          </a:blip>
          <a:srcRect l="-8683" t="-8683"/>
          <a:stretch/>
        </p:blipFill>
        <p:spPr>
          <a:xfrm>
            <a:off x="1895050" y="1477575"/>
            <a:ext cx="4582625" cy="356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79325"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 Based </a:t>
            </a:r>
            <a:endParaRPr/>
          </a:p>
        </p:txBody>
      </p:sp>
      <p:sp>
        <p:nvSpPr>
          <p:cNvPr id="135" name="Google Shape;135;p21"/>
          <p:cNvSpPr txBox="1">
            <a:spLocks noGrp="1"/>
          </p:cNvSpPr>
          <p:nvPr>
            <p:ph type="body" idx="1"/>
          </p:nvPr>
        </p:nvSpPr>
        <p:spPr>
          <a:xfrm>
            <a:off x="729450" y="2078875"/>
            <a:ext cx="5081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This algorithm recommends product which are similar to the ones that user liked before</a:t>
            </a:r>
            <a:endParaRPr>
              <a:latin typeface="Arial"/>
              <a:ea typeface="Arial"/>
              <a:cs typeface="Arial"/>
              <a:sym typeface="Arial"/>
            </a:endParaRPr>
          </a:p>
          <a:p>
            <a:pPr marL="0" lvl="0" indent="0" algn="l" rtl="0">
              <a:spcBef>
                <a:spcPts val="1200"/>
              </a:spcBef>
              <a:spcAft>
                <a:spcPts val="0"/>
              </a:spcAft>
              <a:buNone/>
            </a:pPr>
            <a:r>
              <a:rPr lang="en" sz="1250">
                <a:solidFill>
                  <a:srgbClr val="595858"/>
                </a:solidFill>
                <a:highlight>
                  <a:srgbClr val="FFFFFF"/>
                </a:highlight>
                <a:latin typeface="Arial"/>
                <a:ea typeface="Arial"/>
                <a:cs typeface="Arial"/>
                <a:sym typeface="Arial"/>
              </a:rPr>
              <a:t>For example, if a person has liked the movie “Inception”, then this algorithm will recommend movies that fall under the same genre. </a:t>
            </a:r>
            <a:endParaRPr sz="1400">
              <a:latin typeface="Arial"/>
              <a:ea typeface="Arial"/>
              <a:cs typeface="Arial"/>
              <a:sym typeface="Arial"/>
            </a:endParaRPr>
          </a:p>
          <a:p>
            <a:pPr marL="0" lvl="0" indent="0" algn="l" rtl="0">
              <a:spcBef>
                <a:spcPts val="1200"/>
              </a:spcBef>
              <a:spcAft>
                <a:spcPts val="1200"/>
              </a:spcAft>
              <a:buNone/>
            </a:pPr>
            <a:endParaRPr b="1">
              <a:latin typeface="Arial"/>
              <a:ea typeface="Arial"/>
              <a:cs typeface="Arial"/>
              <a:sym typeface="Arial"/>
            </a:endParaRPr>
          </a:p>
        </p:txBody>
      </p:sp>
      <p:pic>
        <p:nvPicPr>
          <p:cNvPr id="136" name="Google Shape;136;p21"/>
          <p:cNvPicPr preferRelativeResize="0"/>
          <p:nvPr/>
        </p:nvPicPr>
        <p:blipFill>
          <a:blip r:embed="rId3">
            <a:alphaModFix/>
          </a:blip>
          <a:stretch>
            <a:fillRect/>
          </a:stretch>
        </p:blipFill>
        <p:spPr>
          <a:xfrm>
            <a:off x="5856750" y="1249363"/>
            <a:ext cx="2876550" cy="34766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1111</Words>
  <Application>Microsoft Office PowerPoint</Application>
  <PresentationFormat>On-screen Show (16:9)</PresentationFormat>
  <Paragraphs>63</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Lato</vt:lpstr>
      <vt:lpstr>Arial</vt:lpstr>
      <vt:lpstr>Raleway</vt:lpstr>
      <vt:lpstr>Streamline</vt:lpstr>
      <vt:lpstr>Recommender Systems</vt:lpstr>
      <vt:lpstr>Recommendation Systems </vt:lpstr>
      <vt:lpstr>Why are Recommender Systems Important?</vt:lpstr>
      <vt:lpstr>Applications</vt:lpstr>
      <vt:lpstr>Dataset</vt:lpstr>
      <vt:lpstr>MovieLens</vt:lpstr>
      <vt:lpstr>Algorithms</vt:lpstr>
      <vt:lpstr>Hierarchy of Recommender System</vt:lpstr>
      <vt:lpstr>Content Based </vt:lpstr>
      <vt:lpstr>Collaborative Filtering</vt:lpstr>
      <vt:lpstr>User Based Collaborative Filtering</vt:lpstr>
      <vt:lpstr>Item-to-Item Based Collaborative Filtering</vt:lpstr>
      <vt:lpstr>Pearson Correlation</vt:lpstr>
      <vt:lpstr>Model-Based Recommendation Systems </vt:lpstr>
      <vt:lpstr>Results</vt:lpstr>
      <vt:lpstr>What is RMSE</vt:lpstr>
      <vt:lpstr>Bar Chart of RMSE Scores</vt:lpstr>
      <vt:lpstr>Line Chart of RMSE Values</vt:lpstr>
      <vt:lpstr>Inferences</vt:lpstr>
      <vt:lpstr>Future Works</vt:lpstr>
      <vt:lpstr>Future Works</vt:lpstr>
      <vt:lpstr>Conclusion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cp:lastModifiedBy>sai deekshith</cp:lastModifiedBy>
  <cp:revision>3</cp:revision>
  <dcterms:modified xsi:type="dcterms:W3CDTF">2021-06-14T06:35:34Z</dcterms:modified>
</cp:coreProperties>
</file>