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72" r:id="rId4"/>
    <p:sldId id="273" r:id="rId5"/>
    <p:sldId id="274" r:id="rId6"/>
    <p:sldId id="275" r:id="rId7"/>
    <p:sldId id="276" r:id="rId8"/>
    <p:sldId id="277" r:id="rId9"/>
    <p:sldId id="278" r:id="rId10"/>
    <p:sldId id="279" r:id="rId11"/>
    <p:sldId id="290" r:id="rId12"/>
    <p:sldId id="280" r:id="rId13"/>
    <p:sldId id="291" r:id="rId14"/>
    <p:sldId id="292" r:id="rId15"/>
    <p:sldId id="294" r:id="rId16"/>
    <p:sldId id="293" r:id="rId17"/>
    <p:sldId id="285" r:id="rId18"/>
    <p:sldId id="286" r:id="rId19"/>
    <p:sldId id="287" r:id="rId20"/>
    <p:sldId id="288" r:id="rId21"/>
    <p:sldId id="289"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76" autoAdjust="0"/>
    <p:restoredTop sz="93741" autoAdjust="0"/>
  </p:normalViewPr>
  <p:slideViewPr>
    <p:cSldViewPr snapToGrid="0">
      <p:cViewPr>
        <p:scale>
          <a:sx n="75" d="100"/>
          <a:sy n="75" d="100"/>
        </p:scale>
        <p:origin x="11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8C9DD6-AD1A-4A3A-90AC-9F66D15BA0E9}" type="datetimeFigureOut">
              <a:rPr lang="en-US" smtClean="0"/>
              <a:t>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EED366-9E68-4E2D-8B79-6A87CB139F6C}" type="slidenum">
              <a:rPr lang="en-US" smtClean="0"/>
              <a:t>‹#›</a:t>
            </a:fld>
            <a:endParaRPr lang="en-US"/>
          </a:p>
        </p:txBody>
      </p:sp>
    </p:spTree>
    <p:extLst>
      <p:ext uri="{BB962C8B-B14F-4D97-AF65-F5344CB8AC3E}">
        <p14:creationId xmlns:p14="http://schemas.microsoft.com/office/powerpoint/2010/main" val="981696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74320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FE4949A-9633-49BF-80ED-C1CB68548078}" type="datetime1">
              <a:rPr lang="en-US" smtClean="0"/>
              <a:t>1/5/2024</a:t>
            </a:fld>
            <a:endParaRPr lang="en-US"/>
          </a:p>
        </p:txBody>
      </p:sp>
      <p:sp>
        <p:nvSpPr>
          <p:cNvPr id="5" name="Footer Placeholder 4"/>
          <p:cNvSpPr>
            <a:spLocks noGrp="1"/>
          </p:cNvSpPr>
          <p:nvPr>
            <p:ph type="ftr" sz="quarter" idx="11"/>
          </p:nvPr>
        </p:nvSpPr>
        <p:spPr/>
        <p:txBody>
          <a:bodyPr/>
          <a:lstStyle/>
          <a:p>
            <a:r>
              <a:rPr lang="en-US"/>
              <a:t>School of Engineering &amp; Technology</a:t>
            </a:r>
          </a:p>
        </p:txBody>
      </p:sp>
      <p:sp>
        <p:nvSpPr>
          <p:cNvPr id="6" name="Slide Number Placeholder 5"/>
          <p:cNvSpPr>
            <a:spLocks noGrp="1"/>
          </p:cNvSpPr>
          <p:nvPr>
            <p:ph type="sldNum" sz="quarter" idx="12"/>
          </p:nvPr>
        </p:nvSpPr>
        <p:spPr/>
        <p:txBody>
          <a:bodyPr/>
          <a:lstStyle/>
          <a:p>
            <a:fld id="{A3B4482A-7089-4673-BBFE-AB9956E11756}" type="slidenum">
              <a:rPr lang="en-US" smtClean="0"/>
              <a:t>‹#›</a:t>
            </a:fld>
            <a:endParaRPr lang="en-US"/>
          </a:p>
        </p:txBody>
      </p:sp>
    </p:spTree>
    <p:extLst>
      <p:ext uri="{BB962C8B-B14F-4D97-AF65-F5344CB8AC3E}">
        <p14:creationId xmlns:p14="http://schemas.microsoft.com/office/powerpoint/2010/main" val="676200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03FC59-515A-4CE2-8B6C-DF5C02B134F3}" type="datetime1">
              <a:rPr lang="en-US" smtClean="0"/>
              <a:t>1/5/2024</a:t>
            </a:fld>
            <a:endParaRPr lang="en-US"/>
          </a:p>
        </p:txBody>
      </p:sp>
      <p:sp>
        <p:nvSpPr>
          <p:cNvPr id="5" name="Footer Placeholder 4"/>
          <p:cNvSpPr>
            <a:spLocks noGrp="1"/>
          </p:cNvSpPr>
          <p:nvPr>
            <p:ph type="ftr" sz="quarter" idx="11"/>
          </p:nvPr>
        </p:nvSpPr>
        <p:spPr/>
        <p:txBody>
          <a:bodyPr/>
          <a:lstStyle/>
          <a:p>
            <a:r>
              <a:rPr lang="en-US"/>
              <a:t>School of Engineering &amp; Technology</a:t>
            </a:r>
          </a:p>
        </p:txBody>
      </p:sp>
      <p:sp>
        <p:nvSpPr>
          <p:cNvPr id="6" name="Slide Number Placeholder 5"/>
          <p:cNvSpPr>
            <a:spLocks noGrp="1"/>
          </p:cNvSpPr>
          <p:nvPr>
            <p:ph type="sldNum" sz="quarter" idx="12"/>
          </p:nvPr>
        </p:nvSpPr>
        <p:spPr/>
        <p:txBody>
          <a:bodyPr/>
          <a:lstStyle/>
          <a:p>
            <a:fld id="{A3B4482A-7089-4673-BBFE-AB9956E11756}" type="slidenum">
              <a:rPr lang="en-US" smtClean="0"/>
              <a:t>‹#›</a:t>
            </a:fld>
            <a:endParaRPr lang="en-US"/>
          </a:p>
        </p:txBody>
      </p:sp>
    </p:spTree>
    <p:extLst>
      <p:ext uri="{BB962C8B-B14F-4D97-AF65-F5344CB8AC3E}">
        <p14:creationId xmlns:p14="http://schemas.microsoft.com/office/powerpoint/2010/main" val="3754267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622317-2C8D-4910-B016-AF548ECDFF77}" type="datetime1">
              <a:rPr lang="en-US" smtClean="0"/>
              <a:t>1/5/2024</a:t>
            </a:fld>
            <a:endParaRPr lang="en-US"/>
          </a:p>
        </p:txBody>
      </p:sp>
      <p:sp>
        <p:nvSpPr>
          <p:cNvPr id="5" name="Footer Placeholder 4"/>
          <p:cNvSpPr>
            <a:spLocks noGrp="1"/>
          </p:cNvSpPr>
          <p:nvPr>
            <p:ph type="ftr" sz="quarter" idx="11"/>
          </p:nvPr>
        </p:nvSpPr>
        <p:spPr/>
        <p:txBody>
          <a:bodyPr/>
          <a:lstStyle/>
          <a:p>
            <a:r>
              <a:rPr lang="en-US"/>
              <a:t>School of Engineering &amp; Technology</a:t>
            </a:r>
          </a:p>
        </p:txBody>
      </p:sp>
      <p:sp>
        <p:nvSpPr>
          <p:cNvPr id="6" name="Slide Number Placeholder 5"/>
          <p:cNvSpPr>
            <a:spLocks noGrp="1"/>
          </p:cNvSpPr>
          <p:nvPr>
            <p:ph type="sldNum" sz="quarter" idx="12"/>
          </p:nvPr>
        </p:nvSpPr>
        <p:spPr/>
        <p:txBody>
          <a:bodyPr/>
          <a:lstStyle/>
          <a:p>
            <a:fld id="{A3B4482A-7089-4673-BBFE-AB9956E11756}" type="slidenum">
              <a:rPr lang="en-US" smtClean="0"/>
              <a:t>‹#›</a:t>
            </a:fld>
            <a:endParaRPr lang="en-US"/>
          </a:p>
        </p:txBody>
      </p:sp>
    </p:spTree>
    <p:extLst>
      <p:ext uri="{BB962C8B-B14F-4D97-AF65-F5344CB8AC3E}">
        <p14:creationId xmlns:p14="http://schemas.microsoft.com/office/powerpoint/2010/main" val="2929729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A52A4F-EA5E-4256-B455-5B175FA685AC}" type="datetime1">
              <a:rPr lang="en-US" smtClean="0"/>
              <a:t>1/5/2024</a:t>
            </a:fld>
            <a:endParaRPr lang="en-US"/>
          </a:p>
        </p:txBody>
      </p:sp>
      <p:sp>
        <p:nvSpPr>
          <p:cNvPr id="5" name="Footer Placeholder 4"/>
          <p:cNvSpPr>
            <a:spLocks noGrp="1"/>
          </p:cNvSpPr>
          <p:nvPr>
            <p:ph type="ftr" sz="quarter" idx="11"/>
          </p:nvPr>
        </p:nvSpPr>
        <p:spPr/>
        <p:txBody>
          <a:bodyPr/>
          <a:lstStyle/>
          <a:p>
            <a:r>
              <a:rPr lang="en-US"/>
              <a:t>School of Engineering &amp; Technology</a:t>
            </a:r>
          </a:p>
        </p:txBody>
      </p:sp>
      <p:sp>
        <p:nvSpPr>
          <p:cNvPr id="6" name="Slide Number Placeholder 5"/>
          <p:cNvSpPr>
            <a:spLocks noGrp="1"/>
          </p:cNvSpPr>
          <p:nvPr>
            <p:ph type="sldNum" sz="quarter" idx="12"/>
          </p:nvPr>
        </p:nvSpPr>
        <p:spPr/>
        <p:txBody>
          <a:bodyPr/>
          <a:lstStyle/>
          <a:p>
            <a:fld id="{A3B4482A-7089-4673-BBFE-AB9956E11756}" type="slidenum">
              <a:rPr lang="en-US" smtClean="0"/>
              <a:t>‹#›</a:t>
            </a:fld>
            <a:endParaRPr lang="en-US"/>
          </a:p>
        </p:txBody>
      </p:sp>
    </p:spTree>
    <p:extLst>
      <p:ext uri="{BB962C8B-B14F-4D97-AF65-F5344CB8AC3E}">
        <p14:creationId xmlns:p14="http://schemas.microsoft.com/office/powerpoint/2010/main" val="1504148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63830F-E3B4-4964-AE23-A198DDC510AC}" type="datetime1">
              <a:rPr lang="en-US" smtClean="0"/>
              <a:t>1/5/2024</a:t>
            </a:fld>
            <a:endParaRPr lang="en-US"/>
          </a:p>
        </p:txBody>
      </p:sp>
      <p:sp>
        <p:nvSpPr>
          <p:cNvPr id="5" name="Footer Placeholder 4"/>
          <p:cNvSpPr>
            <a:spLocks noGrp="1"/>
          </p:cNvSpPr>
          <p:nvPr>
            <p:ph type="ftr" sz="quarter" idx="11"/>
          </p:nvPr>
        </p:nvSpPr>
        <p:spPr/>
        <p:txBody>
          <a:bodyPr/>
          <a:lstStyle/>
          <a:p>
            <a:r>
              <a:rPr lang="en-US"/>
              <a:t>School of Engineering &amp; Technology</a:t>
            </a:r>
          </a:p>
        </p:txBody>
      </p:sp>
      <p:sp>
        <p:nvSpPr>
          <p:cNvPr id="6" name="Slide Number Placeholder 5"/>
          <p:cNvSpPr>
            <a:spLocks noGrp="1"/>
          </p:cNvSpPr>
          <p:nvPr>
            <p:ph type="sldNum" sz="quarter" idx="12"/>
          </p:nvPr>
        </p:nvSpPr>
        <p:spPr/>
        <p:txBody>
          <a:bodyPr/>
          <a:lstStyle/>
          <a:p>
            <a:fld id="{A3B4482A-7089-4673-BBFE-AB9956E11756}" type="slidenum">
              <a:rPr lang="en-US" smtClean="0"/>
              <a:t>‹#›</a:t>
            </a:fld>
            <a:endParaRPr lang="en-US"/>
          </a:p>
        </p:txBody>
      </p:sp>
    </p:spTree>
    <p:extLst>
      <p:ext uri="{BB962C8B-B14F-4D97-AF65-F5344CB8AC3E}">
        <p14:creationId xmlns:p14="http://schemas.microsoft.com/office/powerpoint/2010/main" val="3079424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D217B2-A642-4D1C-A5FF-74F9C5A08BDA}" type="datetime1">
              <a:rPr lang="en-US" smtClean="0"/>
              <a:t>1/5/2024</a:t>
            </a:fld>
            <a:endParaRPr lang="en-US"/>
          </a:p>
        </p:txBody>
      </p:sp>
      <p:sp>
        <p:nvSpPr>
          <p:cNvPr id="6" name="Footer Placeholder 5"/>
          <p:cNvSpPr>
            <a:spLocks noGrp="1"/>
          </p:cNvSpPr>
          <p:nvPr>
            <p:ph type="ftr" sz="quarter" idx="11"/>
          </p:nvPr>
        </p:nvSpPr>
        <p:spPr/>
        <p:txBody>
          <a:bodyPr/>
          <a:lstStyle/>
          <a:p>
            <a:r>
              <a:rPr lang="en-US"/>
              <a:t>School of Engineering &amp; Technology</a:t>
            </a:r>
          </a:p>
        </p:txBody>
      </p:sp>
      <p:sp>
        <p:nvSpPr>
          <p:cNvPr id="7" name="Slide Number Placeholder 6"/>
          <p:cNvSpPr>
            <a:spLocks noGrp="1"/>
          </p:cNvSpPr>
          <p:nvPr>
            <p:ph type="sldNum" sz="quarter" idx="12"/>
          </p:nvPr>
        </p:nvSpPr>
        <p:spPr/>
        <p:txBody>
          <a:bodyPr/>
          <a:lstStyle/>
          <a:p>
            <a:fld id="{A3B4482A-7089-4673-BBFE-AB9956E11756}" type="slidenum">
              <a:rPr lang="en-US" smtClean="0"/>
              <a:t>‹#›</a:t>
            </a:fld>
            <a:endParaRPr lang="en-US"/>
          </a:p>
        </p:txBody>
      </p:sp>
    </p:spTree>
    <p:extLst>
      <p:ext uri="{BB962C8B-B14F-4D97-AF65-F5344CB8AC3E}">
        <p14:creationId xmlns:p14="http://schemas.microsoft.com/office/powerpoint/2010/main" val="1913114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C04492D-77D3-41C7-A917-65A328A95D9C}" type="datetime1">
              <a:rPr lang="en-US" smtClean="0"/>
              <a:t>1/5/2024</a:t>
            </a:fld>
            <a:endParaRPr lang="en-US"/>
          </a:p>
        </p:txBody>
      </p:sp>
      <p:sp>
        <p:nvSpPr>
          <p:cNvPr id="8" name="Footer Placeholder 7"/>
          <p:cNvSpPr>
            <a:spLocks noGrp="1"/>
          </p:cNvSpPr>
          <p:nvPr>
            <p:ph type="ftr" sz="quarter" idx="11"/>
          </p:nvPr>
        </p:nvSpPr>
        <p:spPr/>
        <p:txBody>
          <a:bodyPr/>
          <a:lstStyle/>
          <a:p>
            <a:r>
              <a:rPr lang="en-US"/>
              <a:t>School of Engineering &amp; Technology</a:t>
            </a:r>
          </a:p>
        </p:txBody>
      </p:sp>
      <p:sp>
        <p:nvSpPr>
          <p:cNvPr id="9" name="Slide Number Placeholder 8"/>
          <p:cNvSpPr>
            <a:spLocks noGrp="1"/>
          </p:cNvSpPr>
          <p:nvPr>
            <p:ph type="sldNum" sz="quarter" idx="12"/>
          </p:nvPr>
        </p:nvSpPr>
        <p:spPr/>
        <p:txBody>
          <a:bodyPr/>
          <a:lstStyle/>
          <a:p>
            <a:fld id="{A3B4482A-7089-4673-BBFE-AB9956E11756}" type="slidenum">
              <a:rPr lang="en-US" smtClean="0"/>
              <a:t>‹#›</a:t>
            </a:fld>
            <a:endParaRPr lang="en-US"/>
          </a:p>
        </p:txBody>
      </p:sp>
    </p:spTree>
    <p:extLst>
      <p:ext uri="{BB962C8B-B14F-4D97-AF65-F5344CB8AC3E}">
        <p14:creationId xmlns:p14="http://schemas.microsoft.com/office/powerpoint/2010/main" val="652108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2C803D-CB08-44DE-8347-F8E588306365}" type="datetime1">
              <a:rPr lang="en-US" smtClean="0"/>
              <a:t>1/5/2024</a:t>
            </a:fld>
            <a:endParaRPr lang="en-US"/>
          </a:p>
        </p:txBody>
      </p:sp>
      <p:sp>
        <p:nvSpPr>
          <p:cNvPr id="4" name="Footer Placeholder 3"/>
          <p:cNvSpPr>
            <a:spLocks noGrp="1"/>
          </p:cNvSpPr>
          <p:nvPr>
            <p:ph type="ftr" sz="quarter" idx="11"/>
          </p:nvPr>
        </p:nvSpPr>
        <p:spPr/>
        <p:txBody>
          <a:bodyPr/>
          <a:lstStyle/>
          <a:p>
            <a:r>
              <a:rPr lang="en-US"/>
              <a:t>School of Engineering &amp; Technology</a:t>
            </a:r>
          </a:p>
        </p:txBody>
      </p:sp>
      <p:sp>
        <p:nvSpPr>
          <p:cNvPr id="5" name="Slide Number Placeholder 4"/>
          <p:cNvSpPr>
            <a:spLocks noGrp="1"/>
          </p:cNvSpPr>
          <p:nvPr>
            <p:ph type="sldNum" sz="quarter" idx="12"/>
          </p:nvPr>
        </p:nvSpPr>
        <p:spPr/>
        <p:txBody>
          <a:bodyPr/>
          <a:lstStyle/>
          <a:p>
            <a:fld id="{A3B4482A-7089-4673-BBFE-AB9956E11756}" type="slidenum">
              <a:rPr lang="en-US" smtClean="0"/>
              <a:t>‹#›</a:t>
            </a:fld>
            <a:endParaRPr lang="en-US"/>
          </a:p>
        </p:txBody>
      </p:sp>
    </p:spTree>
    <p:extLst>
      <p:ext uri="{BB962C8B-B14F-4D97-AF65-F5344CB8AC3E}">
        <p14:creationId xmlns:p14="http://schemas.microsoft.com/office/powerpoint/2010/main" val="704237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A66645-AA81-4830-8141-D3D6B728B2A2}" type="datetime1">
              <a:rPr lang="en-US" smtClean="0"/>
              <a:t>1/5/2024</a:t>
            </a:fld>
            <a:endParaRPr lang="en-US"/>
          </a:p>
        </p:txBody>
      </p:sp>
      <p:sp>
        <p:nvSpPr>
          <p:cNvPr id="3" name="Footer Placeholder 2"/>
          <p:cNvSpPr>
            <a:spLocks noGrp="1"/>
          </p:cNvSpPr>
          <p:nvPr>
            <p:ph type="ftr" sz="quarter" idx="11"/>
          </p:nvPr>
        </p:nvSpPr>
        <p:spPr/>
        <p:txBody>
          <a:bodyPr/>
          <a:lstStyle/>
          <a:p>
            <a:r>
              <a:rPr lang="en-US"/>
              <a:t>School of Engineering &amp; Technology</a:t>
            </a:r>
          </a:p>
        </p:txBody>
      </p:sp>
      <p:sp>
        <p:nvSpPr>
          <p:cNvPr id="4" name="Slide Number Placeholder 3"/>
          <p:cNvSpPr>
            <a:spLocks noGrp="1"/>
          </p:cNvSpPr>
          <p:nvPr>
            <p:ph type="sldNum" sz="quarter" idx="12"/>
          </p:nvPr>
        </p:nvSpPr>
        <p:spPr/>
        <p:txBody>
          <a:bodyPr/>
          <a:lstStyle/>
          <a:p>
            <a:fld id="{A3B4482A-7089-4673-BBFE-AB9956E11756}" type="slidenum">
              <a:rPr lang="en-US" smtClean="0"/>
              <a:t>‹#›</a:t>
            </a:fld>
            <a:endParaRPr lang="en-US"/>
          </a:p>
        </p:txBody>
      </p:sp>
    </p:spTree>
    <p:extLst>
      <p:ext uri="{BB962C8B-B14F-4D97-AF65-F5344CB8AC3E}">
        <p14:creationId xmlns:p14="http://schemas.microsoft.com/office/powerpoint/2010/main" val="622355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AF55A7-1D4D-4DC2-9176-9A6EC2BFA4BD}" type="datetime1">
              <a:rPr lang="en-US" smtClean="0"/>
              <a:t>1/5/2024</a:t>
            </a:fld>
            <a:endParaRPr lang="en-US"/>
          </a:p>
        </p:txBody>
      </p:sp>
      <p:sp>
        <p:nvSpPr>
          <p:cNvPr id="6" name="Footer Placeholder 5"/>
          <p:cNvSpPr>
            <a:spLocks noGrp="1"/>
          </p:cNvSpPr>
          <p:nvPr>
            <p:ph type="ftr" sz="quarter" idx="11"/>
          </p:nvPr>
        </p:nvSpPr>
        <p:spPr/>
        <p:txBody>
          <a:bodyPr/>
          <a:lstStyle/>
          <a:p>
            <a:r>
              <a:rPr lang="en-US"/>
              <a:t>School of Engineering &amp; Technology</a:t>
            </a:r>
          </a:p>
        </p:txBody>
      </p:sp>
      <p:sp>
        <p:nvSpPr>
          <p:cNvPr id="7" name="Slide Number Placeholder 6"/>
          <p:cNvSpPr>
            <a:spLocks noGrp="1"/>
          </p:cNvSpPr>
          <p:nvPr>
            <p:ph type="sldNum" sz="quarter" idx="12"/>
          </p:nvPr>
        </p:nvSpPr>
        <p:spPr/>
        <p:txBody>
          <a:bodyPr/>
          <a:lstStyle/>
          <a:p>
            <a:fld id="{A3B4482A-7089-4673-BBFE-AB9956E11756}" type="slidenum">
              <a:rPr lang="en-US" smtClean="0"/>
              <a:t>‹#›</a:t>
            </a:fld>
            <a:endParaRPr lang="en-US"/>
          </a:p>
        </p:txBody>
      </p:sp>
    </p:spTree>
    <p:extLst>
      <p:ext uri="{BB962C8B-B14F-4D97-AF65-F5344CB8AC3E}">
        <p14:creationId xmlns:p14="http://schemas.microsoft.com/office/powerpoint/2010/main" val="4193702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93A7FB-F40F-4941-886B-626DF95C4255}" type="datetime1">
              <a:rPr lang="en-US" smtClean="0"/>
              <a:t>1/5/2024</a:t>
            </a:fld>
            <a:endParaRPr lang="en-US"/>
          </a:p>
        </p:txBody>
      </p:sp>
      <p:sp>
        <p:nvSpPr>
          <p:cNvPr id="6" name="Footer Placeholder 5"/>
          <p:cNvSpPr>
            <a:spLocks noGrp="1"/>
          </p:cNvSpPr>
          <p:nvPr>
            <p:ph type="ftr" sz="quarter" idx="11"/>
          </p:nvPr>
        </p:nvSpPr>
        <p:spPr/>
        <p:txBody>
          <a:bodyPr/>
          <a:lstStyle/>
          <a:p>
            <a:r>
              <a:rPr lang="en-US"/>
              <a:t>School of Engineering &amp; Technology</a:t>
            </a:r>
          </a:p>
        </p:txBody>
      </p:sp>
      <p:sp>
        <p:nvSpPr>
          <p:cNvPr id="7" name="Slide Number Placeholder 6"/>
          <p:cNvSpPr>
            <a:spLocks noGrp="1"/>
          </p:cNvSpPr>
          <p:nvPr>
            <p:ph type="sldNum" sz="quarter" idx="12"/>
          </p:nvPr>
        </p:nvSpPr>
        <p:spPr/>
        <p:txBody>
          <a:bodyPr/>
          <a:lstStyle/>
          <a:p>
            <a:fld id="{A3B4482A-7089-4673-BBFE-AB9956E11756}" type="slidenum">
              <a:rPr lang="en-US" smtClean="0"/>
              <a:t>‹#›</a:t>
            </a:fld>
            <a:endParaRPr lang="en-US"/>
          </a:p>
        </p:txBody>
      </p:sp>
    </p:spTree>
    <p:extLst>
      <p:ext uri="{BB962C8B-B14F-4D97-AF65-F5344CB8AC3E}">
        <p14:creationId xmlns:p14="http://schemas.microsoft.com/office/powerpoint/2010/main" val="3167832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F5EEB-B36D-4112-91CA-C2EFCFA85E69}" type="datetime1">
              <a:rPr lang="en-US" smtClean="0"/>
              <a:t>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School of Engineering &amp; Technology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A3B4482A-7089-4673-BBFE-AB9956E11756}" type="slidenum">
              <a:rPr lang="en-US" smtClean="0"/>
              <a:pPr/>
              <a:t>‹#›</a:t>
            </a:fld>
            <a:endParaRPr lang="en-US" dirty="0"/>
          </a:p>
        </p:txBody>
      </p:sp>
      <p:pic>
        <p:nvPicPr>
          <p:cNvPr id="8" name="Picture 7" descr="Download Technology Picture HQ PNG Image | FreePNGImg"/>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829456" y="5607971"/>
            <a:ext cx="1362544" cy="1250029"/>
          </a:xfrm>
          <a:prstGeom prst="rect">
            <a:avLst/>
          </a:prstGeom>
        </p:spPr>
      </p:pic>
      <p:pic>
        <p:nvPicPr>
          <p:cNvPr id="10" name="Picture 9">
            <a:extLst>
              <a:ext uri="{FF2B5EF4-FFF2-40B4-BE49-F238E27FC236}">
                <a16:creationId xmlns:a16="http://schemas.microsoft.com/office/drawing/2014/main" id="{A1631184-F22F-706C-A0DE-9F0D088851ED}"/>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l="1616" t="11956" r="3243" b="24198"/>
          <a:stretch/>
        </p:blipFill>
        <p:spPr>
          <a:xfrm>
            <a:off x="66964" y="105475"/>
            <a:ext cx="2297546" cy="652935"/>
          </a:xfrm>
          <a:prstGeom prst="rect">
            <a:avLst/>
          </a:prstGeom>
        </p:spPr>
      </p:pic>
    </p:spTree>
    <p:extLst>
      <p:ext uri="{BB962C8B-B14F-4D97-AF65-F5344CB8AC3E}">
        <p14:creationId xmlns:p14="http://schemas.microsoft.com/office/powerpoint/2010/main" val="2127015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tinkercad.com/" TargetMode="External"/><Relationship Id="rId2" Type="http://schemas.openxmlformats.org/officeDocument/2006/relationships/hyperlink" Target="https://www.electronicsforu.com/" TargetMode="External"/><Relationship Id="rId1" Type="http://schemas.openxmlformats.org/officeDocument/2006/relationships/slideLayout" Target="../slideLayouts/slideLayout2.xml"/><Relationship Id="rId5" Type="http://schemas.openxmlformats.org/officeDocument/2006/relationships/hyperlink" Target="https://simple-circuit.com/arduino-gps-clock-local-time-neo-6m/" TargetMode="External"/><Relationship Id="rId4" Type="http://schemas.openxmlformats.org/officeDocument/2006/relationships/hyperlink" Target="https://www.arduino.cc/"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School of Engineering &amp; Technology</a:t>
            </a:r>
          </a:p>
        </p:txBody>
      </p:sp>
      <p:sp>
        <p:nvSpPr>
          <p:cNvPr id="6" name="Slide Number Placeholder 5"/>
          <p:cNvSpPr>
            <a:spLocks noGrp="1"/>
          </p:cNvSpPr>
          <p:nvPr>
            <p:ph type="sldNum" sz="quarter" idx="12"/>
          </p:nvPr>
        </p:nvSpPr>
        <p:spPr/>
        <p:txBody>
          <a:bodyPr/>
          <a:lstStyle/>
          <a:p>
            <a:fld id="{A3B4482A-7089-4673-BBFE-AB9956E11756}" type="slidenum">
              <a:rPr lang="en-US" smtClean="0"/>
              <a:t>1</a:t>
            </a:fld>
            <a:endParaRPr lang="en-US"/>
          </a:p>
        </p:txBody>
      </p:sp>
      <p:sp>
        <p:nvSpPr>
          <p:cNvPr id="7" name="TextBox 6"/>
          <p:cNvSpPr txBox="1"/>
          <p:nvPr/>
        </p:nvSpPr>
        <p:spPr>
          <a:xfrm>
            <a:off x="2699076" y="215535"/>
            <a:ext cx="6793848" cy="584775"/>
          </a:xfrm>
          <a:prstGeom prst="rect">
            <a:avLst/>
          </a:prstGeom>
          <a:noFill/>
        </p:spPr>
        <p:txBody>
          <a:bodyPr wrap="none" rtlCol="0">
            <a:spAutoFit/>
          </a:bodyPr>
          <a:lstStyle/>
          <a:p>
            <a:r>
              <a:rPr lang="en-US" sz="3200" b="1" dirty="0">
                <a:solidFill>
                  <a:srgbClr val="0070C0"/>
                </a:solidFill>
                <a:latin typeface="Times New Roman" panose="02020603050405020304" pitchFamily="18" charset="0"/>
                <a:cs typeface="Times New Roman" panose="02020603050405020304" pitchFamily="18" charset="0"/>
              </a:rPr>
              <a:t>School of Engineering and technology</a:t>
            </a:r>
          </a:p>
        </p:txBody>
      </p:sp>
      <p:sp>
        <p:nvSpPr>
          <p:cNvPr id="8" name="TextBox 7"/>
          <p:cNvSpPr txBox="1"/>
          <p:nvPr/>
        </p:nvSpPr>
        <p:spPr>
          <a:xfrm>
            <a:off x="3290251" y="986556"/>
            <a:ext cx="5726439" cy="400110"/>
          </a:xfrm>
          <a:prstGeom prst="rect">
            <a:avLst/>
          </a:prstGeom>
          <a:noFill/>
        </p:spPr>
        <p:txBody>
          <a:bodyPr wrap="none" rtlCol="0">
            <a:spAutoFit/>
          </a:bodyPr>
          <a:lstStyle/>
          <a:p>
            <a:r>
              <a:rPr lang="en-US" sz="2000" b="1" dirty="0">
                <a:solidFill>
                  <a:srgbClr val="7030A0"/>
                </a:solidFill>
                <a:latin typeface="Times New Roman" panose="02020603050405020304" pitchFamily="18" charset="0"/>
                <a:cs typeface="Times New Roman" panose="02020603050405020304" pitchFamily="18" charset="0"/>
              </a:rPr>
              <a:t>Department of Computer Science and Engineering</a:t>
            </a:r>
          </a:p>
        </p:txBody>
      </p:sp>
      <p:sp>
        <p:nvSpPr>
          <p:cNvPr id="9" name="TextBox 8"/>
          <p:cNvSpPr txBox="1"/>
          <p:nvPr/>
        </p:nvSpPr>
        <p:spPr>
          <a:xfrm>
            <a:off x="4934047" y="1436846"/>
            <a:ext cx="2323906" cy="461665"/>
          </a:xfrm>
          <a:prstGeom prst="rect">
            <a:avLst/>
          </a:prstGeom>
          <a:noFill/>
        </p:spPr>
        <p:txBody>
          <a:bodyPr wrap="none" rtlCol="0">
            <a:spAutoFit/>
          </a:bodyPr>
          <a:lstStyle/>
          <a:p>
            <a:pPr algn="ctr"/>
            <a:r>
              <a:rPr lang="en-US" sz="2400" b="1" dirty="0">
                <a:solidFill>
                  <a:srgbClr val="C00000"/>
                </a:solidFill>
                <a:latin typeface="Times New Roman" panose="02020603050405020304" pitchFamily="18" charset="0"/>
                <a:cs typeface="Times New Roman" panose="02020603050405020304" pitchFamily="18" charset="0"/>
              </a:rPr>
              <a:t>Arduino Project</a:t>
            </a:r>
          </a:p>
        </p:txBody>
      </p:sp>
      <p:sp>
        <p:nvSpPr>
          <p:cNvPr id="10" name="TextBox 9"/>
          <p:cNvSpPr txBox="1"/>
          <p:nvPr/>
        </p:nvSpPr>
        <p:spPr>
          <a:xfrm>
            <a:off x="5881839" y="1952630"/>
            <a:ext cx="428322"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on</a:t>
            </a:r>
          </a:p>
        </p:txBody>
      </p:sp>
      <p:sp>
        <p:nvSpPr>
          <p:cNvPr id="11" name="TextBox 10"/>
          <p:cNvSpPr txBox="1"/>
          <p:nvPr/>
        </p:nvSpPr>
        <p:spPr>
          <a:xfrm>
            <a:off x="4038600" y="2398982"/>
            <a:ext cx="3497752" cy="646331"/>
          </a:xfrm>
          <a:prstGeom prst="rect">
            <a:avLst/>
          </a:prstGeom>
          <a:noFill/>
        </p:spPr>
        <p:txBody>
          <a:bodyPr wrap="none" rtlCol="0">
            <a:spAutoFit/>
          </a:bodyPr>
          <a:lstStyle/>
          <a:p>
            <a:r>
              <a:rPr lang="en-US" sz="3600" b="1" dirty="0">
                <a:solidFill>
                  <a:srgbClr val="00B050"/>
                </a:solidFill>
                <a:latin typeface="Times New Roman" panose="02020603050405020304" pitchFamily="18" charset="0"/>
                <a:cs typeface="Times New Roman" panose="02020603050405020304" pitchFamily="18" charset="0"/>
              </a:rPr>
              <a:t>GPS TRACKER</a:t>
            </a:r>
          </a:p>
        </p:txBody>
      </p:sp>
      <p:sp>
        <p:nvSpPr>
          <p:cNvPr id="12" name="TextBox 11"/>
          <p:cNvSpPr txBox="1"/>
          <p:nvPr/>
        </p:nvSpPr>
        <p:spPr>
          <a:xfrm>
            <a:off x="1332411" y="3670663"/>
            <a:ext cx="1715213" cy="369332"/>
          </a:xfrm>
          <a:prstGeom prst="rect">
            <a:avLst/>
          </a:prstGeom>
          <a:noFill/>
        </p:spPr>
        <p:txBody>
          <a:bodyPr wrap="none" rtlCol="0">
            <a:spAutoFit/>
          </a:bodyPr>
          <a:lstStyle/>
          <a:p>
            <a:r>
              <a:rPr lang="en-US" b="1" dirty="0">
                <a:solidFill>
                  <a:srgbClr val="7030A0"/>
                </a:solidFill>
              </a:rPr>
              <a:t>Team Members </a:t>
            </a:r>
          </a:p>
        </p:txBody>
      </p:sp>
      <p:sp>
        <p:nvSpPr>
          <p:cNvPr id="13" name="TextBox 12"/>
          <p:cNvSpPr txBox="1"/>
          <p:nvPr/>
        </p:nvSpPr>
        <p:spPr>
          <a:xfrm>
            <a:off x="9225209" y="3696605"/>
            <a:ext cx="1480277" cy="369332"/>
          </a:xfrm>
          <a:prstGeom prst="rect">
            <a:avLst/>
          </a:prstGeom>
          <a:noFill/>
        </p:spPr>
        <p:txBody>
          <a:bodyPr wrap="none" rtlCol="0">
            <a:spAutoFit/>
          </a:bodyPr>
          <a:lstStyle/>
          <a:p>
            <a:r>
              <a:rPr lang="en-US" b="1" dirty="0">
                <a:solidFill>
                  <a:srgbClr val="7030A0"/>
                </a:solidFill>
              </a:rPr>
              <a:t>Project Guide</a:t>
            </a:r>
          </a:p>
        </p:txBody>
      </p:sp>
      <p:sp>
        <p:nvSpPr>
          <p:cNvPr id="15" name="TextBox 14"/>
          <p:cNvSpPr txBox="1"/>
          <p:nvPr/>
        </p:nvSpPr>
        <p:spPr>
          <a:xfrm>
            <a:off x="971764" y="4394116"/>
            <a:ext cx="2888035" cy="1477328"/>
          </a:xfrm>
          <a:prstGeom prst="rect">
            <a:avLst/>
          </a:prstGeom>
          <a:noFill/>
        </p:spPr>
        <p:txBody>
          <a:bodyPr wrap="none" rtlCol="0">
            <a:spAutoFit/>
          </a:bodyPr>
          <a:lstStyle/>
          <a:p>
            <a:r>
              <a:rPr lang="en-US" dirty="0"/>
              <a:t>DEEKSHITHA M-</a:t>
            </a:r>
          </a:p>
          <a:p>
            <a:r>
              <a:rPr lang="en-US" dirty="0"/>
              <a:t>                           22BBTCS082</a:t>
            </a:r>
          </a:p>
          <a:p>
            <a:r>
              <a:rPr lang="en-US" dirty="0"/>
              <a:t>BOREDDY SAHASTRA REDDY-</a:t>
            </a:r>
          </a:p>
          <a:p>
            <a:r>
              <a:rPr lang="en-US" dirty="0"/>
              <a:t>                           22BBTCS064</a:t>
            </a:r>
          </a:p>
          <a:p>
            <a:endParaRPr lang="en-US" dirty="0"/>
          </a:p>
        </p:txBody>
      </p:sp>
      <p:sp>
        <p:nvSpPr>
          <p:cNvPr id="16" name="TextBox 15"/>
          <p:cNvSpPr txBox="1"/>
          <p:nvPr/>
        </p:nvSpPr>
        <p:spPr>
          <a:xfrm>
            <a:off x="9121514" y="4214257"/>
            <a:ext cx="2048702" cy="369332"/>
          </a:xfrm>
          <a:prstGeom prst="rect">
            <a:avLst/>
          </a:prstGeom>
          <a:noFill/>
        </p:spPr>
        <p:txBody>
          <a:bodyPr wrap="none" rtlCol="0">
            <a:spAutoFit/>
          </a:bodyPr>
          <a:lstStyle/>
          <a:p>
            <a:r>
              <a:rPr lang="en-US" dirty="0"/>
              <a:t>Dr. PRACHI GUPTHA</a:t>
            </a:r>
          </a:p>
        </p:txBody>
      </p:sp>
      <p:sp>
        <p:nvSpPr>
          <p:cNvPr id="18" name="TextBox 17"/>
          <p:cNvSpPr txBox="1"/>
          <p:nvPr/>
        </p:nvSpPr>
        <p:spPr>
          <a:xfrm>
            <a:off x="4839201" y="5676804"/>
            <a:ext cx="2362442" cy="400110"/>
          </a:xfrm>
          <a:prstGeom prst="rect">
            <a:avLst/>
          </a:prstGeom>
          <a:noFill/>
        </p:spPr>
        <p:txBody>
          <a:bodyPr wrap="none" rtlCol="0">
            <a:spAutoFit/>
          </a:bodyPr>
          <a:lstStyle/>
          <a:p>
            <a:r>
              <a:rPr lang="en-US" sz="2000" b="1" dirty="0">
                <a:solidFill>
                  <a:srgbClr val="002060"/>
                </a:solidFill>
              </a:rPr>
              <a:t>Date: 05 / 01 / 2024 </a:t>
            </a:r>
          </a:p>
        </p:txBody>
      </p:sp>
      <p:sp>
        <p:nvSpPr>
          <p:cNvPr id="19" name="TextBox 18"/>
          <p:cNvSpPr txBox="1"/>
          <p:nvPr/>
        </p:nvSpPr>
        <p:spPr>
          <a:xfrm>
            <a:off x="4438257" y="3670663"/>
            <a:ext cx="2617896" cy="369332"/>
          </a:xfrm>
          <a:prstGeom prst="rect">
            <a:avLst/>
          </a:prstGeom>
          <a:noFill/>
        </p:spPr>
        <p:txBody>
          <a:bodyPr wrap="none" rtlCol="0">
            <a:spAutoFit/>
          </a:bodyPr>
          <a:lstStyle/>
          <a:p>
            <a:r>
              <a:rPr lang="en-US" b="1" dirty="0">
                <a:solidFill>
                  <a:srgbClr val="7030A0"/>
                </a:solidFill>
              </a:rPr>
              <a:t>Presented By</a:t>
            </a:r>
            <a:r>
              <a:rPr lang="en-US" b="1" dirty="0">
                <a:solidFill>
                  <a:srgbClr val="7030A0"/>
                </a:solidFill>
                <a:sym typeface="Wingdings" panose="05000000000000000000" pitchFamily="2" charset="2"/>
              </a:rPr>
              <a:t>(Individuals)</a:t>
            </a:r>
            <a:endParaRPr lang="en-US" b="1" dirty="0">
              <a:solidFill>
                <a:srgbClr val="7030A0"/>
              </a:solidFill>
            </a:endParaRPr>
          </a:p>
        </p:txBody>
      </p:sp>
      <p:sp>
        <p:nvSpPr>
          <p:cNvPr id="4" name="TextBox 3">
            <a:extLst>
              <a:ext uri="{FF2B5EF4-FFF2-40B4-BE49-F238E27FC236}">
                <a16:creationId xmlns:a16="http://schemas.microsoft.com/office/drawing/2014/main" id="{0655F4C5-D205-7EE1-07F0-57CA0BB1F07C}"/>
              </a:ext>
            </a:extLst>
          </p:cNvPr>
          <p:cNvSpPr txBox="1"/>
          <p:nvPr/>
        </p:nvSpPr>
        <p:spPr>
          <a:xfrm>
            <a:off x="4330555" y="4282961"/>
            <a:ext cx="3642191" cy="1200329"/>
          </a:xfrm>
          <a:prstGeom prst="rect">
            <a:avLst/>
          </a:prstGeom>
          <a:noFill/>
        </p:spPr>
        <p:txBody>
          <a:bodyPr wrap="square">
            <a:spAutoFit/>
          </a:bodyPr>
          <a:lstStyle/>
          <a:p>
            <a:r>
              <a:rPr lang="en-IN" dirty="0"/>
              <a:t>DEEKSHITHA M-</a:t>
            </a:r>
          </a:p>
          <a:p>
            <a:r>
              <a:rPr lang="en-IN" dirty="0"/>
              <a:t>                           22BBTCS082</a:t>
            </a:r>
          </a:p>
          <a:p>
            <a:r>
              <a:rPr lang="en-IN" dirty="0"/>
              <a:t>BOREDDY SAHASTRA REDDY-</a:t>
            </a:r>
          </a:p>
          <a:p>
            <a:r>
              <a:rPr lang="en-IN" dirty="0"/>
              <a:t>                           22BBTCS064</a:t>
            </a:r>
          </a:p>
        </p:txBody>
      </p:sp>
    </p:spTree>
    <p:extLst>
      <p:ext uri="{BB962C8B-B14F-4D97-AF65-F5344CB8AC3E}">
        <p14:creationId xmlns:p14="http://schemas.microsoft.com/office/powerpoint/2010/main" val="3002658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D1D6BF7-77AB-468F-DE0D-00C0166B5CEE}"/>
              </a:ext>
            </a:extLst>
          </p:cNvPr>
          <p:cNvPicPr>
            <a:picLocks noGrp="1" noChangeAspect="1"/>
          </p:cNvPicPr>
          <p:nvPr>
            <p:ph idx="1"/>
          </p:nvPr>
        </p:nvPicPr>
        <p:blipFill>
          <a:blip r:embed="rId2"/>
          <a:stretch>
            <a:fillRect/>
          </a:stretch>
        </p:blipFill>
        <p:spPr>
          <a:xfrm>
            <a:off x="7565378" y="749608"/>
            <a:ext cx="4132357" cy="4873625"/>
          </a:xfrm>
          <a:prstGeom prst="rect">
            <a:avLst/>
          </a:prstGeom>
        </p:spPr>
      </p:pic>
      <p:sp>
        <p:nvSpPr>
          <p:cNvPr id="10" name="Text Placeholder 9">
            <a:extLst>
              <a:ext uri="{FF2B5EF4-FFF2-40B4-BE49-F238E27FC236}">
                <a16:creationId xmlns:a16="http://schemas.microsoft.com/office/drawing/2014/main" id="{65CF5386-5ED9-8040-E1E8-A137295746AE}"/>
              </a:ext>
            </a:extLst>
          </p:cNvPr>
          <p:cNvSpPr>
            <a:spLocks noGrp="1"/>
          </p:cNvSpPr>
          <p:nvPr>
            <p:ph type="body" sz="half" idx="2"/>
          </p:nvPr>
        </p:nvSpPr>
        <p:spPr>
          <a:xfrm>
            <a:off x="494265" y="681135"/>
            <a:ext cx="6754033" cy="5190276"/>
          </a:xfrm>
        </p:spPr>
        <p:txBody>
          <a:bodyPr>
            <a:normAutofit lnSpcReduction="10000"/>
          </a:bodyPr>
          <a:lstStyle/>
          <a:p>
            <a:pPr marR="71120" algn="just" fontAlgn="base">
              <a:lnSpc>
                <a:spcPct val="103000"/>
              </a:lnSpc>
              <a:spcAft>
                <a:spcPts val="15"/>
              </a:spcAft>
              <a:buClr>
                <a:srgbClr val="000000"/>
              </a:buClr>
              <a:buSzPts val="1200"/>
            </a:pPr>
            <a:r>
              <a:rPr lang="en-IN" sz="2000" kern="100" dirty="0">
                <a:solidFill>
                  <a:srgbClr val="000000"/>
                </a:solidFill>
                <a:ea typeface="Times New Roman" panose="02020603050405020304" pitchFamily="18" charset="0"/>
              </a:rPr>
              <a:t>The</a:t>
            </a:r>
            <a:r>
              <a:rPr lang="en-IN" sz="2000" kern="100" dirty="0">
                <a:solidFill>
                  <a:srgbClr val="000000"/>
                </a:solidFill>
                <a:effectLst/>
                <a:ea typeface="Times New Roman" panose="02020603050405020304" pitchFamily="18" charset="0"/>
              </a:rPr>
              <a:t> components are connected as shown in the circuit diagram: </a:t>
            </a:r>
          </a:p>
          <a:p>
            <a:pPr marL="342900" marR="71120" lvl="0" indent="-342900" algn="just" fontAlgn="base">
              <a:lnSpc>
                <a:spcPct val="103000"/>
              </a:lnSpc>
              <a:spcAft>
                <a:spcPts val="15"/>
              </a:spcAft>
              <a:buClr>
                <a:srgbClr val="000000"/>
              </a:buClr>
              <a:buSzPts val="1200"/>
              <a:buFont typeface="Courier New" panose="02070309020205020404" pitchFamily="49" charset="0"/>
              <a:buChar char="o"/>
            </a:pPr>
            <a:r>
              <a:rPr lang="en-IN" sz="2000" u="none" strike="noStrike" kern="100" dirty="0">
                <a:solidFill>
                  <a:srgbClr val="000000"/>
                </a:solidFill>
                <a:effectLst/>
                <a:uFill>
                  <a:solidFill>
                    <a:srgbClr val="000000"/>
                  </a:solidFill>
                </a:uFill>
                <a:ea typeface="Courier New" panose="02070309020205020404" pitchFamily="49" charset="0"/>
                <a:cs typeface="Courier New" panose="02070309020205020404" pitchFamily="49" charset="0"/>
              </a:rPr>
              <a:t>Connect the VCC and GND pins of the GPS Module and GSM Module to the 5V and GND pins on the Arduino Uno, respectively. </a:t>
            </a:r>
          </a:p>
          <a:p>
            <a:pPr marL="342900" marR="71120" lvl="0" indent="-342900" algn="just" fontAlgn="base">
              <a:lnSpc>
                <a:spcPct val="103000"/>
              </a:lnSpc>
              <a:spcAft>
                <a:spcPts val="15"/>
              </a:spcAft>
              <a:buClr>
                <a:srgbClr val="000000"/>
              </a:buClr>
              <a:buSzPts val="1200"/>
              <a:buFont typeface="Courier New" panose="02070309020205020404" pitchFamily="49" charset="0"/>
              <a:buChar char="o"/>
            </a:pPr>
            <a:r>
              <a:rPr lang="en-IN" sz="2000" u="none" strike="noStrike" kern="100" dirty="0">
                <a:solidFill>
                  <a:srgbClr val="000000"/>
                </a:solidFill>
                <a:effectLst/>
                <a:uFill>
                  <a:solidFill>
                    <a:srgbClr val="000000"/>
                  </a:solidFill>
                </a:uFill>
                <a:ea typeface="Courier New" panose="02070309020205020404" pitchFamily="49" charset="0"/>
                <a:cs typeface="Courier New" panose="02070309020205020404" pitchFamily="49" charset="0"/>
              </a:rPr>
              <a:t>Connect the TX pin of the GPS and GSM modules to the RX pin on the Arduino Uno and vice versa.</a:t>
            </a:r>
          </a:p>
          <a:p>
            <a:pPr marL="342900" marR="71120" lvl="0" indent="-342900" algn="just" fontAlgn="base">
              <a:lnSpc>
                <a:spcPct val="103000"/>
              </a:lnSpc>
              <a:spcAft>
                <a:spcPts val="15"/>
              </a:spcAft>
              <a:buClr>
                <a:srgbClr val="000000"/>
              </a:buClr>
              <a:buSzPts val="1200"/>
              <a:buFont typeface="Courier New" panose="02070309020205020404" pitchFamily="49" charset="0"/>
              <a:buChar char="o"/>
            </a:pPr>
            <a:r>
              <a:rPr lang="en-IN" sz="2000" u="none" strike="noStrike" kern="100" dirty="0">
                <a:solidFill>
                  <a:srgbClr val="000000"/>
                </a:solidFill>
                <a:effectLst/>
                <a:uFill>
                  <a:solidFill>
                    <a:srgbClr val="000000"/>
                  </a:solidFill>
                </a:uFill>
                <a:ea typeface="Courier New" panose="02070309020205020404" pitchFamily="49" charset="0"/>
                <a:cs typeface="Courier New" panose="02070309020205020404" pitchFamily="49" charset="0"/>
              </a:rPr>
              <a:t>Connect the VCC and GND pins of the LCD display to 5V and GND on the Arduino, respectively.</a:t>
            </a:r>
          </a:p>
          <a:p>
            <a:pPr marL="342900" marR="71120" lvl="0" indent="-342900" algn="just" fontAlgn="base">
              <a:lnSpc>
                <a:spcPct val="103000"/>
              </a:lnSpc>
              <a:spcAft>
                <a:spcPts val="15"/>
              </a:spcAft>
              <a:buClr>
                <a:srgbClr val="000000"/>
              </a:buClr>
              <a:buSzPts val="1200"/>
              <a:buFont typeface="Courier New" panose="02070309020205020404" pitchFamily="49" charset="0"/>
              <a:buChar char="o"/>
            </a:pPr>
            <a:r>
              <a:rPr lang="en-IN" sz="2000" u="none" strike="noStrike" kern="100" dirty="0">
                <a:solidFill>
                  <a:srgbClr val="000000"/>
                </a:solidFill>
                <a:effectLst/>
                <a:uFill>
                  <a:solidFill>
                    <a:srgbClr val="000000"/>
                  </a:solidFill>
                </a:uFill>
                <a:ea typeface="Courier New" panose="02070309020205020404" pitchFamily="49" charset="0"/>
                <a:cs typeface="Courier New" panose="02070309020205020404" pitchFamily="49" charset="0"/>
              </a:rPr>
              <a:t>Connect the VSS, RW, D0,D1,D2,D3,K to GND of Arduino. </a:t>
            </a:r>
          </a:p>
          <a:p>
            <a:pPr marL="342900" marR="71120" lvl="0" indent="-342900" algn="just" fontAlgn="base">
              <a:lnSpc>
                <a:spcPct val="103000"/>
              </a:lnSpc>
              <a:spcAft>
                <a:spcPts val="15"/>
              </a:spcAft>
              <a:buClr>
                <a:srgbClr val="000000"/>
              </a:buClr>
              <a:buSzPts val="1200"/>
              <a:buFont typeface="Courier New" panose="02070309020205020404" pitchFamily="49" charset="0"/>
              <a:buChar char="o"/>
            </a:pPr>
            <a:r>
              <a:rPr lang="en-IN" sz="2000" kern="100" dirty="0">
                <a:solidFill>
                  <a:srgbClr val="000000"/>
                </a:solidFill>
                <a:uFill>
                  <a:solidFill>
                    <a:srgbClr val="000000"/>
                  </a:solidFill>
                </a:uFill>
                <a:ea typeface="Courier New" panose="02070309020205020404" pitchFamily="49" charset="0"/>
                <a:cs typeface="Courier New" panose="02070309020205020404" pitchFamily="49" charset="0"/>
              </a:rPr>
              <a:t>Connect D4, D5, D6, D7 to digital pins 4,5,6,7 respectively.</a:t>
            </a:r>
          </a:p>
          <a:p>
            <a:pPr marL="342900" marR="71120" lvl="0" indent="-342900" algn="just" fontAlgn="base">
              <a:lnSpc>
                <a:spcPct val="103000"/>
              </a:lnSpc>
              <a:spcAft>
                <a:spcPts val="15"/>
              </a:spcAft>
              <a:buClr>
                <a:srgbClr val="000000"/>
              </a:buClr>
              <a:buSzPts val="1200"/>
              <a:buFont typeface="Courier New" panose="02070309020205020404" pitchFamily="49" charset="0"/>
              <a:buChar char="o"/>
            </a:pPr>
            <a:r>
              <a:rPr lang="en-IN" sz="2000" u="none" strike="noStrike" kern="100" dirty="0">
                <a:solidFill>
                  <a:srgbClr val="000000"/>
                </a:solidFill>
                <a:effectLst/>
                <a:uFill>
                  <a:solidFill>
                    <a:srgbClr val="000000"/>
                  </a:solidFill>
                </a:uFill>
                <a:ea typeface="Courier New" panose="02070309020205020404" pitchFamily="49" charset="0"/>
                <a:cs typeface="Courier New" panose="02070309020205020404" pitchFamily="49" charset="0"/>
              </a:rPr>
              <a:t>Connect one end of the potentiometer to the VCC, the other end to GND, and the middle pin to the VO (contrast) pin on the LCD. </a:t>
            </a:r>
          </a:p>
          <a:p>
            <a:endParaRPr lang="en-IN" sz="2000" dirty="0"/>
          </a:p>
        </p:txBody>
      </p:sp>
      <p:sp>
        <p:nvSpPr>
          <p:cNvPr id="4" name="Date Placeholder 3">
            <a:extLst>
              <a:ext uri="{FF2B5EF4-FFF2-40B4-BE49-F238E27FC236}">
                <a16:creationId xmlns:a16="http://schemas.microsoft.com/office/drawing/2014/main" id="{F7D35E94-6A36-EF01-623E-4E2E4626E9BE}"/>
              </a:ext>
            </a:extLst>
          </p:cNvPr>
          <p:cNvSpPr>
            <a:spLocks noGrp="1"/>
          </p:cNvSpPr>
          <p:nvPr>
            <p:ph type="dt" sz="half" idx="10"/>
          </p:nvPr>
        </p:nvSpPr>
        <p:spPr/>
        <p:txBody>
          <a:bodyPr/>
          <a:lstStyle/>
          <a:p>
            <a:fld id="{8AA52A4F-EA5E-4256-B455-5B175FA685AC}" type="datetime1">
              <a:rPr lang="en-US" smtClean="0"/>
              <a:t>1/5/2024</a:t>
            </a:fld>
            <a:endParaRPr lang="en-US"/>
          </a:p>
        </p:txBody>
      </p:sp>
      <p:sp>
        <p:nvSpPr>
          <p:cNvPr id="5" name="Footer Placeholder 4">
            <a:extLst>
              <a:ext uri="{FF2B5EF4-FFF2-40B4-BE49-F238E27FC236}">
                <a16:creationId xmlns:a16="http://schemas.microsoft.com/office/drawing/2014/main" id="{8986A0AD-904D-043C-B942-A899E618357B}"/>
              </a:ext>
            </a:extLst>
          </p:cNvPr>
          <p:cNvSpPr>
            <a:spLocks noGrp="1"/>
          </p:cNvSpPr>
          <p:nvPr>
            <p:ph type="ftr" sz="quarter" idx="11"/>
          </p:nvPr>
        </p:nvSpPr>
        <p:spPr/>
        <p:txBody>
          <a:bodyPr/>
          <a:lstStyle/>
          <a:p>
            <a:r>
              <a:rPr lang="en-US"/>
              <a:t>School of Engineering &amp; Technology</a:t>
            </a:r>
          </a:p>
        </p:txBody>
      </p:sp>
      <p:sp>
        <p:nvSpPr>
          <p:cNvPr id="6" name="Slide Number Placeholder 5">
            <a:extLst>
              <a:ext uri="{FF2B5EF4-FFF2-40B4-BE49-F238E27FC236}">
                <a16:creationId xmlns:a16="http://schemas.microsoft.com/office/drawing/2014/main" id="{3282ACA2-48EA-F5AC-6417-CAAB03A18B87}"/>
              </a:ext>
            </a:extLst>
          </p:cNvPr>
          <p:cNvSpPr>
            <a:spLocks noGrp="1"/>
          </p:cNvSpPr>
          <p:nvPr>
            <p:ph type="sldNum" sz="quarter" idx="12"/>
          </p:nvPr>
        </p:nvSpPr>
        <p:spPr/>
        <p:txBody>
          <a:bodyPr/>
          <a:lstStyle/>
          <a:p>
            <a:fld id="{A3B4482A-7089-4673-BBFE-AB9956E11756}" type="slidenum">
              <a:rPr lang="en-US" smtClean="0"/>
              <a:t>10</a:t>
            </a:fld>
            <a:endParaRPr lang="en-US"/>
          </a:p>
        </p:txBody>
      </p:sp>
    </p:spTree>
    <p:extLst>
      <p:ext uri="{BB962C8B-B14F-4D97-AF65-F5344CB8AC3E}">
        <p14:creationId xmlns:p14="http://schemas.microsoft.com/office/powerpoint/2010/main" val="1637707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5CF5386-5ED9-8040-E1E8-A137295746AE}"/>
              </a:ext>
            </a:extLst>
          </p:cNvPr>
          <p:cNvSpPr>
            <a:spLocks noGrp="1"/>
          </p:cNvSpPr>
          <p:nvPr>
            <p:ph type="body" sz="half" idx="2"/>
          </p:nvPr>
        </p:nvSpPr>
        <p:spPr>
          <a:xfrm>
            <a:off x="616018" y="1819175"/>
            <a:ext cx="5784782" cy="4052235"/>
          </a:xfrm>
        </p:spPr>
        <p:txBody>
          <a:bodyPr>
            <a:normAutofit/>
          </a:bodyPr>
          <a:lstStyle/>
          <a:p>
            <a:pPr marR="71120" algn="just" fontAlgn="base">
              <a:lnSpc>
                <a:spcPct val="150000"/>
              </a:lnSpc>
              <a:spcAft>
                <a:spcPts val="15"/>
              </a:spcAft>
              <a:buClr>
                <a:srgbClr val="000000"/>
              </a:buClr>
              <a:buSzPts val="1200"/>
            </a:pPr>
            <a:r>
              <a:rPr lang="en-US" sz="1800" dirty="0">
                <a:effectLst/>
                <a:latin typeface="Times New Roman" panose="02020603050405020304" pitchFamily="18" charset="0"/>
                <a:ea typeface="Times New Roman" panose="02020603050405020304" pitchFamily="18" charset="0"/>
              </a:rPr>
              <a:t>Arduino IDE software is an open-source software to which a hobbyist can connect the AT mega chips. In this software the code can be written and uploaded to any AT mega chip and then the code can be executed on the chip. Many 3D printed electronics and Arduino-compatible use AT mega chip and hence the user can upload the program. Arduino can also be used firmware any electronics. Sketch is the window in which the program is to be written.            </a:t>
            </a:r>
            <a:endParaRPr lang="en-IN" sz="1800" dirty="0">
              <a:effectLst/>
              <a:latin typeface="Times New Roman" panose="02020603050405020304" pitchFamily="18" charset="0"/>
              <a:ea typeface="Times New Roman" panose="02020603050405020304" pitchFamily="18" charset="0"/>
            </a:endParaRPr>
          </a:p>
          <a:p>
            <a:pPr marR="71120" algn="just" fontAlgn="base">
              <a:lnSpc>
                <a:spcPct val="150000"/>
              </a:lnSpc>
              <a:spcAft>
                <a:spcPts val="15"/>
              </a:spcAft>
              <a:buClr>
                <a:srgbClr val="000000"/>
              </a:buClr>
              <a:buSzPts val="1200"/>
            </a:pPr>
            <a:endParaRPr lang="en-IN" sz="2000" kern="100" dirty="0">
              <a:solidFill>
                <a:srgbClr val="000000"/>
              </a:solidFill>
              <a:effectLst/>
              <a:ea typeface="Times New Roman" panose="02020603050405020304" pitchFamily="18" charset="0"/>
            </a:endParaRPr>
          </a:p>
        </p:txBody>
      </p:sp>
      <p:sp>
        <p:nvSpPr>
          <p:cNvPr id="4" name="Date Placeholder 3">
            <a:extLst>
              <a:ext uri="{FF2B5EF4-FFF2-40B4-BE49-F238E27FC236}">
                <a16:creationId xmlns:a16="http://schemas.microsoft.com/office/drawing/2014/main" id="{F7D35E94-6A36-EF01-623E-4E2E4626E9BE}"/>
              </a:ext>
            </a:extLst>
          </p:cNvPr>
          <p:cNvSpPr>
            <a:spLocks noGrp="1"/>
          </p:cNvSpPr>
          <p:nvPr>
            <p:ph type="dt" sz="half" idx="10"/>
          </p:nvPr>
        </p:nvSpPr>
        <p:spPr/>
        <p:txBody>
          <a:bodyPr/>
          <a:lstStyle/>
          <a:p>
            <a:fld id="{8AA52A4F-EA5E-4256-B455-5B175FA685AC}" type="datetime1">
              <a:rPr lang="en-US" smtClean="0"/>
              <a:t>1/5/2024</a:t>
            </a:fld>
            <a:endParaRPr lang="en-US"/>
          </a:p>
        </p:txBody>
      </p:sp>
      <p:sp>
        <p:nvSpPr>
          <p:cNvPr id="5" name="Footer Placeholder 4">
            <a:extLst>
              <a:ext uri="{FF2B5EF4-FFF2-40B4-BE49-F238E27FC236}">
                <a16:creationId xmlns:a16="http://schemas.microsoft.com/office/drawing/2014/main" id="{8986A0AD-904D-043C-B942-A899E618357B}"/>
              </a:ext>
            </a:extLst>
          </p:cNvPr>
          <p:cNvSpPr>
            <a:spLocks noGrp="1"/>
          </p:cNvSpPr>
          <p:nvPr>
            <p:ph type="ftr" sz="quarter" idx="11"/>
          </p:nvPr>
        </p:nvSpPr>
        <p:spPr/>
        <p:txBody>
          <a:bodyPr/>
          <a:lstStyle/>
          <a:p>
            <a:r>
              <a:rPr lang="en-US"/>
              <a:t>School of Engineering &amp; Technology</a:t>
            </a:r>
          </a:p>
        </p:txBody>
      </p:sp>
      <p:sp>
        <p:nvSpPr>
          <p:cNvPr id="6" name="Slide Number Placeholder 5">
            <a:extLst>
              <a:ext uri="{FF2B5EF4-FFF2-40B4-BE49-F238E27FC236}">
                <a16:creationId xmlns:a16="http://schemas.microsoft.com/office/drawing/2014/main" id="{3282ACA2-48EA-F5AC-6417-CAAB03A18B87}"/>
              </a:ext>
            </a:extLst>
          </p:cNvPr>
          <p:cNvSpPr>
            <a:spLocks noGrp="1"/>
          </p:cNvSpPr>
          <p:nvPr>
            <p:ph type="sldNum" sz="quarter" idx="12"/>
          </p:nvPr>
        </p:nvSpPr>
        <p:spPr/>
        <p:txBody>
          <a:bodyPr/>
          <a:lstStyle/>
          <a:p>
            <a:fld id="{A3B4482A-7089-4673-BBFE-AB9956E11756}" type="slidenum">
              <a:rPr lang="en-US" smtClean="0"/>
              <a:t>11</a:t>
            </a:fld>
            <a:endParaRPr lang="en-US"/>
          </a:p>
        </p:txBody>
      </p:sp>
      <p:pic>
        <p:nvPicPr>
          <p:cNvPr id="2" name="Picture 1" descr="Download Arduino IDE 1.8.57 for Windows - Filehippo.com">
            <a:extLst>
              <a:ext uri="{FF2B5EF4-FFF2-40B4-BE49-F238E27FC236}">
                <a16:creationId xmlns:a16="http://schemas.microsoft.com/office/drawing/2014/main" id="{C4A07528-C727-DB8E-C53D-E6A03E9A9B4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47310" y="582612"/>
            <a:ext cx="4950425" cy="5692775"/>
          </a:xfrm>
          <a:prstGeom prst="rect">
            <a:avLst/>
          </a:prstGeom>
          <a:noFill/>
          <a:ln>
            <a:noFill/>
          </a:ln>
        </p:spPr>
      </p:pic>
      <p:sp>
        <p:nvSpPr>
          <p:cNvPr id="12" name="Title 7">
            <a:extLst>
              <a:ext uri="{FF2B5EF4-FFF2-40B4-BE49-F238E27FC236}">
                <a16:creationId xmlns:a16="http://schemas.microsoft.com/office/drawing/2014/main" id="{0506652D-D916-ECA0-44D9-A61891AC32F4}"/>
              </a:ext>
            </a:extLst>
          </p:cNvPr>
          <p:cNvSpPr>
            <a:spLocks noGrp="1"/>
          </p:cNvSpPr>
          <p:nvPr>
            <p:ph type="title"/>
          </p:nvPr>
        </p:nvSpPr>
        <p:spPr>
          <a:xfrm>
            <a:off x="494265" y="744293"/>
            <a:ext cx="10515600" cy="737119"/>
          </a:xfrm>
        </p:spPr>
        <p:txBody>
          <a:bodyPr/>
          <a:lstStyle/>
          <a:p>
            <a:r>
              <a:rPr lang="en-IN" b="1" dirty="0">
                <a:effectLst>
                  <a:outerShdw blurRad="38100" dist="38100" dir="2700000" algn="tl">
                    <a:srgbClr val="000000">
                      <a:alpha val="43137"/>
                    </a:srgbClr>
                  </a:outerShdw>
                </a:effectLst>
              </a:rPr>
              <a:t>SOFTWARE USED:</a:t>
            </a:r>
          </a:p>
        </p:txBody>
      </p:sp>
    </p:spTree>
    <p:extLst>
      <p:ext uri="{BB962C8B-B14F-4D97-AF65-F5344CB8AC3E}">
        <p14:creationId xmlns:p14="http://schemas.microsoft.com/office/powerpoint/2010/main" val="1010930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8C198BA-8C62-D263-AFF1-CACE2A7C5FEB}"/>
              </a:ext>
            </a:extLst>
          </p:cNvPr>
          <p:cNvSpPr>
            <a:spLocks noGrp="1"/>
          </p:cNvSpPr>
          <p:nvPr>
            <p:ph type="title"/>
          </p:nvPr>
        </p:nvSpPr>
        <p:spPr>
          <a:xfrm>
            <a:off x="838200" y="597159"/>
            <a:ext cx="10515600" cy="737119"/>
          </a:xfrm>
        </p:spPr>
        <p:txBody>
          <a:bodyPr/>
          <a:lstStyle/>
          <a:p>
            <a:r>
              <a:rPr lang="en-IN" b="1" dirty="0">
                <a:effectLst>
                  <a:outerShdw blurRad="38100" dist="38100" dir="2700000" algn="tl">
                    <a:srgbClr val="000000">
                      <a:alpha val="43137"/>
                    </a:srgbClr>
                  </a:outerShdw>
                </a:effectLst>
              </a:rPr>
              <a:t>SOURCE CODE:</a:t>
            </a:r>
          </a:p>
        </p:txBody>
      </p:sp>
      <p:sp>
        <p:nvSpPr>
          <p:cNvPr id="5" name="Date Placeholder 4">
            <a:extLst>
              <a:ext uri="{FF2B5EF4-FFF2-40B4-BE49-F238E27FC236}">
                <a16:creationId xmlns:a16="http://schemas.microsoft.com/office/drawing/2014/main" id="{4BA23C4F-7BB6-AC68-EDB2-5E1CEDF885F1}"/>
              </a:ext>
            </a:extLst>
          </p:cNvPr>
          <p:cNvSpPr>
            <a:spLocks noGrp="1"/>
          </p:cNvSpPr>
          <p:nvPr>
            <p:ph type="dt" sz="half" idx="10"/>
          </p:nvPr>
        </p:nvSpPr>
        <p:spPr/>
        <p:txBody>
          <a:bodyPr/>
          <a:lstStyle/>
          <a:p>
            <a:fld id="{C3AF55A7-1D4D-4DC2-9176-9A6EC2BFA4BD}" type="datetime1">
              <a:rPr lang="en-US" smtClean="0"/>
              <a:t>1/5/2024</a:t>
            </a:fld>
            <a:endParaRPr lang="en-US" dirty="0"/>
          </a:p>
        </p:txBody>
      </p:sp>
      <p:sp>
        <p:nvSpPr>
          <p:cNvPr id="6" name="Footer Placeholder 5">
            <a:extLst>
              <a:ext uri="{FF2B5EF4-FFF2-40B4-BE49-F238E27FC236}">
                <a16:creationId xmlns:a16="http://schemas.microsoft.com/office/drawing/2014/main" id="{A1608A87-E292-A1B1-CE39-893D7346DE92}"/>
              </a:ext>
            </a:extLst>
          </p:cNvPr>
          <p:cNvSpPr>
            <a:spLocks noGrp="1"/>
          </p:cNvSpPr>
          <p:nvPr>
            <p:ph type="ftr" sz="quarter" idx="11"/>
          </p:nvPr>
        </p:nvSpPr>
        <p:spPr/>
        <p:txBody>
          <a:bodyPr/>
          <a:lstStyle/>
          <a:p>
            <a:r>
              <a:rPr lang="en-US" dirty="0"/>
              <a:t>School of Engineering &amp; Technology</a:t>
            </a:r>
          </a:p>
        </p:txBody>
      </p:sp>
      <p:sp>
        <p:nvSpPr>
          <p:cNvPr id="7" name="Slide Number Placeholder 6">
            <a:extLst>
              <a:ext uri="{FF2B5EF4-FFF2-40B4-BE49-F238E27FC236}">
                <a16:creationId xmlns:a16="http://schemas.microsoft.com/office/drawing/2014/main" id="{FF0A788F-AF3E-75D5-D01E-29181812F140}"/>
              </a:ext>
            </a:extLst>
          </p:cNvPr>
          <p:cNvSpPr>
            <a:spLocks noGrp="1"/>
          </p:cNvSpPr>
          <p:nvPr>
            <p:ph type="sldNum" sz="quarter" idx="12"/>
          </p:nvPr>
        </p:nvSpPr>
        <p:spPr/>
        <p:txBody>
          <a:bodyPr/>
          <a:lstStyle/>
          <a:p>
            <a:fld id="{A3B4482A-7089-4673-BBFE-AB9956E11756}" type="slidenum">
              <a:rPr lang="en-US" smtClean="0"/>
              <a:t>12</a:t>
            </a:fld>
            <a:endParaRPr lang="en-US"/>
          </a:p>
        </p:txBody>
      </p:sp>
      <p:sp>
        <p:nvSpPr>
          <p:cNvPr id="10" name="Content Placeholder 9">
            <a:extLst>
              <a:ext uri="{FF2B5EF4-FFF2-40B4-BE49-F238E27FC236}">
                <a16:creationId xmlns:a16="http://schemas.microsoft.com/office/drawing/2014/main" id="{5FE05641-08C7-7832-CBF2-E017456C26C1}"/>
              </a:ext>
            </a:extLst>
          </p:cNvPr>
          <p:cNvSpPr>
            <a:spLocks noGrp="1"/>
          </p:cNvSpPr>
          <p:nvPr>
            <p:ph idx="1"/>
          </p:nvPr>
        </p:nvSpPr>
        <p:spPr>
          <a:xfrm>
            <a:off x="838200" y="1392121"/>
            <a:ext cx="10337800" cy="4511792"/>
          </a:xfrm>
        </p:spPr>
        <p:txBody>
          <a:bodyPr>
            <a:noAutofit/>
          </a:bodyPr>
          <a:lstStyle/>
          <a:p>
            <a:pPr marL="0" indent="0">
              <a:lnSpc>
                <a:spcPct val="120000"/>
              </a:lnSpc>
              <a:spcBef>
                <a:spcPts val="0"/>
              </a:spcBef>
              <a:spcAft>
                <a:spcPts val="100"/>
              </a:spcAft>
              <a:buNone/>
            </a:pPr>
            <a:r>
              <a:rPr lang="en-IN" sz="1000" kern="0" dirty="0">
                <a:solidFill>
                  <a:srgbClr val="728E00"/>
                </a:solidFill>
                <a:effectLst/>
                <a:latin typeface="Consolas" panose="020B0609020204030204" pitchFamily="49" charset="0"/>
                <a:ea typeface="Times New Roman" panose="02020603050405020304" pitchFamily="18" charset="0"/>
                <a:cs typeface="Times New Roman" panose="02020603050405020304" pitchFamily="18" charset="0"/>
              </a:rPr>
              <a:t>#include</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IN" sz="1000" kern="0" dirty="0" err="1">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LiquidCrystal.h</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100"/>
              </a:spcAft>
              <a:buNone/>
            </a:pPr>
            <a:r>
              <a:rPr lang="en-IN" sz="1000" kern="0" dirty="0">
                <a:solidFill>
                  <a:srgbClr val="728E00"/>
                </a:solidFill>
                <a:effectLst/>
                <a:latin typeface="Consolas" panose="020B0609020204030204" pitchFamily="49" charset="0"/>
                <a:ea typeface="Times New Roman" panose="02020603050405020304" pitchFamily="18" charset="0"/>
                <a:cs typeface="Times New Roman" panose="02020603050405020304" pitchFamily="18" charset="0"/>
              </a:rPr>
              <a:t>#include</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IN" sz="1000" kern="0" dirty="0" err="1">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TinyGPS</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++.h&gt;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100"/>
              </a:spcAft>
              <a:buNone/>
            </a:pPr>
            <a:r>
              <a:rPr lang="en-IN" sz="1000" kern="0" dirty="0">
                <a:solidFill>
                  <a:srgbClr val="728E00"/>
                </a:solidFill>
                <a:effectLst/>
                <a:latin typeface="Consolas" panose="020B0609020204030204" pitchFamily="49" charset="0"/>
                <a:ea typeface="Times New Roman" panose="02020603050405020304" pitchFamily="18" charset="0"/>
                <a:cs typeface="Times New Roman" panose="02020603050405020304" pitchFamily="18" charset="0"/>
              </a:rPr>
              <a:t>#include</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IN" sz="1000" kern="0" dirty="0" err="1">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SoftwareSerial.h</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100"/>
              </a:spcAft>
              <a:buNone/>
            </a:pPr>
            <a:r>
              <a:rPr lang="en-IN" sz="1000" kern="0" dirty="0">
                <a:solidFill>
                  <a:srgbClr val="95A5A6"/>
                </a:solidFill>
                <a:effectLst/>
                <a:latin typeface="Consolas" panose="020B0609020204030204" pitchFamily="49" charset="0"/>
                <a:ea typeface="Times New Roman" panose="02020603050405020304" pitchFamily="18" charset="0"/>
                <a:cs typeface="Times New Roman" panose="02020603050405020304" pitchFamily="18" charset="0"/>
              </a:rPr>
              <a:t>// Define the pins for the GPS module</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100"/>
              </a:spcAft>
              <a:buNone/>
            </a:pPr>
            <a:r>
              <a:rPr lang="en-IN" sz="1000" kern="0" dirty="0">
                <a:solidFill>
                  <a:srgbClr val="728E00"/>
                </a:solidFill>
                <a:effectLst/>
                <a:latin typeface="Consolas" panose="020B0609020204030204" pitchFamily="49" charset="0"/>
                <a:ea typeface="Times New Roman" panose="02020603050405020304" pitchFamily="18" charset="0"/>
                <a:cs typeface="Times New Roman" panose="02020603050405020304" pitchFamily="18" charset="0"/>
              </a:rPr>
              <a:t>#define</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GPS_RX_PIN</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8</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100"/>
              </a:spcAft>
              <a:buNone/>
            </a:pPr>
            <a:r>
              <a:rPr lang="en-IN" sz="1000" kern="0" dirty="0">
                <a:solidFill>
                  <a:srgbClr val="728E00"/>
                </a:solidFill>
                <a:effectLst/>
                <a:latin typeface="Consolas" panose="020B0609020204030204" pitchFamily="49" charset="0"/>
                <a:ea typeface="Times New Roman" panose="02020603050405020304" pitchFamily="18" charset="0"/>
                <a:cs typeface="Times New Roman" panose="02020603050405020304" pitchFamily="18" charset="0"/>
              </a:rPr>
              <a:t>#define</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GPS_TX_PIN</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9</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100"/>
              </a:spcAft>
              <a:buNone/>
            </a:pPr>
            <a:r>
              <a:rPr lang="en-IN" sz="1000" kern="0" dirty="0">
                <a:solidFill>
                  <a:srgbClr val="95A5A6"/>
                </a:solidFill>
                <a:effectLst/>
                <a:latin typeface="Consolas" panose="020B0609020204030204" pitchFamily="49" charset="0"/>
                <a:ea typeface="Times New Roman" panose="02020603050405020304" pitchFamily="18" charset="0"/>
                <a:cs typeface="Times New Roman" panose="02020603050405020304" pitchFamily="18" charset="0"/>
              </a:rPr>
              <a:t>// Define the pins for the GSM module</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100"/>
              </a:spcAft>
              <a:buNone/>
            </a:pPr>
            <a:r>
              <a:rPr lang="en-IN" sz="1000" kern="0" dirty="0">
                <a:solidFill>
                  <a:srgbClr val="728E00"/>
                </a:solidFill>
                <a:effectLst/>
                <a:latin typeface="Consolas" panose="020B0609020204030204" pitchFamily="49" charset="0"/>
                <a:ea typeface="Times New Roman" panose="02020603050405020304" pitchFamily="18" charset="0"/>
                <a:cs typeface="Times New Roman" panose="02020603050405020304" pitchFamily="18" charset="0"/>
              </a:rPr>
              <a:t>#define</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GSM_RX_PIN</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10</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100"/>
              </a:spcAft>
              <a:buNone/>
            </a:pPr>
            <a:r>
              <a:rPr lang="en-IN" sz="1000" kern="0" dirty="0">
                <a:solidFill>
                  <a:srgbClr val="728E00"/>
                </a:solidFill>
                <a:effectLst/>
                <a:latin typeface="Consolas" panose="020B0609020204030204" pitchFamily="49" charset="0"/>
                <a:ea typeface="Times New Roman" panose="02020603050405020304" pitchFamily="18" charset="0"/>
                <a:cs typeface="Times New Roman" panose="02020603050405020304" pitchFamily="18" charset="0"/>
              </a:rPr>
              <a:t>#define</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GSM_TX_PIN</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11</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100"/>
              </a:spcAft>
              <a:buNone/>
            </a:pPr>
            <a:r>
              <a:rPr lang="en-IN" sz="1000" kern="0" dirty="0">
                <a:solidFill>
                  <a:srgbClr val="95A5A6"/>
                </a:solidFill>
                <a:effectLst/>
                <a:latin typeface="Consolas" panose="020B0609020204030204" pitchFamily="49" charset="0"/>
                <a:ea typeface="Times New Roman" panose="02020603050405020304" pitchFamily="18" charset="0"/>
                <a:cs typeface="Times New Roman" panose="02020603050405020304" pitchFamily="18" charset="0"/>
              </a:rPr>
              <a:t>// Initialization</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100"/>
              </a:spcAft>
              <a:buNone/>
            </a:pP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SoftwareSerial</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gpsSerial</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GPS_RX_PIN, GPS_TX_PIN</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100"/>
              </a:spcAft>
              <a:buNone/>
            </a:pP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SoftwareSerial</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gsmSerial</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GSM_RX_PIN, GSM_TX_PIN</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100"/>
              </a:spcAft>
              <a:buNone/>
            </a:pP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TinyGPSPlus</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gps</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100"/>
              </a:spcAft>
              <a:buNone/>
            </a:pP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LiquidCrystal</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lcd</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2</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3</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4</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5</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6</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7</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100"/>
              </a:spcAft>
              <a:buNone/>
            </a:pPr>
            <a:r>
              <a:rPr lang="en-IN" sz="1000" kern="0" dirty="0">
                <a:solidFill>
                  <a:srgbClr val="95A5A6"/>
                </a:solidFill>
                <a:effectLst/>
                <a:latin typeface="Consolas" panose="020B0609020204030204" pitchFamily="49" charset="0"/>
                <a:ea typeface="Times New Roman" panose="02020603050405020304" pitchFamily="18" charset="0"/>
                <a:cs typeface="Times New Roman" panose="02020603050405020304" pitchFamily="18" charset="0"/>
              </a:rPr>
              <a:t>// Function prototypes</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100"/>
              </a:spcAft>
              <a:buNone/>
            </a:pPr>
            <a:r>
              <a:rPr lang="en-IN" sz="1000" kern="0" dirty="0">
                <a:solidFill>
                  <a:srgbClr val="00979D"/>
                </a:solidFill>
                <a:effectLst/>
                <a:latin typeface="Consolas" panose="020B0609020204030204" pitchFamily="49" charset="0"/>
                <a:ea typeface="Times New Roman" panose="02020603050405020304" pitchFamily="18" charset="0"/>
                <a:cs typeface="Times New Roman" panose="02020603050405020304" pitchFamily="18" charset="0"/>
              </a:rPr>
              <a:t>void</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displayGPSData</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100"/>
              </a:spcAft>
              <a:buNone/>
            </a:pPr>
            <a:r>
              <a:rPr lang="en-IN" sz="1000" kern="0" dirty="0">
                <a:solidFill>
                  <a:srgbClr val="00979D"/>
                </a:solidFill>
                <a:effectLst/>
                <a:latin typeface="Consolas" panose="020B0609020204030204" pitchFamily="49" charset="0"/>
                <a:ea typeface="Times New Roman" panose="02020603050405020304" pitchFamily="18" charset="0"/>
                <a:cs typeface="Times New Roman" panose="02020603050405020304" pitchFamily="18" charset="0"/>
              </a:rPr>
              <a:t>void</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sendLocationSMS</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100"/>
              </a:spcAft>
              <a:buNone/>
            </a:pPr>
            <a:r>
              <a:rPr lang="en-IN" sz="1000" kern="0" dirty="0">
                <a:solidFill>
                  <a:srgbClr val="00979D"/>
                </a:solidFill>
                <a:effectLst/>
                <a:latin typeface="Consolas" panose="020B0609020204030204" pitchFamily="49" charset="0"/>
                <a:ea typeface="Times New Roman" panose="02020603050405020304" pitchFamily="18" charset="0"/>
                <a:cs typeface="Times New Roman" panose="02020603050405020304" pitchFamily="18" charset="0"/>
              </a:rPr>
              <a:t>void</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print2digits</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00979D"/>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number)</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100"/>
              </a:spcAft>
              <a:buNone/>
            </a:pPr>
            <a:r>
              <a:rPr lang="en-IN" sz="1000" kern="0" dirty="0">
                <a:solidFill>
                  <a:srgbClr val="00979D"/>
                </a:solidFill>
                <a:effectLst/>
                <a:latin typeface="Consolas" panose="020B0609020204030204" pitchFamily="49" charset="0"/>
                <a:ea typeface="Times New Roman" panose="02020603050405020304" pitchFamily="18" charset="0"/>
                <a:cs typeface="Times New Roman" panose="02020603050405020304" pitchFamily="18" charset="0"/>
              </a:rPr>
              <a:t>void</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checkIncomingSMS</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100"/>
              </a:spcAft>
              <a:buNone/>
            </a:pPr>
            <a:endParaRPr lang="en-IN" sz="1000" dirty="0"/>
          </a:p>
        </p:txBody>
      </p:sp>
    </p:spTree>
    <p:extLst>
      <p:ext uri="{BB962C8B-B14F-4D97-AF65-F5344CB8AC3E}">
        <p14:creationId xmlns:p14="http://schemas.microsoft.com/office/powerpoint/2010/main" val="929813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A23C4F-7BB6-AC68-EDB2-5E1CEDF885F1}"/>
              </a:ext>
            </a:extLst>
          </p:cNvPr>
          <p:cNvSpPr>
            <a:spLocks noGrp="1"/>
          </p:cNvSpPr>
          <p:nvPr>
            <p:ph type="dt" sz="half" idx="10"/>
          </p:nvPr>
        </p:nvSpPr>
        <p:spPr/>
        <p:txBody>
          <a:bodyPr/>
          <a:lstStyle/>
          <a:p>
            <a:fld id="{C3AF55A7-1D4D-4DC2-9176-9A6EC2BFA4BD}" type="datetime1">
              <a:rPr lang="en-US" smtClean="0"/>
              <a:t>1/5/2024</a:t>
            </a:fld>
            <a:endParaRPr lang="en-US" dirty="0"/>
          </a:p>
        </p:txBody>
      </p:sp>
      <p:sp>
        <p:nvSpPr>
          <p:cNvPr id="6" name="Footer Placeholder 5">
            <a:extLst>
              <a:ext uri="{FF2B5EF4-FFF2-40B4-BE49-F238E27FC236}">
                <a16:creationId xmlns:a16="http://schemas.microsoft.com/office/drawing/2014/main" id="{A1608A87-E292-A1B1-CE39-893D7346DE92}"/>
              </a:ext>
            </a:extLst>
          </p:cNvPr>
          <p:cNvSpPr>
            <a:spLocks noGrp="1"/>
          </p:cNvSpPr>
          <p:nvPr>
            <p:ph type="ftr" sz="quarter" idx="11"/>
          </p:nvPr>
        </p:nvSpPr>
        <p:spPr/>
        <p:txBody>
          <a:bodyPr/>
          <a:lstStyle/>
          <a:p>
            <a:r>
              <a:rPr lang="en-US" dirty="0"/>
              <a:t>School of Engineering &amp; Technology</a:t>
            </a:r>
          </a:p>
        </p:txBody>
      </p:sp>
      <p:sp>
        <p:nvSpPr>
          <p:cNvPr id="7" name="Slide Number Placeholder 6">
            <a:extLst>
              <a:ext uri="{FF2B5EF4-FFF2-40B4-BE49-F238E27FC236}">
                <a16:creationId xmlns:a16="http://schemas.microsoft.com/office/drawing/2014/main" id="{FF0A788F-AF3E-75D5-D01E-29181812F140}"/>
              </a:ext>
            </a:extLst>
          </p:cNvPr>
          <p:cNvSpPr>
            <a:spLocks noGrp="1"/>
          </p:cNvSpPr>
          <p:nvPr>
            <p:ph type="sldNum" sz="quarter" idx="12"/>
          </p:nvPr>
        </p:nvSpPr>
        <p:spPr/>
        <p:txBody>
          <a:bodyPr/>
          <a:lstStyle/>
          <a:p>
            <a:fld id="{A3B4482A-7089-4673-BBFE-AB9956E11756}" type="slidenum">
              <a:rPr lang="en-US" smtClean="0"/>
              <a:t>13</a:t>
            </a:fld>
            <a:endParaRPr lang="en-US"/>
          </a:p>
        </p:txBody>
      </p:sp>
      <p:sp>
        <p:nvSpPr>
          <p:cNvPr id="10" name="Content Placeholder 9">
            <a:extLst>
              <a:ext uri="{FF2B5EF4-FFF2-40B4-BE49-F238E27FC236}">
                <a16:creationId xmlns:a16="http://schemas.microsoft.com/office/drawing/2014/main" id="{5FE05641-08C7-7832-CBF2-E017456C26C1}"/>
              </a:ext>
            </a:extLst>
          </p:cNvPr>
          <p:cNvSpPr>
            <a:spLocks noGrp="1"/>
          </p:cNvSpPr>
          <p:nvPr>
            <p:ph idx="1"/>
          </p:nvPr>
        </p:nvSpPr>
        <p:spPr>
          <a:xfrm>
            <a:off x="838200" y="892587"/>
            <a:ext cx="10337800" cy="4511792"/>
          </a:xfrm>
        </p:spPr>
        <p:txBody>
          <a:bodyPr>
            <a:noAutofit/>
          </a:bodyPr>
          <a:lstStyle/>
          <a:p>
            <a:pPr marL="0" indent="0">
              <a:lnSpc>
                <a:spcPct val="107000"/>
              </a:lnSpc>
              <a:spcBef>
                <a:spcPts val="0"/>
              </a:spcBef>
              <a:spcAft>
                <a:spcPts val="100"/>
              </a:spcAft>
              <a:buNone/>
            </a:pPr>
            <a:r>
              <a:rPr lang="en-IN" sz="1000" kern="0" dirty="0">
                <a:solidFill>
                  <a:srgbClr val="00979D"/>
                </a:solidFill>
                <a:effectLst/>
                <a:latin typeface="Consolas" panose="020B0609020204030204" pitchFamily="49" charset="0"/>
                <a:ea typeface="Times New Roman" panose="02020603050405020304" pitchFamily="18" charset="0"/>
                <a:cs typeface="Times New Roman" panose="02020603050405020304" pitchFamily="18" charset="0"/>
              </a:rPr>
              <a:t>void</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setup</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Serial</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begin</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9600</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gpsSerial</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begin</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9600</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gsmSerial</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begin</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9600</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lcd</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begin</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16</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2</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lcd</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"GPS Tracker"</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delay</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1000</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00979D"/>
                </a:solidFill>
                <a:effectLst/>
                <a:latin typeface="Consolas" panose="020B0609020204030204" pitchFamily="49" charset="0"/>
                <a:ea typeface="Times New Roman" panose="02020603050405020304" pitchFamily="18" charset="0"/>
                <a:cs typeface="Times New Roman" panose="02020603050405020304" pitchFamily="18" charset="0"/>
              </a:rPr>
              <a:t>void</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loop</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728E00"/>
                </a:solidFill>
                <a:effectLst/>
                <a:latin typeface="Consolas" panose="020B0609020204030204" pitchFamily="49" charset="0"/>
                <a:ea typeface="Times New Roman" panose="02020603050405020304" pitchFamily="18" charset="0"/>
                <a:cs typeface="Times New Roman" panose="02020603050405020304" pitchFamily="18" charset="0"/>
              </a:rPr>
              <a:t>while</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gpsSerial</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available</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&gt; </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728E00"/>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gps</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encode</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gpsSerial</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read</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displayGPSData</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checkIncomingSMS</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delay</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30000</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95A5A6"/>
                </a:solidFill>
                <a:effectLst/>
                <a:latin typeface="Consolas" panose="020B0609020204030204" pitchFamily="49" charset="0"/>
                <a:ea typeface="Times New Roman" panose="02020603050405020304" pitchFamily="18" charset="0"/>
                <a:cs typeface="Times New Roman" panose="02020603050405020304" pitchFamily="18" charset="0"/>
              </a:rPr>
              <a:t> // Delay for 30 seconds before reading the next GPS data</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95A5A6"/>
                </a:solidFill>
                <a:effectLst/>
                <a:latin typeface="Consolas" panose="020B0609020204030204" pitchFamily="49" charset="0"/>
                <a:ea typeface="Times New Roman" panose="02020603050405020304" pitchFamily="18" charset="0"/>
                <a:cs typeface="Times New Roman" panose="02020603050405020304" pitchFamily="18" charset="0"/>
              </a:rPr>
              <a:t>  // Print "NO SIGNALS" if no GPS Signal Found</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728E00"/>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gps</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charsProcessed</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&lt; </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10</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Serial</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println</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"NO SIGNALS"</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delay</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10000</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20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100"/>
              </a:spcAft>
              <a:buNone/>
            </a:pPr>
            <a:endParaRPr lang="en-IN" sz="1000" dirty="0"/>
          </a:p>
        </p:txBody>
      </p:sp>
    </p:spTree>
    <p:extLst>
      <p:ext uri="{BB962C8B-B14F-4D97-AF65-F5344CB8AC3E}">
        <p14:creationId xmlns:p14="http://schemas.microsoft.com/office/powerpoint/2010/main" val="205246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A23C4F-7BB6-AC68-EDB2-5E1CEDF885F1}"/>
              </a:ext>
            </a:extLst>
          </p:cNvPr>
          <p:cNvSpPr>
            <a:spLocks noGrp="1"/>
          </p:cNvSpPr>
          <p:nvPr>
            <p:ph type="dt" sz="half" idx="10"/>
          </p:nvPr>
        </p:nvSpPr>
        <p:spPr/>
        <p:txBody>
          <a:bodyPr/>
          <a:lstStyle/>
          <a:p>
            <a:fld id="{C3AF55A7-1D4D-4DC2-9176-9A6EC2BFA4BD}" type="datetime1">
              <a:rPr lang="en-US" smtClean="0"/>
              <a:t>1/5/2024</a:t>
            </a:fld>
            <a:endParaRPr lang="en-US" dirty="0"/>
          </a:p>
        </p:txBody>
      </p:sp>
      <p:sp>
        <p:nvSpPr>
          <p:cNvPr id="6" name="Footer Placeholder 5">
            <a:extLst>
              <a:ext uri="{FF2B5EF4-FFF2-40B4-BE49-F238E27FC236}">
                <a16:creationId xmlns:a16="http://schemas.microsoft.com/office/drawing/2014/main" id="{A1608A87-E292-A1B1-CE39-893D7346DE92}"/>
              </a:ext>
            </a:extLst>
          </p:cNvPr>
          <p:cNvSpPr>
            <a:spLocks noGrp="1"/>
          </p:cNvSpPr>
          <p:nvPr>
            <p:ph type="ftr" sz="quarter" idx="11"/>
          </p:nvPr>
        </p:nvSpPr>
        <p:spPr/>
        <p:txBody>
          <a:bodyPr/>
          <a:lstStyle/>
          <a:p>
            <a:r>
              <a:rPr lang="en-US" dirty="0"/>
              <a:t>School of Engineering &amp; Technology</a:t>
            </a:r>
          </a:p>
        </p:txBody>
      </p:sp>
      <p:sp>
        <p:nvSpPr>
          <p:cNvPr id="7" name="Slide Number Placeholder 6">
            <a:extLst>
              <a:ext uri="{FF2B5EF4-FFF2-40B4-BE49-F238E27FC236}">
                <a16:creationId xmlns:a16="http://schemas.microsoft.com/office/drawing/2014/main" id="{FF0A788F-AF3E-75D5-D01E-29181812F140}"/>
              </a:ext>
            </a:extLst>
          </p:cNvPr>
          <p:cNvSpPr>
            <a:spLocks noGrp="1"/>
          </p:cNvSpPr>
          <p:nvPr>
            <p:ph type="sldNum" sz="quarter" idx="12"/>
          </p:nvPr>
        </p:nvSpPr>
        <p:spPr/>
        <p:txBody>
          <a:bodyPr/>
          <a:lstStyle/>
          <a:p>
            <a:fld id="{A3B4482A-7089-4673-BBFE-AB9956E11756}" type="slidenum">
              <a:rPr lang="en-US" smtClean="0"/>
              <a:t>14</a:t>
            </a:fld>
            <a:endParaRPr lang="en-US"/>
          </a:p>
        </p:txBody>
      </p:sp>
      <p:sp>
        <p:nvSpPr>
          <p:cNvPr id="10" name="Content Placeholder 9">
            <a:extLst>
              <a:ext uri="{FF2B5EF4-FFF2-40B4-BE49-F238E27FC236}">
                <a16:creationId xmlns:a16="http://schemas.microsoft.com/office/drawing/2014/main" id="{5FE05641-08C7-7832-CBF2-E017456C26C1}"/>
              </a:ext>
            </a:extLst>
          </p:cNvPr>
          <p:cNvSpPr>
            <a:spLocks noGrp="1"/>
          </p:cNvSpPr>
          <p:nvPr>
            <p:ph idx="1"/>
          </p:nvPr>
        </p:nvSpPr>
        <p:spPr>
          <a:xfrm>
            <a:off x="838200" y="892587"/>
            <a:ext cx="10337800" cy="4511792"/>
          </a:xfrm>
        </p:spPr>
        <p:txBody>
          <a:bodyPr>
            <a:noAutofit/>
          </a:bodyPr>
          <a:lstStyle/>
          <a:p>
            <a:pPr marL="0" indent="0">
              <a:lnSpc>
                <a:spcPct val="107000"/>
              </a:lnSpc>
              <a:spcBef>
                <a:spcPts val="0"/>
              </a:spcBef>
              <a:spcAft>
                <a:spcPts val="100"/>
              </a:spcAft>
              <a:buNone/>
            </a:pPr>
            <a:r>
              <a:rPr lang="en-IN" sz="1000" kern="0" dirty="0">
                <a:solidFill>
                  <a:srgbClr val="00979D"/>
                </a:solidFill>
                <a:effectLst/>
                <a:latin typeface="Consolas" panose="020B0609020204030204" pitchFamily="49" charset="0"/>
                <a:ea typeface="Times New Roman" panose="02020603050405020304" pitchFamily="18" charset="0"/>
                <a:cs typeface="Times New Roman" panose="02020603050405020304" pitchFamily="18" charset="0"/>
              </a:rPr>
              <a:t>void</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displayGPSData</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728E00"/>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gps</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location</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isUpdated</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00979D"/>
                </a:solidFill>
                <a:effectLst/>
                <a:latin typeface="Consolas" panose="020B0609020204030204" pitchFamily="49" charset="0"/>
                <a:ea typeface="Times New Roman" panose="02020603050405020304" pitchFamily="18" charset="0"/>
                <a:cs typeface="Times New Roman" panose="02020603050405020304" pitchFamily="18" charset="0"/>
              </a:rPr>
              <a:t>double</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latitude =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gps</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location</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lat</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00979D"/>
                </a:solidFill>
                <a:effectLst/>
                <a:latin typeface="Consolas" panose="020B0609020204030204" pitchFamily="49" charset="0"/>
                <a:ea typeface="Times New Roman" panose="02020603050405020304" pitchFamily="18" charset="0"/>
                <a:cs typeface="Times New Roman" panose="02020603050405020304" pitchFamily="18" charset="0"/>
              </a:rPr>
              <a:t>double</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longitude =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gps</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location</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lng</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95A5A6"/>
                </a:solidFill>
                <a:effectLst/>
                <a:latin typeface="Consolas" panose="020B0609020204030204" pitchFamily="49" charset="0"/>
                <a:ea typeface="Times New Roman" panose="02020603050405020304" pitchFamily="18" charset="0"/>
                <a:cs typeface="Times New Roman" panose="02020603050405020304" pitchFamily="18" charset="0"/>
              </a:rPr>
              <a:t>    // Printing on Serial Monitor</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Serial</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 Latitude= "</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Serial</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latitude, </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6</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Serial</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 Longitude= "</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Serial</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longitude, </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6</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Serial</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 Date: "</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print2digits</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gps</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date</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month</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Serial</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print2digits</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gps</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date</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day</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Serial</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Serial</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gps</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date</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year</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Serial</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  Time: "</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print2digits</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gps</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time</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hour</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Serial</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print2digits</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gps</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time</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minute</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Serial</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print2digits</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gps</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time</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second</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Serial</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println</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95A5A6"/>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20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100"/>
              </a:spcAft>
              <a:buNone/>
            </a:pPr>
            <a:endParaRPr lang="en-IN" sz="1000" dirty="0"/>
          </a:p>
        </p:txBody>
      </p:sp>
    </p:spTree>
    <p:extLst>
      <p:ext uri="{BB962C8B-B14F-4D97-AF65-F5344CB8AC3E}">
        <p14:creationId xmlns:p14="http://schemas.microsoft.com/office/powerpoint/2010/main" val="1868823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A23C4F-7BB6-AC68-EDB2-5E1CEDF885F1}"/>
              </a:ext>
            </a:extLst>
          </p:cNvPr>
          <p:cNvSpPr>
            <a:spLocks noGrp="1"/>
          </p:cNvSpPr>
          <p:nvPr>
            <p:ph type="dt" sz="half" idx="10"/>
          </p:nvPr>
        </p:nvSpPr>
        <p:spPr/>
        <p:txBody>
          <a:bodyPr/>
          <a:lstStyle/>
          <a:p>
            <a:fld id="{C3AF55A7-1D4D-4DC2-9176-9A6EC2BFA4BD}" type="datetime1">
              <a:rPr lang="en-US" smtClean="0"/>
              <a:t>1/5/2024</a:t>
            </a:fld>
            <a:endParaRPr lang="en-US" dirty="0"/>
          </a:p>
        </p:txBody>
      </p:sp>
      <p:sp>
        <p:nvSpPr>
          <p:cNvPr id="6" name="Footer Placeholder 5">
            <a:extLst>
              <a:ext uri="{FF2B5EF4-FFF2-40B4-BE49-F238E27FC236}">
                <a16:creationId xmlns:a16="http://schemas.microsoft.com/office/drawing/2014/main" id="{A1608A87-E292-A1B1-CE39-893D7346DE92}"/>
              </a:ext>
            </a:extLst>
          </p:cNvPr>
          <p:cNvSpPr>
            <a:spLocks noGrp="1"/>
          </p:cNvSpPr>
          <p:nvPr>
            <p:ph type="ftr" sz="quarter" idx="11"/>
          </p:nvPr>
        </p:nvSpPr>
        <p:spPr/>
        <p:txBody>
          <a:bodyPr/>
          <a:lstStyle/>
          <a:p>
            <a:r>
              <a:rPr lang="en-US" dirty="0"/>
              <a:t>School of Engineering &amp; Technology</a:t>
            </a:r>
          </a:p>
        </p:txBody>
      </p:sp>
      <p:sp>
        <p:nvSpPr>
          <p:cNvPr id="7" name="Slide Number Placeholder 6">
            <a:extLst>
              <a:ext uri="{FF2B5EF4-FFF2-40B4-BE49-F238E27FC236}">
                <a16:creationId xmlns:a16="http://schemas.microsoft.com/office/drawing/2014/main" id="{FF0A788F-AF3E-75D5-D01E-29181812F140}"/>
              </a:ext>
            </a:extLst>
          </p:cNvPr>
          <p:cNvSpPr>
            <a:spLocks noGrp="1"/>
          </p:cNvSpPr>
          <p:nvPr>
            <p:ph type="sldNum" sz="quarter" idx="12"/>
          </p:nvPr>
        </p:nvSpPr>
        <p:spPr/>
        <p:txBody>
          <a:bodyPr/>
          <a:lstStyle/>
          <a:p>
            <a:fld id="{A3B4482A-7089-4673-BBFE-AB9956E11756}" type="slidenum">
              <a:rPr lang="en-US" smtClean="0"/>
              <a:t>15</a:t>
            </a:fld>
            <a:endParaRPr lang="en-US"/>
          </a:p>
        </p:txBody>
      </p:sp>
      <p:sp>
        <p:nvSpPr>
          <p:cNvPr id="10" name="Content Placeholder 9">
            <a:extLst>
              <a:ext uri="{FF2B5EF4-FFF2-40B4-BE49-F238E27FC236}">
                <a16:creationId xmlns:a16="http://schemas.microsoft.com/office/drawing/2014/main" id="{5FE05641-08C7-7832-CBF2-E017456C26C1}"/>
              </a:ext>
            </a:extLst>
          </p:cNvPr>
          <p:cNvSpPr>
            <a:spLocks noGrp="1"/>
          </p:cNvSpPr>
          <p:nvPr>
            <p:ph idx="1"/>
          </p:nvPr>
        </p:nvSpPr>
        <p:spPr>
          <a:xfrm>
            <a:off x="838200" y="816387"/>
            <a:ext cx="10337800" cy="5389680"/>
          </a:xfrm>
        </p:spPr>
        <p:txBody>
          <a:bodyPr>
            <a:noAutofit/>
          </a:bodyPr>
          <a:lstStyle/>
          <a:p>
            <a:pPr marL="0" indent="0">
              <a:lnSpc>
                <a:spcPct val="107000"/>
              </a:lnSpc>
              <a:spcBef>
                <a:spcPts val="0"/>
              </a:spcBef>
              <a:spcAft>
                <a:spcPts val="100"/>
              </a:spcAft>
              <a:buNone/>
            </a:pPr>
            <a:r>
              <a:rPr lang="en-IN" sz="1000" kern="0" dirty="0">
                <a:solidFill>
                  <a:srgbClr val="95A5A6"/>
                </a:solidFill>
                <a:effectLst/>
                <a:latin typeface="Consolas" panose="020B0609020204030204" pitchFamily="49" charset="0"/>
                <a:ea typeface="Times New Roman" panose="02020603050405020304" pitchFamily="18" charset="0"/>
                <a:cs typeface="Times New Roman" panose="02020603050405020304" pitchFamily="18" charset="0"/>
              </a:rPr>
              <a:t>// Print Google Maps location link on serial monitor</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Serial</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"Google Maps Location: https://maps.google.com/?q="</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Serial</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gps</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location</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lat</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6</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Serial</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Serial</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println</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gps</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location</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lng</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6</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95A5A6"/>
                </a:solidFill>
                <a:effectLst/>
                <a:latin typeface="Consolas" panose="020B0609020204030204" pitchFamily="49" charset="0"/>
                <a:ea typeface="Times New Roman" panose="02020603050405020304" pitchFamily="18" charset="0"/>
                <a:cs typeface="Times New Roman" panose="02020603050405020304" pitchFamily="18" charset="0"/>
              </a:rPr>
              <a:t>    // Number of satellites in use</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Serial</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"Number of satellites in use = "</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Serial</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println</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gps</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satellites</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value</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95A5A6"/>
                </a:solidFill>
                <a:effectLst/>
                <a:latin typeface="Consolas" panose="020B0609020204030204" pitchFamily="49" charset="0"/>
                <a:ea typeface="Times New Roman" panose="02020603050405020304" pitchFamily="18" charset="0"/>
                <a:cs typeface="Times New Roman" panose="02020603050405020304" pitchFamily="18" charset="0"/>
              </a:rPr>
              <a:t>    // Printing Latitude and Longitude on LCD Display</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lcd</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clear</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lcd</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setCursor</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lcd</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"Latitude: "</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000" kern="0" dirty="0">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String</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latitude, </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6</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lcd</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setCursor</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lcd</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"Longitude: "</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000" kern="0" dirty="0">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String</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longitude, </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6</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delay</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10000</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95A5A6"/>
                </a:solidFill>
                <a:effectLst/>
                <a:latin typeface="Consolas" panose="020B0609020204030204" pitchFamily="49" charset="0"/>
                <a:ea typeface="Times New Roman" panose="02020603050405020304" pitchFamily="18" charset="0"/>
                <a:cs typeface="Times New Roman" panose="02020603050405020304" pitchFamily="18" charset="0"/>
              </a:rPr>
              <a:t> // Delay for 10 seconds before updating LCD again</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00979D"/>
                </a:solidFill>
                <a:effectLst/>
                <a:latin typeface="Consolas" panose="020B0609020204030204" pitchFamily="49" charset="0"/>
                <a:ea typeface="Times New Roman" panose="02020603050405020304" pitchFamily="18" charset="0"/>
                <a:cs typeface="Times New Roman" panose="02020603050405020304" pitchFamily="18" charset="0"/>
              </a:rPr>
              <a:t>void</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checkIncomingSMS</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728E00"/>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gsmSerial</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available</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String </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incomingSMS</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gsmSerial</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readStringUntil</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\n</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incomingSMS</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trim</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728E00"/>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incomingSMS</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indexOf</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"location"</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sendLocationSMS</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000" dirty="0"/>
          </a:p>
        </p:txBody>
      </p:sp>
    </p:spTree>
    <p:extLst>
      <p:ext uri="{BB962C8B-B14F-4D97-AF65-F5344CB8AC3E}">
        <p14:creationId xmlns:p14="http://schemas.microsoft.com/office/powerpoint/2010/main" val="3159146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A23C4F-7BB6-AC68-EDB2-5E1CEDF885F1}"/>
              </a:ext>
            </a:extLst>
          </p:cNvPr>
          <p:cNvSpPr>
            <a:spLocks noGrp="1"/>
          </p:cNvSpPr>
          <p:nvPr>
            <p:ph type="dt" sz="half" idx="10"/>
          </p:nvPr>
        </p:nvSpPr>
        <p:spPr/>
        <p:txBody>
          <a:bodyPr/>
          <a:lstStyle/>
          <a:p>
            <a:fld id="{C3AF55A7-1D4D-4DC2-9176-9A6EC2BFA4BD}" type="datetime1">
              <a:rPr lang="en-US" smtClean="0"/>
              <a:t>1/5/2024</a:t>
            </a:fld>
            <a:endParaRPr lang="en-US" dirty="0"/>
          </a:p>
        </p:txBody>
      </p:sp>
      <p:sp>
        <p:nvSpPr>
          <p:cNvPr id="6" name="Footer Placeholder 5">
            <a:extLst>
              <a:ext uri="{FF2B5EF4-FFF2-40B4-BE49-F238E27FC236}">
                <a16:creationId xmlns:a16="http://schemas.microsoft.com/office/drawing/2014/main" id="{A1608A87-E292-A1B1-CE39-893D7346DE92}"/>
              </a:ext>
            </a:extLst>
          </p:cNvPr>
          <p:cNvSpPr>
            <a:spLocks noGrp="1"/>
          </p:cNvSpPr>
          <p:nvPr>
            <p:ph type="ftr" sz="quarter" idx="11"/>
          </p:nvPr>
        </p:nvSpPr>
        <p:spPr/>
        <p:txBody>
          <a:bodyPr/>
          <a:lstStyle/>
          <a:p>
            <a:r>
              <a:rPr lang="en-US" dirty="0"/>
              <a:t>School of Engineering &amp; Technology</a:t>
            </a:r>
          </a:p>
        </p:txBody>
      </p:sp>
      <p:sp>
        <p:nvSpPr>
          <p:cNvPr id="7" name="Slide Number Placeholder 6">
            <a:extLst>
              <a:ext uri="{FF2B5EF4-FFF2-40B4-BE49-F238E27FC236}">
                <a16:creationId xmlns:a16="http://schemas.microsoft.com/office/drawing/2014/main" id="{FF0A788F-AF3E-75D5-D01E-29181812F140}"/>
              </a:ext>
            </a:extLst>
          </p:cNvPr>
          <p:cNvSpPr>
            <a:spLocks noGrp="1"/>
          </p:cNvSpPr>
          <p:nvPr>
            <p:ph type="sldNum" sz="quarter" idx="12"/>
          </p:nvPr>
        </p:nvSpPr>
        <p:spPr/>
        <p:txBody>
          <a:bodyPr/>
          <a:lstStyle/>
          <a:p>
            <a:fld id="{A3B4482A-7089-4673-BBFE-AB9956E11756}" type="slidenum">
              <a:rPr lang="en-US" smtClean="0"/>
              <a:t>16</a:t>
            </a:fld>
            <a:endParaRPr lang="en-US"/>
          </a:p>
        </p:txBody>
      </p:sp>
      <p:sp>
        <p:nvSpPr>
          <p:cNvPr id="10" name="Content Placeholder 9">
            <a:extLst>
              <a:ext uri="{FF2B5EF4-FFF2-40B4-BE49-F238E27FC236}">
                <a16:creationId xmlns:a16="http://schemas.microsoft.com/office/drawing/2014/main" id="{5FE05641-08C7-7832-CBF2-E017456C26C1}"/>
              </a:ext>
            </a:extLst>
          </p:cNvPr>
          <p:cNvSpPr>
            <a:spLocks noGrp="1"/>
          </p:cNvSpPr>
          <p:nvPr>
            <p:ph idx="1"/>
          </p:nvPr>
        </p:nvSpPr>
        <p:spPr>
          <a:xfrm>
            <a:off x="1016000" y="1173104"/>
            <a:ext cx="10337800" cy="4511792"/>
          </a:xfrm>
        </p:spPr>
        <p:txBody>
          <a:bodyPr>
            <a:noAutofit/>
          </a:bodyPr>
          <a:lstStyle/>
          <a:p>
            <a:pPr marL="0" indent="0">
              <a:lnSpc>
                <a:spcPct val="107000"/>
              </a:lnSpc>
              <a:spcBef>
                <a:spcPts val="0"/>
              </a:spcBef>
              <a:spcAft>
                <a:spcPts val="100"/>
              </a:spcAft>
              <a:buNone/>
            </a:pP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00979D"/>
                </a:solidFill>
                <a:effectLst/>
                <a:latin typeface="Consolas" panose="020B0609020204030204" pitchFamily="49" charset="0"/>
                <a:ea typeface="Times New Roman" panose="02020603050405020304" pitchFamily="18" charset="0"/>
                <a:cs typeface="Times New Roman" panose="02020603050405020304" pitchFamily="18" charset="0"/>
              </a:rPr>
              <a:t>void</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sendLocationSMS</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gsmSerial</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println</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"AT+CMGF=1"</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95A5A6"/>
                </a:solidFill>
                <a:effectLst/>
                <a:latin typeface="Consolas" panose="020B0609020204030204" pitchFamily="49" charset="0"/>
                <a:ea typeface="Times New Roman" panose="02020603050405020304" pitchFamily="18" charset="0"/>
                <a:cs typeface="Times New Roman" panose="02020603050405020304" pitchFamily="18" charset="0"/>
              </a:rPr>
              <a:t> // Setting SMS mode to text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delay</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1000</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gsmSerial</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println</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"AT+CMGS=\"+918904414466\""</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95A5A6"/>
                </a:solidFill>
                <a:effectLst/>
                <a:latin typeface="Consolas" panose="020B0609020204030204" pitchFamily="49" charset="0"/>
                <a:ea typeface="Times New Roman" panose="02020603050405020304" pitchFamily="18" charset="0"/>
                <a:cs typeface="Times New Roman" panose="02020603050405020304" pitchFamily="18" charset="0"/>
              </a:rPr>
              <a:t> // Phone number that receives the message</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delay</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1000</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gsmSerial</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"Location: "</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gsmSerial</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gps</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location</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lat</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6</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gsmSerial</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gsmSerial</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gps</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location</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lng</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6</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gsmSerial</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write</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26</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95A5A6"/>
                </a:solidFill>
                <a:effectLst/>
                <a:latin typeface="Consolas" panose="020B0609020204030204" pitchFamily="49" charset="0"/>
                <a:ea typeface="Times New Roman" panose="02020603050405020304" pitchFamily="18" charset="0"/>
                <a:cs typeface="Times New Roman" panose="02020603050405020304" pitchFamily="18" charset="0"/>
              </a:rPr>
              <a:t>  // Press </a:t>
            </a:r>
            <a:r>
              <a:rPr lang="en-IN" sz="1000" kern="0" dirty="0" err="1">
                <a:solidFill>
                  <a:srgbClr val="95A5A6"/>
                </a:solidFill>
                <a:effectLst/>
                <a:latin typeface="Consolas" panose="020B0609020204030204" pitchFamily="49" charset="0"/>
                <a:ea typeface="Times New Roman" panose="02020603050405020304" pitchFamily="18" charset="0"/>
                <a:cs typeface="Times New Roman" panose="02020603050405020304" pitchFamily="18" charset="0"/>
              </a:rPr>
              <a:t>Ctrl+Z</a:t>
            </a:r>
            <a:r>
              <a:rPr lang="en-IN" sz="1000" kern="0" dirty="0">
                <a:solidFill>
                  <a:srgbClr val="95A5A6"/>
                </a:solidFill>
                <a:effectLst/>
                <a:latin typeface="Consolas" panose="020B0609020204030204" pitchFamily="49" charset="0"/>
                <a:ea typeface="Times New Roman" panose="02020603050405020304" pitchFamily="18" charset="0"/>
                <a:cs typeface="Times New Roman" panose="02020603050405020304" pitchFamily="18" charset="0"/>
              </a:rPr>
              <a:t> to send SMS</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delay</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10000</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95A5A6"/>
                </a:solidFill>
                <a:effectLst/>
                <a:latin typeface="Consolas" panose="020B0609020204030204" pitchFamily="49" charset="0"/>
                <a:ea typeface="Times New Roman" panose="02020603050405020304" pitchFamily="18" charset="0"/>
                <a:cs typeface="Times New Roman" panose="02020603050405020304" pitchFamily="18" charset="0"/>
              </a:rPr>
              <a:t> // Delay for 10 seconds</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00979D"/>
                </a:solidFill>
                <a:effectLst/>
                <a:latin typeface="Consolas" panose="020B0609020204030204" pitchFamily="49" charset="0"/>
                <a:ea typeface="Times New Roman" panose="02020603050405020304" pitchFamily="18" charset="0"/>
                <a:cs typeface="Times New Roman" panose="02020603050405020304" pitchFamily="18" charset="0"/>
              </a:rPr>
              <a:t>void</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print2digits</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00979D"/>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number)</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728E00"/>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number &gt;= </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&amp;&amp; number &lt; </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10</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Serial</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005C5F"/>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Serial</a:t>
            </a:r>
            <a:r>
              <a:rPr lang="en-IN" sz="1000" kern="0" dirty="0" err="1">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err="1">
                <a:solidFill>
                  <a:srgbClr val="D35400"/>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number</a:t>
            </a: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434F5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95A5A6"/>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20000"/>
              </a:lnSpc>
              <a:spcBef>
                <a:spcPts val="0"/>
              </a:spcBef>
              <a:spcAft>
                <a:spcPts val="100"/>
              </a:spcAft>
              <a:buNone/>
            </a:pP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00"/>
              </a:spcAft>
              <a:buNone/>
            </a:pPr>
            <a:r>
              <a:rPr lang="en-IN" sz="1000" kern="0" dirty="0">
                <a:solidFill>
                  <a:srgbClr val="95A5A6"/>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20000"/>
              </a:lnSpc>
              <a:spcBef>
                <a:spcPts val="0"/>
              </a:spcBef>
              <a:spcAft>
                <a:spcPts val="100"/>
              </a:spcAft>
              <a:buNone/>
            </a:pPr>
            <a:r>
              <a:rPr lang="en-IN" sz="10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100"/>
              </a:spcAft>
              <a:buNone/>
            </a:pPr>
            <a:endParaRPr lang="en-IN" sz="1000" dirty="0"/>
          </a:p>
        </p:txBody>
      </p:sp>
    </p:spTree>
    <p:extLst>
      <p:ext uri="{BB962C8B-B14F-4D97-AF65-F5344CB8AC3E}">
        <p14:creationId xmlns:p14="http://schemas.microsoft.com/office/powerpoint/2010/main" val="2240818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71C53-7EA2-208D-86FF-4CA00CA77038}"/>
              </a:ext>
            </a:extLst>
          </p:cNvPr>
          <p:cNvSpPr>
            <a:spLocks noGrp="1"/>
          </p:cNvSpPr>
          <p:nvPr>
            <p:ph type="title"/>
          </p:nvPr>
        </p:nvSpPr>
        <p:spPr>
          <a:xfrm>
            <a:off x="838200" y="951722"/>
            <a:ext cx="10515600" cy="755780"/>
          </a:xfrm>
        </p:spPr>
        <p:txBody>
          <a:bodyPr>
            <a:normAutofit/>
          </a:bodyPr>
          <a:lstStyle/>
          <a:p>
            <a:r>
              <a:rPr lang="en-IN" b="1" dirty="0">
                <a:effectLst>
                  <a:outerShdw blurRad="38100" dist="38100" dir="2700000" algn="tl">
                    <a:srgbClr val="000000">
                      <a:alpha val="43137"/>
                    </a:srgbClr>
                  </a:outerShdw>
                </a:effectLst>
              </a:rPr>
              <a:t>ADVANTAGES:</a:t>
            </a:r>
          </a:p>
        </p:txBody>
      </p:sp>
      <p:sp>
        <p:nvSpPr>
          <p:cNvPr id="3" name="Content Placeholder 2">
            <a:extLst>
              <a:ext uri="{FF2B5EF4-FFF2-40B4-BE49-F238E27FC236}">
                <a16:creationId xmlns:a16="http://schemas.microsoft.com/office/drawing/2014/main" id="{B7D80695-DCC3-321A-A684-551B10291EF0}"/>
              </a:ext>
            </a:extLst>
          </p:cNvPr>
          <p:cNvSpPr>
            <a:spLocks noGrp="1"/>
          </p:cNvSpPr>
          <p:nvPr>
            <p:ph idx="1"/>
          </p:nvPr>
        </p:nvSpPr>
        <p:spPr>
          <a:xfrm>
            <a:off x="838200" y="1959429"/>
            <a:ext cx="10515600" cy="4385386"/>
          </a:xfrm>
        </p:spPr>
        <p:txBody>
          <a:bodyPr>
            <a:normAutofit/>
          </a:bodyPr>
          <a:lstStyle/>
          <a:p>
            <a:pPr marL="514350" indent="-514350">
              <a:buFont typeface="+mj-lt"/>
              <a:buAutoNum type="arabicPeriod"/>
            </a:pPr>
            <a:r>
              <a:rPr lang="en-US" sz="2000" b="1" dirty="0">
                <a:effectLst>
                  <a:outerShdw blurRad="38100" dist="38100" dir="2700000" algn="tl">
                    <a:srgbClr val="000000">
                      <a:alpha val="43137"/>
                    </a:srgbClr>
                  </a:outerShdw>
                </a:effectLst>
              </a:rPr>
              <a:t>Real-Time Visibility: </a:t>
            </a:r>
            <a:r>
              <a:rPr lang="en-US" sz="2000" dirty="0"/>
              <a:t>Gain instant, accurate location data, allowing for real-time monitoring of assets, vehicles, or individuals.</a:t>
            </a:r>
          </a:p>
          <a:p>
            <a:pPr marL="514350" indent="-514350">
              <a:buFont typeface="+mj-lt"/>
              <a:buAutoNum type="arabicPeriod"/>
            </a:pPr>
            <a:r>
              <a:rPr lang="en-US" sz="2000" b="1" dirty="0">
                <a:effectLst>
                  <a:outerShdw blurRad="38100" dist="38100" dir="2700000" algn="tl">
                    <a:srgbClr val="000000">
                      <a:alpha val="43137"/>
                    </a:srgbClr>
                  </a:outerShdw>
                </a:effectLst>
              </a:rPr>
              <a:t>Enhanced Safety and Security: </a:t>
            </a:r>
            <a:r>
              <a:rPr lang="en-US" sz="2000" dirty="0"/>
              <a:t>Improve safety measures by tracking the movement of vehicles or individuals, enabling quick response in case of emergencies.</a:t>
            </a:r>
          </a:p>
          <a:p>
            <a:pPr marL="514350" indent="-514350">
              <a:buFont typeface="+mj-lt"/>
              <a:buAutoNum type="arabicPeriod"/>
            </a:pPr>
            <a:r>
              <a:rPr lang="en-US" sz="2000" b="1" dirty="0">
                <a:effectLst>
                  <a:outerShdw blurRad="38100" dist="38100" dir="2700000" algn="tl">
                    <a:srgbClr val="000000">
                      <a:alpha val="43137"/>
                    </a:srgbClr>
                  </a:outerShdw>
                </a:effectLst>
              </a:rPr>
              <a:t>Efficient Fleet Management: </a:t>
            </a:r>
            <a:r>
              <a:rPr lang="en-US" sz="2000" dirty="0"/>
              <a:t>Optimize route planning, reduce fuel consumption, and enhance overall efficiency in fleet operations.</a:t>
            </a:r>
          </a:p>
          <a:p>
            <a:pPr marL="514350" indent="-514350">
              <a:buFont typeface="+mj-lt"/>
              <a:buAutoNum type="arabicPeriod"/>
            </a:pPr>
            <a:r>
              <a:rPr lang="en-US" sz="2000" b="1" dirty="0">
                <a:effectLst>
                  <a:outerShdw blurRad="38100" dist="38100" dir="2700000" algn="tl">
                    <a:srgbClr val="000000">
                      <a:alpha val="43137"/>
                    </a:srgbClr>
                  </a:outerShdw>
                </a:effectLst>
              </a:rPr>
              <a:t>Asset Protection: </a:t>
            </a:r>
            <a:r>
              <a:rPr lang="en-US" sz="2000" dirty="0"/>
              <a:t>Safeguard valuable assets by monitoring their location, deterring theft, and enabling quick recovery in case of unauthorized movements.</a:t>
            </a:r>
          </a:p>
          <a:p>
            <a:pPr marL="514350" indent="-514350">
              <a:buFont typeface="+mj-lt"/>
              <a:buAutoNum type="arabicPeriod"/>
            </a:pPr>
            <a:r>
              <a:rPr lang="en-US" sz="2000" b="1" dirty="0">
                <a:effectLst>
                  <a:outerShdw blurRad="38100" dist="38100" dir="2700000" algn="tl">
                    <a:srgbClr val="000000">
                      <a:alpha val="43137"/>
                    </a:srgbClr>
                  </a:outerShdw>
                </a:effectLst>
              </a:rPr>
              <a:t>Improved Productivity: </a:t>
            </a:r>
            <a:r>
              <a:rPr lang="en-US" sz="2000" dirty="0"/>
              <a:t>Streamline operations and workflows by identifying bottlenecks, reducing downtime, and enhancing overall productivity.</a:t>
            </a:r>
          </a:p>
        </p:txBody>
      </p:sp>
      <p:sp>
        <p:nvSpPr>
          <p:cNvPr id="4" name="Date Placeholder 3">
            <a:extLst>
              <a:ext uri="{FF2B5EF4-FFF2-40B4-BE49-F238E27FC236}">
                <a16:creationId xmlns:a16="http://schemas.microsoft.com/office/drawing/2014/main" id="{79D983A0-E4E3-5D91-D5BC-F6E24B572CB8}"/>
              </a:ext>
            </a:extLst>
          </p:cNvPr>
          <p:cNvSpPr>
            <a:spLocks noGrp="1"/>
          </p:cNvSpPr>
          <p:nvPr>
            <p:ph type="dt" sz="half" idx="10"/>
          </p:nvPr>
        </p:nvSpPr>
        <p:spPr/>
        <p:txBody>
          <a:bodyPr/>
          <a:lstStyle/>
          <a:p>
            <a:fld id="{8AA52A4F-EA5E-4256-B455-5B175FA685AC}" type="datetime1">
              <a:rPr lang="en-US" smtClean="0"/>
              <a:t>1/5/2024</a:t>
            </a:fld>
            <a:endParaRPr lang="en-US"/>
          </a:p>
        </p:txBody>
      </p:sp>
      <p:sp>
        <p:nvSpPr>
          <p:cNvPr id="5" name="Footer Placeholder 4">
            <a:extLst>
              <a:ext uri="{FF2B5EF4-FFF2-40B4-BE49-F238E27FC236}">
                <a16:creationId xmlns:a16="http://schemas.microsoft.com/office/drawing/2014/main" id="{C510C87B-F8DE-28DB-1E09-1BEEEBCCA1C8}"/>
              </a:ext>
            </a:extLst>
          </p:cNvPr>
          <p:cNvSpPr>
            <a:spLocks noGrp="1"/>
          </p:cNvSpPr>
          <p:nvPr>
            <p:ph type="ftr" sz="quarter" idx="11"/>
          </p:nvPr>
        </p:nvSpPr>
        <p:spPr/>
        <p:txBody>
          <a:bodyPr/>
          <a:lstStyle/>
          <a:p>
            <a:r>
              <a:rPr lang="en-US"/>
              <a:t>School of Engineering &amp; Technology</a:t>
            </a:r>
          </a:p>
        </p:txBody>
      </p:sp>
      <p:sp>
        <p:nvSpPr>
          <p:cNvPr id="6" name="Slide Number Placeholder 5">
            <a:extLst>
              <a:ext uri="{FF2B5EF4-FFF2-40B4-BE49-F238E27FC236}">
                <a16:creationId xmlns:a16="http://schemas.microsoft.com/office/drawing/2014/main" id="{A026FA85-7863-6E45-49EA-8D01E42AA8EA}"/>
              </a:ext>
            </a:extLst>
          </p:cNvPr>
          <p:cNvSpPr>
            <a:spLocks noGrp="1"/>
          </p:cNvSpPr>
          <p:nvPr>
            <p:ph type="sldNum" sz="quarter" idx="12"/>
          </p:nvPr>
        </p:nvSpPr>
        <p:spPr/>
        <p:txBody>
          <a:bodyPr/>
          <a:lstStyle/>
          <a:p>
            <a:fld id="{A3B4482A-7089-4673-BBFE-AB9956E11756}" type="slidenum">
              <a:rPr lang="en-US" smtClean="0"/>
              <a:t>17</a:t>
            </a:fld>
            <a:endParaRPr lang="en-US"/>
          </a:p>
        </p:txBody>
      </p:sp>
    </p:spTree>
    <p:extLst>
      <p:ext uri="{BB962C8B-B14F-4D97-AF65-F5344CB8AC3E}">
        <p14:creationId xmlns:p14="http://schemas.microsoft.com/office/powerpoint/2010/main" val="469839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9A079C-ECFF-864C-D571-17807B1DDDE3}"/>
              </a:ext>
            </a:extLst>
          </p:cNvPr>
          <p:cNvSpPr>
            <a:spLocks noGrp="1"/>
          </p:cNvSpPr>
          <p:nvPr>
            <p:ph idx="1"/>
          </p:nvPr>
        </p:nvSpPr>
        <p:spPr>
          <a:xfrm>
            <a:off x="838200" y="746449"/>
            <a:ext cx="10515600" cy="5430514"/>
          </a:xfrm>
        </p:spPr>
        <p:txBody>
          <a:bodyPr>
            <a:normAutofit/>
          </a:bodyPr>
          <a:lstStyle/>
          <a:p>
            <a:pPr marL="0" indent="0">
              <a:buNone/>
            </a:pPr>
            <a:endParaRPr lang="en-US" sz="2000" dirty="0"/>
          </a:p>
          <a:p>
            <a:pPr marL="457200" indent="-457200">
              <a:buAutoNum type="arabicPeriod" startAt="6"/>
            </a:pPr>
            <a:r>
              <a:rPr lang="en-US" sz="2000" b="1" dirty="0">
                <a:effectLst>
                  <a:outerShdw blurRad="38100" dist="38100" dir="2700000" algn="tl">
                    <a:srgbClr val="000000">
                      <a:alpha val="43137"/>
                    </a:srgbClr>
                  </a:outerShdw>
                </a:effectLst>
              </a:rPr>
              <a:t>Cost Savings: </a:t>
            </a:r>
            <a:r>
              <a:rPr lang="en-US" sz="2000" dirty="0"/>
              <a:t>Optimize resource allocation, reduce fuel costs, and minimize maintenance </a:t>
            </a:r>
          </a:p>
          <a:p>
            <a:pPr marL="0" indent="0">
              <a:buNone/>
            </a:pPr>
            <a:r>
              <a:rPr lang="en-US" sz="2000" dirty="0"/>
              <a:t>         expenses through efficient route planning and monitoring.</a:t>
            </a:r>
            <a:endParaRPr lang="en-IN" sz="2000" dirty="0"/>
          </a:p>
          <a:p>
            <a:pPr marL="514350" indent="-514350">
              <a:buAutoNum type="arabicPeriod" startAt="7"/>
            </a:pPr>
            <a:r>
              <a:rPr lang="en-US" sz="2000" b="1" dirty="0">
                <a:effectLst>
                  <a:outerShdw blurRad="38100" dist="38100" dir="2700000" algn="tl">
                    <a:srgbClr val="000000">
                      <a:alpha val="43137"/>
                    </a:srgbClr>
                  </a:outerShdw>
                </a:effectLst>
              </a:rPr>
              <a:t>Geofencing Capabilities: </a:t>
            </a:r>
            <a:r>
              <a:rPr lang="en-US" sz="2000" dirty="0"/>
              <a:t>Set geographical boundaries and receive                  alerts when a tracked object enters or exits the defined area, enhancing security and control.</a:t>
            </a:r>
          </a:p>
          <a:p>
            <a:pPr marL="514350" indent="-514350">
              <a:buAutoNum type="arabicPeriod" startAt="7"/>
            </a:pPr>
            <a:r>
              <a:rPr lang="en-US" sz="2000" b="1" dirty="0">
                <a:effectLst>
                  <a:outerShdw blurRad="38100" dist="38100" dir="2700000" algn="tl">
                    <a:srgbClr val="000000">
                      <a:alpha val="43137"/>
                    </a:srgbClr>
                  </a:outerShdw>
                </a:effectLst>
              </a:rPr>
              <a:t>Data Analysis for Decision-Making: </a:t>
            </a:r>
            <a:r>
              <a:rPr lang="en-US" sz="2000" dirty="0"/>
              <a:t>Utilize historical location data for insightful analysis, aiding in strategic decision-making and process optimization.</a:t>
            </a:r>
          </a:p>
          <a:p>
            <a:pPr marL="514350" indent="-514350">
              <a:buAutoNum type="arabicPeriod" startAt="7"/>
            </a:pPr>
            <a:r>
              <a:rPr lang="en-US" sz="2000" b="1" dirty="0">
                <a:effectLst>
                  <a:outerShdw blurRad="38100" dist="38100" dir="2700000" algn="tl">
                    <a:srgbClr val="000000">
                      <a:alpha val="43137"/>
                    </a:srgbClr>
                  </a:outerShdw>
                </a:effectLst>
              </a:rPr>
              <a:t>Customer Service Enhancement: </a:t>
            </a:r>
            <a:r>
              <a:rPr lang="en-US" sz="2000" dirty="0"/>
              <a:t>Improve customer service by providing accurate delivery times, tracking shipments, and ensuring transparency in service operations.</a:t>
            </a:r>
          </a:p>
          <a:p>
            <a:pPr marL="514350" indent="-514350">
              <a:buAutoNum type="arabicPeriod" startAt="7"/>
            </a:pPr>
            <a:r>
              <a:rPr lang="en-US" sz="2000" b="1" dirty="0">
                <a:effectLst>
                  <a:outerShdw blurRad="38100" dist="38100" dir="2700000" algn="tl">
                    <a:srgbClr val="000000">
                      <a:alpha val="43137"/>
                    </a:srgbClr>
                  </a:outerShdw>
                </a:effectLst>
              </a:rPr>
              <a:t>Compliance and Accountability: </a:t>
            </a:r>
            <a:r>
              <a:rPr lang="en-US" sz="2000" dirty="0"/>
              <a:t>Ensure adherence to regulations and industry standards, promoting accountability and transparency in operations.</a:t>
            </a:r>
            <a:endParaRPr lang="en-IN" sz="2000" dirty="0"/>
          </a:p>
        </p:txBody>
      </p:sp>
      <p:sp>
        <p:nvSpPr>
          <p:cNvPr id="4" name="Date Placeholder 3">
            <a:extLst>
              <a:ext uri="{FF2B5EF4-FFF2-40B4-BE49-F238E27FC236}">
                <a16:creationId xmlns:a16="http://schemas.microsoft.com/office/drawing/2014/main" id="{DD1D2222-2126-A93F-DBA9-E179C1CB5BC3}"/>
              </a:ext>
            </a:extLst>
          </p:cNvPr>
          <p:cNvSpPr>
            <a:spLocks noGrp="1"/>
          </p:cNvSpPr>
          <p:nvPr>
            <p:ph type="dt" sz="half" idx="10"/>
          </p:nvPr>
        </p:nvSpPr>
        <p:spPr/>
        <p:txBody>
          <a:bodyPr/>
          <a:lstStyle/>
          <a:p>
            <a:pPr marL="228600" indent="-228600">
              <a:buFont typeface="+mj-lt"/>
              <a:buAutoNum type="arabicPeriod"/>
            </a:pPr>
            <a:fld id="{8AA52A4F-EA5E-4256-B455-5B175FA685AC}" type="datetime1">
              <a:rPr lang="en-US" smtClean="0"/>
              <a:pPr marL="228600" indent="-228600">
                <a:buFont typeface="+mj-lt"/>
                <a:buAutoNum type="arabicPeriod"/>
              </a:pPr>
              <a:t>1/5/2024</a:t>
            </a:fld>
            <a:endParaRPr lang="en-US"/>
          </a:p>
        </p:txBody>
      </p:sp>
      <p:sp>
        <p:nvSpPr>
          <p:cNvPr id="5" name="Footer Placeholder 4">
            <a:extLst>
              <a:ext uri="{FF2B5EF4-FFF2-40B4-BE49-F238E27FC236}">
                <a16:creationId xmlns:a16="http://schemas.microsoft.com/office/drawing/2014/main" id="{27EA5BFA-EF54-3CC4-209F-46182F2506B4}"/>
              </a:ext>
            </a:extLst>
          </p:cNvPr>
          <p:cNvSpPr>
            <a:spLocks noGrp="1"/>
          </p:cNvSpPr>
          <p:nvPr>
            <p:ph type="ftr" sz="quarter" idx="11"/>
          </p:nvPr>
        </p:nvSpPr>
        <p:spPr/>
        <p:txBody>
          <a:bodyPr/>
          <a:lstStyle/>
          <a:p>
            <a:pPr marL="228600" indent="-228600">
              <a:buFont typeface="+mj-lt"/>
              <a:buAutoNum type="arabicPeriod"/>
            </a:pPr>
            <a:r>
              <a:rPr lang="en-US"/>
              <a:t>School of Engineering &amp; Technology</a:t>
            </a:r>
          </a:p>
        </p:txBody>
      </p:sp>
      <p:sp>
        <p:nvSpPr>
          <p:cNvPr id="6" name="Slide Number Placeholder 5">
            <a:extLst>
              <a:ext uri="{FF2B5EF4-FFF2-40B4-BE49-F238E27FC236}">
                <a16:creationId xmlns:a16="http://schemas.microsoft.com/office/drawing/2014/main" id="{994C772F-AC14-DF83-E95E-E52ED1ADB117}"/>
              </a:ext>
            </a:extLst>
          </p:cNvPr>
          <p:cNvSpPr>
            <a:spLocks noGrp="1"/>
          </p:cNvSpPr>
          <p:nvPr>
            <p:ph type="sldNum" sz="quarter" idx="12"/>
          </p:nvPr>
        </p:nvSpPr>
        <p:spPr/>
        <p:txBody>
          <a:bodyPr/>
          <a:lstStyle/>
          <a:p>
            <a:pPr marL="228600" indent="-228600">
              <a:buFont typeface="+mj-lt"/>
              <a:buAutoNum type="arabicPeriod"/>
            </a:pPr>
            <a:fld id="{A3B4482A-7089-4673-BBFE-AB9956E11756}" type="slidenum">
              <a:rPr lang="en-US" smtClean="0"/>
              <a:pPr marL="228600" indent="-228600">
                <a:buFont typeface="+mj-lt"/>
                <a:buAutoNum type="arabicPeriod"/>
              </a:pPr>
              <a:t>18</a:t>
            </a:fld>
            <a:endParaRPr lang="en-US"/>
          </a:p>
        </p:txBody>
      </p:sp>
    </p:spTree>
    <p:extLst>
      <p:ext uri="{BB962C8B-B14F-4D97-AF65-F5344CB8AC3E}">
        <p14:creationId xmlns:p14="http://schemas.microsoft.com/office/powerpoint/2010/main" val="201545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ED725-26C5-4E4D-FABD-90CA16A9EED1}"/>
              </a:ext>
            </a:extLst>
          </p:cNvPr>
          <p:cNvSpPr>
            <a:spLocks noGrp="1"/>
          </p:cNvSpPr>
          <p:nvPr>
            <p:ph type="title"/>
          </p:nvPr>
        </p:nvSpPr>
        <p:spPr>
          <a:xfrm>
            <a:off x="838200" y="681038"/>
            <a:ext cx="10515600" cy="643910"/>
          </a:xfrm>
        </p:spPr>
        <p:txBody>
          <a:bodyPr>
            <a:normAutofit fontScale="90000"/>
          </a:bodyPr>
          <a:lstStyle/>
          <a:p>
            <a:r>
              <a:rPr lang="en-IN" b="1" dirty="0">
                <a:effectLst>
                  <a:outerShdw blurRad="38100" dist="38100" dir="2700000" algn="tl">
                    <a:srgbClr val="000000">
                      <a:alpha val="43137"/>
                    </a:srgbClr>
                  </a:outerShdw>
                </a:effectLst>
              </a:rPr>
              <a:t>APPLICATIONS:</a:t>
            </a:r>
          </a:p>
        </p:txBody>
      </p:sp>
      <p:sp>
        <p:nvSpPr>
          <p:cNvPr id="3" name="Content Placeholder 2">
            <a:extLst>
              <a:ext uri="{FF2B5EF4-FFF2-40B4-BE49-F238E27FC236}">
                <a16:creationId xmlns:a16="http://schemas.microsoft.com/office/drawing/2014/main" id="{2EE12348-3736-D7C0-6B4B-4A84C8C90F11}"/>
              </a:ext>
            </a:extLst>
          </p:cNvPr>
          <p:cNvSpPr>
            <a:spLocks noGrp="1"/>
          </p:cNvSpPr>
          <p:nvPr>
            <p:ph idx="1"/>
          </p:nvPr>
        </p:nvSpPr>
        <p:spPr>
          <a:xfrm>
            <a:off x="838200" y="1324947"/>
            <a:ext cx="10515600" cy="4852015"/>
          </a:xfrm>
        </p:spPr>
        <p:txBody>
          <a:bodyPr>
            <a:noAutofit/>
          </a:bodyPr>
          <a:lstStyle/>
          <a:p>
            <a:pPr marL="342900" lvl="0" indent="-342900" algn="just" fontAlgn="base">
              <a:lnSpc>
                <a:spcPct val="149000"/>
              </a:lnSpc>
              <a:spcAft>
                <a:spcPts val="15"/>
              </a:spcAft>
              <a:buClr>
                <a:srgbClr val="000000"/>
              </a:buClr>
              <a:buSzPts val="1200"/>
              <a:buFont typeface="+mj-lt"/>
              <a:buAutoNum type="arabicPeriod"/>
            </a:pPr>
            <a:r>
              <a:rPr lang="en-IN" sz="2000" b="1" u="sng" strike="noStrike" kern="100" dirty="0">
                <a:solidFill>
                  <a:srgbClr val="000000"/>
                </a:solidFill>
                <a:effectLst>
                  <a:outerShdw blurRad="38100" dist="38100" dir="2700000" algn="tl">
                    <a:srgbClr val="000000">
                      <a:alpha val="43137"/>
                    </a:srgbClr>
                  </a:outerShdw>
                </a:effectLst>
                <a:uFill>
                  <a:solidFill>
                    <a:srgbClr val="000000"/>
                  </a:solidFill>
                </a:uFill>
                <a:ea typeface="Times New Roman" panose="02020603050405020304" pitchFamily="18" charset="0"/>
                <a:cs typeface="Times New Roman" panose="02020603050405020304" pitchFamily="18" charset="0"/>
              </a:rPr>
              <a:t>Personal Navigation</a:t>
            </a:r>
            <a:r>
              <a:rPr lang="en-IN" sz="2000" b="1" u="none" strike="noStrike" kern="100" dirty="0">
                <a:solidFill>
                  <a:srgbClr val="000000"/>
                </a:solidFill>
                <a:effectLst>
                  <a:outerShdw blurRad="38100" dist="38100" dir="2700000" algn="tl">
                    <a:srgbClr val="000000">
                      <a:alpha val="43137"/>
                    </a:srgbClr>
                  </a:outerShdw>
                </a:effectLst>
                <a:uFill>
                  <a:solidFill>
                    <a:srgbClr val="000000"/>
                  </a:solidFill>
                </a:uFill>
                <a:ea typeface="Times New Roman" panose="02020603050405020304" pitchFamily="18" charset="0"/>
                <a:cs typeface="Times New Roman" panose="02020603050405020304" pitchFamily="18" charset="0"/>
              </a:rPr>
              <a:t>: </a:t>
            </a:r>
            <a:r>
              <a:rPr lang="en-IN" sz="20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Individuals can use the GPS Tracker for navigation during outdoor activities such as hiking, biking, or camping. </a:t>
            </a:r>
          </a:p>
          <a:p>
            <a:pPr marL="342900" lvl="0" indent="-342900" algn="just" fontAlgn="base">
              <a:lnSpc>
                <a:spcPct val="149000"/>
              </a:lnSpc>
              <a:spcAft>
                <a:spcPts val="15"/>
              </a:spcAft>
              <a:buClr>
                <a:srgbClr val="000000"/>
              </a:buClr>
              <a:buSzPts val="1200"/>
              <a:buFont typeface="+mj-lt"/>
              <a:buAutoNum type="arabicPeriod"/>
            </a:pPr>
            <a:r>
              <a:rPr lang="en-IN" sz="2000" b="1" u="sng" strike="noStrike" kern="100" dirty="0">
                <a:solidFill>
                  <a:srgbClr val="000000"/>
                </a:solidFill>
                <a:effectLst>
                  <a:outerShdw blurRad="38100" dist="38100" dir="2700000" algn="tl">
                    <a:srgbClr val="000000">
                      <a:alpha val="43137"/>
                    </a:srgbClr>
                  </a:outerShdw>
                </a:effectLst>
                <a:uFill>
                  <a:solidFill>
                    <a:srgbClr val="000000"/>
                  </a:solidFill>
                </a:uFill>
                <a:ea typeface="Times New Roman" panose="02020603050405020304" pitchFamily="18" charset="0"/>
                <a:cs typeface="Times New Roman" panose="02020603050405020304" pitchFamily="18" charset="0"/>
              </a:rPr>
              <a:t>Emergency Services</a:t>
            </a:r>
            <a:r>
              <a:rPr lang="en-IN" sz="2000" b="1" u="none" strike="noStrike" kern="100" dirty="0">
                <a:solidFill>
                  <a:srgbClr val="000000"/>
                </a:solidFill>
                <a:effectLst>
                  <a:outerShdw blurRad="38100" dist="38100" dir="2700000" algn="tl">
                    <a:srgbClr val="000000">
                      <a:alpha val="43137"/>
                    </a:srgbClr>
                  </a:outerShdw>
                </a:effectLst>
                <a:uFill>
                  <a:solidFill>
                    <a:srgbClr val="000000"/>
                  </a:solidFill>
                </a:uFill>
                <a:ea typeface="Times New Roman" panose="02020603050405020304" pitchFamily="18" charset="0"/>
                <a:cs typeface="Times New Roman" panose="02020603050405020304" pitchFamily="18" charset="0"/>
              </a:rPr>
              <a:t>: </a:t>
            </a:r>
            <a:r>
              <a:rPr lang="en-IN" sz="20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Search and rescue teams can deploy the GPS Tracker to pinpoint the location of individuals in distress, streamlining rescue efforts in remote or challenging environments. </a:t>
            </a:r>
          </a:p>
          <a:p>
            <a:pPr marL="342900" lvl="0" indent="-342900" algn="just" fontAlgn="base">
              <a:lnSpc>
                <a:spcPct val="149000"/>
              </a:lnSpc>
              <a:spcAft>
                <a:spcPts val="15"/>
              </a:spcAft>
              <a:buClr>
                <a:srgbClr val="000000"/>
              </a:buClr>
              <a:buSzPts val="1200"/>
              <a:buFont typeface="+mj-lt"/>
              <a:buAutoNum type="arabicPeriod"/>
            </a:pPr>
            <a:r>
              <a:rPr lang="en-IN" sz="2000" b="1" u="sng" strike="noStrike" kern="100" dirty="0">
                <a:solidFill>
                  <a:srgbClr val="000000"/>
                </a:solidFill>
                <a:effectLst>
                  <a:outerShdw blurRad="38100" dist="38100" dir="2700000" algn="tl">
                    <a:srgbClr val="000000">
                      <a:alpha val="43137"/>
                    </a:srgbClr>
                  </a:outerShdw>
                </a:effectLst>
                <a:uFill>
                  <a:solidFill>
                    <a:srgbClr val="000000"/>
                  </a:solidFill>
                </a:uFill>
                <a:ea typeface="Times New Roman" panose="02020603050405020304" pitchFamily="18" charset="0"/>
                <a:cs typeface="Times New Roman" panose="02020603050405020304" pitchFamily="18" charset="0"/>
              </a:rPr>
              <a:t>Vehicle Tracking</a:t>
            </a:r>
            <a:r>
              <a:rPr lang="en-IN" sz="2000" b="1" u="none" strike="noStrike" kern="100" dirty="0">
                <a:solidFill>
                  <a:srgbClr val="000000"/>
                </a:solidFill>
                <a:effectLst>
                  <a:outerShdw blurRad="38100" dist="38100" dir="2700000" algn="tl">
                    <a:srgbClr val="000000">
                      <a:alpha val="43137"/>
                    </a:srgbClr>
                  </a:outerShdw>
                </a:effectLst>
                <a:uFill>
                  <a:solidFill>
                    <a:srgbClr val="000000"/>
                  </a:solidFill>
                </a:uFill>
                <a:ea typeface="Times New Roman" panose="02020603050405020304" pitchFamily="18" charset="0"/>
                <a:cs typeface="Times New Roman" panose="02020603050405020304" pitchFamily="18" charset="0"/>
              </a:rPr>
              <a:t>: </a:t>
            </a:r>
            <a:r>
              <a:rPr lang="en-IN" sz="20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The GPS Tracker can be employed for tracking the movement of vehicles, serving as an affordable and effective solution for fleet management or personal vehicle monitoring. </a:t>
            </a:r>
          </a:p>
          <a:p>
            <a:pPr marL="342900" lvl="0" indent="-342900" algn="just" fontAlgn="base">
              <a:lnSpc>
                <a:spcPct val="149000"/>
              </a:lnSpc>
              <a:spcAft>
                <a:spcPts val="1190"/>
              </a:spcAft>
              <a:buClr>
                <a:srgbClr val="000000"/>
              </a:buClr>
              <a:buSzPts val="1200"/>
              <a:buFont typeface="+mj-lt"/>
              <a:buAutoNum type="arabicPeriod"/>
            </a:pPr>
            <a:r>
              <a:rPr lang="en-IN" sz="2000" b="1" u="sng" strike="noStrike" kern="100" dirty="0">
                <a:solidFill>
                  <a:srgbClr val="000000"/>
                </a:solidFill>
                <a:effectLst>
                  <a:outerShdw blurRad="38100" dist="38100" dir="2700000" algn="tl">
                    <a:srgbClr val="000000">
                      <a:alpha val="43137"/>
                    </a:srgbClr>
                  </a:outerShdw>
                </a:effectLst>
                <a:uFill>
                  <a:solidFill>
                    <a:srgbClr val="000000"/>
                  </a:solidFill>
                </a:uFill>
                <a:ea typeface="Times New Roman" panose="02020603050405020304" pitchFamily="18" charset="0"/>
                <a:cs typeface="Times New Roman" panose="02020603050405020304" pitchFamily="18" charset="0"/>
              </a:rPr>
              <a:t>Asset Tracking</a:t>
            </a:r>
            <a:r>
              <a:rPr lang="en-IN" sz="2000" b="1" u="none" strike="noStrike" kern="100" dirty="0">
                <a:solidFill>
                  <a:srgbClr val="000000"/>
                </a:solidFill>
                <a:effectLst>
                  <a:outerShdw blurRad="38100" dist="38100" dir="2700000" algn="tl">
                    <a:srgbClr val="000000">
                      <a:alpha val="43137"/>
                    </a:srgbClr>
                  </a:outerShdw>
                </a:effectLst>
                <a:uFill>
                  <a:solidFill>
                    <a:srgbClr val="000000"/>
                  </a:solidFill>
                </a:uFill>
                <a:ea typeface="Times New Roman" panose="02020603050405020304" pitchFamily="18" charset="0"/>
                <a:cs typeface="Times New Roman" panose="02020603050405020304" pitchFamily="18" charset="0"/>
              </a:rPr>
              <a:t>: </a:t>
            </a:r>
            <a:r>
              <a:rPr lang="en-IN" sz="20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Valuable assets can be tracked and monitored in real-time, providing an added layer of security against theft or loss. </a:t>
            </a:r>
          </a:p>
          <a:p>
            <a:endParaRPr lang="en-IN" sz="2000" dirty="0"/>
          </a:p>
        </p:txBody>
      </p:sp>
      <p:sp>
        <p:nvSpPr>
          <p:cNvPr id="4" name="Date Placeholder 3">
            <a:extLst>
              <a:ext uri="{FF2B5EF4-FFF2-40B4-BE49-F238E27FC236}">
                <a16:creationId xmlns:a16="http://schemas.microsoft.com/office/drawing/2014/main" id="{F86EFF30-EB1E-0735-C3A7-F7C033C61160}"/>
              </a:ext>
            </a:extLst>
          </p:cNvPr>
          <p:cNvSpPr>
            <a:spLocks noGrp="1"/>
          </p:cNvSpPr>
          <p:nvPr>
            <p:ph type="dt" sz="half" idx="10"/>
          </p:nvPr>
        </p:nvSpPr>
        <p:spPr/>
        <p:txBody>
          <a:bodyPr/>
          <a:lstStyle/>
          <a:p>
            <a:fld id="{8AA52A4F-EA5E-4256-B455-5B175FA685AC}" type="datetime1">
              <a:rPr lang="en-US" smtClean="0"/>
              <a:t>1/5/2024</a:t>
            </a:fld>
            <a:endParaRPr lang="en-US"/>
          </a:p>
        </p:txBody>
      </p:sp>
      <p:sp>
        <p:nvSpPr>
          <p:cNvPr id="5" name="Footer Placeholder 4">
            <a:extLst>
              <a:ext uri="{FF2B5EF4-FFF2-40B4-BE49-F238E27FC236}">
                <a16:creationId xmlns:a16="http://schemas.microsoft.com/office/drawing/2014/main" id="{4F1D8EBB-1AC4-D8AD-1492-3B90C05C8F44}"/>
              </a:ext>
            </a:extLst>
          </p:cNvPr>
          <p:cNvSpPr>
            <a:spLocks noGrp="1"/>
          </p:cNvSpPr>
          <p:nvPr>
            <p:ph type="ftr" sz="quarter" idx="11"/>
          </p:nvPr>
        </p:nvSpPr>
        <p:spPr/>
        <p:txBody>
          <a:bodyPr/>
          <a:lstStyle/>
          <a:p>
            <a:r>
              <a:rPr lang="en-US"/>
              <a:t>School of Engineering &amp; Technology</a:t>
            </a:r>
          </a:p>
        </p:txBody>
      </p:sp>
      <p:sp>
        <p:nvSpPr>
          <p:cNvPr id="6" name="Slide Number Placeholder 5">
            <a:extLst>
              <a:ext uri="{FF2B5EF4-FFF2-40B4-BE49-F238E27FC236}">
                <a16:creationId xmlns:a16="http://schemas.microsoft.com/office/drawing/2014/main" id="{DE3455DA-B99C-8157-CE51-A519620CC15B}"/>
              </a:ext>
            </a:extLst>
          </p:cNvPr>
          <p:cNvSpPr>
            <a:spLocks noGrp="1"/>
          </p:cNvSpPr>
          <p:nvPr>
            <p:ph type="sldNum" sz="quarter" idx="12"/>
          </p:nvPr>
        </p:nvSpPr>
        <p:spPr/>
        <p:txBody>
          <a:bodyPr/>
          <a:lstStyle/>
          <a:p>
            <a:fld id="{A3B4482A-7089-4673-BBFE-AB9956E11756}" type="slidenum">
              <a:rPr lang="en-US" smtClean="0"/>
              <a:t>19</a:t>
            </a:fld>
            <a:endParaRPr lang="en-US"/>
          </a:p>
        </p:txBody>
      </p:sp>
    </p:spTree>
    <p:extLst>
      <p:ext uri="{BB962C8B-B14F-4D97-AF65-F5344CB8AC3E}">
        <p14:creationId xmlns:p14="http://schemas.microsoft.com/office/powerpoint/2010/main" val="1790443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55265"/>
            <a:ext cx="10515600" cy="653778"/>
          </a:xfrm>
        </p:spPr>
        <p:txBody>
          <a:bodyPr>
            <a:normAutofit fontScale="90000"/>
          </a:bodyPr>
          <a:lstStyle/>
          <a:p>
            <a:r>
              <a:rPr lang="en-US" b="1" dirty="0">
                <a:solidFill>
                  <a:srgbClr val="002060"/>
                </a:solidFill>
              </a:rPr>
              <a:t>Outline</a:t>
            </a:r>
          </a:p>
        </p:txBody>
      </p:sp>
      <p:sp>
        <p:nvSpPr>
          <p:cNvPr id="3" name="Content Placeholder 2"/>
          <p:cNvSpPr>
            <a:spLocks noGrp="1"/>
          </p:cNvSpPr>
          <p:nvPr>
            <p:ph idx="1"/>
          </p:nvPr>
        </p:nvSpPr>
        <p:spPr/>
        <p:txBody>
          <a:bodyPr>
            <a:normAutofit fontScale="92500" lnSpcReduction="20000"/>
          </a:bodyPr>
          <a:lstStyle/>
          <a:p>
            <a:r>
              <a:rPr lang="en-US" dirty="0"/>
              <a:t>Abstract</a:t>
            </a:r>
          </a:p>
          <a:p>
            <a:r>
              <a:rPr lang="en-US" dirty="0"/>
              <a:t>Introduction</a:t>
            </a:r>
          </a:p>
          <a:p>
            <a:r>
              <a:rPr lang="en-US" dirty="0"/>
              <a:t>Objective</a:t>
            </a:r>
          </a:p>
          <a:p>
            <a:r>
              <a:rPr lang="en-US" dirty="0"/>
              <a:t>Methodology</a:t>
            </a:r>
          </a:p>
          <a:p>
            <a:r>
              <a:rPr lang="en-US" dirty="0"/>
              <a:t>Hardware Description</a:t>
            </a:r>
          </a:p>
          <a:p>
            <a:r>
              <a:rPr lang="en-US" dirty="0"/>
              <a:t>Software Used</a:t>
            </a:r>
          </a:p>
          <a:p>
            <a:r>
              <a:rPr lang="en-US" dirty="0"/>
              <a:t>Advantages</a:t>
            </a:r>
          </a:p>
          <a:p>
            <a:r>
              <a:rPr lang="en-US" dirty="0"/>
              <a:t>Application</a:t>
            </a:r>
          </a:p>
          <a:p>
            <a:r>
              <a:rPr lang="en-US" dirty="0"/>
              <a:t>Conclusion</a:t>
            </a:r>
          </a:p>
          <a:p>
            <a:r>
              <a:rPr lang="en-US" dirty="0"/>
              <a:t>References</a:t>
            </a:r>
          </a:p>
        </p:txBody>
      </p:sp>
      <p:sp>
        <p:nvSpPr>
          <p:cNvPr id="5" name="Footer Placeholder 4"/>
          <p:cNvSpPr>
            <a:spLocks noGrp="1"/>
          </p:cNvSpPr>
          <p:nvPr>
            <p:ph type="ftr" sz="quarter" idx="11"/>
          </p:nvPr>
        </p:nvSpPr>
        <p:spPr/>
        <p:txBody>
          <a:bodyPr/>
          <a:lstStyle/>
          <a:p>
            <a:r>
              <a:rPr lang="en-US"/>
              <a:t>School of Engineering &amp; Technology</a:t>
            </a:r>
          </a:p>
        </p:txBody>
      </p:sp>
      <p:sp>
        <p:nvSpPr>
          <p:cNvPr id="6" name="Slide Number Placeholder 5"/>
          <p:cNvSpPr>
            <a:spLocks noGrp="1"/>
          </p:cNvSpPr>
          <p:nvPr>
            <p:ph type="sldNum" sz="quarter" idx="12"/>
          </p:nvPr>
        </p:nvSpPr>
        <p:spPr/>
        <p:txBody>
          <a:bodyPr/>
          <a:lstStyle/>
          <a:p>
            <a:fld id="{A3B4482A-7089-4673-BBFE-AB9956E11756}" type="slidenum">
              <a:rPr lang="en-US" smtClean="0"/>
              <a:t>2</a:t>
            </a:fld>
            <a:endParaRPr lang="en-US"/>
          </a:p>
        </p:txBody>
      </p:sp>
    </p:spTree>
    <p:extLst>
      <p:ext uri="{BB962C8B-B14F-4D97-AF65-F5344CB8AC3E}">
        <p14:creationId xmlns:p14="http://schemas.microsoft.com/office/powerpoint/2010/main" val="747190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EFDA-E866-4BA3-6313-9CEE28478603}"/>
              </a:ext>
            </a:extLst>
          </p:cNvPr>
          <p:cNvSpPr>
            <a:spLocks noGrp="1"/>
          </p:cNvSpPr>
          <p:nvPr>
            <p:ph type="title"/>
          </p:nvPr>
        </p:nvSpPr>
        <p:spPr>
          <a:xfrm>
            <a:off x="838200" y="868092"/>
            <a:ext cx="10515600" cy="709127"/>
          </a:xfrm>
        </p:spPr>
        <p:txBody>
          <a:bodyPr/>
          <a:lstStyle/>
          <a:p>
            <a:r>
              <a:rPr lang="en-IN" b="1" dirty="0">
                <a:effectLst>
                  <a:outerShdw blurRad="38100" dist="38100" dir="2700000" algn="tl">
                    <a:srgbClr val="000000">
                      <a:alpha val="43137"/>
                    </a:srgbClr>
                  </a:outerShdw>
                </a:effectLst>
              </a:rPr>
              <a:t>CONCLUSION:</a:t>
            </a:r>
          </a:p>
        </p:txBody>
      </p:sp>
      <p:sp>
        <p:nvSpPr>
          <p:cNvPr id="3" name="Content Placeholder 2">
            <a:extLst>
              <a:ext uri="{FF2B5EF4-FFF2-40B4-BE49-F238E27FC236}">
                <a16:creationId xmlns:a16="http://schemas.microsoft.com/office/drawing/2014/main" id="{998A35D1-0023-8004-35D3-1E54A908AEB4}"/>
              </a:ext>
            </a:extLst>
          </p:cNvPr>
          <p:cNvSpPr>
            <a:spLocks noGrp="1"/>
          </p:cNvSpPr>
          <p:nvPr>
            <p:ph idx="1"/>
          </p:nvPr>
        </p:nvSpPr>
        <p:spPr>
          <a:xfrm>
            <a:off x="838200" y="1693333"/>
            <a:ext cx="9889067" cy="4483630"/>
          </a:xfrm>
        </p:spPr>
        <p:txBody>
          <a:bodyPr>
            <a:noAutofit/>
          </a:bodyPr>
          <a:lstStyle/>
          <a:p>
            <a:pPr>
              <a:lnSpc>
                <a:spcPct val="100000"/>
              </a:lnSpc>
              <a:buFont typeface="Wingdings" panose="05000000000000000000" pitchFamily="2" charset="2"/>
              <a:buChar char="ü"/>
            </a:pPr>
            <a:r>
              <a:rPr lang="en-US" sz="1800" dirty="0">
                <a:latin typeface="Times New Roman" panose="02020603050405020304" pitchFamily="18" charset="0"/>
                <a:ea typeface="Times New Roman" panose="02020603050405020304" pitchFamily="18" charset="0"/>
              </a:rPr>
              <a:t>In conclusion, the GPS Tracker project stands as a testament to the convergence of technology, precision, and user accessibility. The seamless integration of an Arduino UNO with the NEO-6M GPS Module transforms the complex science of satellite-based positioning into an accessible and user-friendly system. </a:t>
            </a:r>
          </a:p>
          <a:p>
            <a:pPr>
              <a:lnSpc>
                <a:spcPct val="100000"/>
              </a:lnSpc>
              <a:buFont typeface="Wingdings" panose="05000000000000000000" pitchFamily="2" charset="2"/>
              <a:buChar char="ü"/>
            </a:pPr>
            <a:r>
              <a:rPr lang="en-US" sz="1800" dirty="0">
                <a:latin typeface="Times New Roman" panose="02020603050405020304" pitchFamily="18" charset="0"/>
                <a:ea typeface="Times New Roman" panose="02020603050405020304" pitchFamily="18" charset="0"/>
              </a:rPr>
              <a:t>Upon activation, the GPS Tracker project adeptly captures signals from orbiting satellites, providing real-time latitude, longitude, date, and time information. This valuable data is presented through a dual-channel output mechanism: the Serial Monitor, offering developers an insightful view during the developmental phase, and the LCD Display, providing end-users with a clear and legible interface for immediate location insights.</a:t>
            </a:r>
          </a:p>
          <a:p>
            <a:pPr>
              <a:lnSpc>
                <a:spcPct val="100000"/>
              </a:lnSpc>
              <a:buFont typeface="Wingdings" panose="05000000000000000000" pitchFamily="2" charset="2"/>
              <a:buChar char="ü"/>
            </a:pPr>
            <a:r>
              <a:rPr lang="en-US" sz="1800" dirty="0">
                <a:latin typeface="Times New Roman" panose="02020603050405020304" pitchFamily="18" charset="0"/>
                <a:ea typeface="Times New Roman" panose="02020603050405020304" pitchFamily="18" charset="0"/>
              </a:rPr>
              <a:t>Beyond the technical intricacies, this project addresses the increasing demand for compact, cost-effective, and versatile GPS tracking solutions. Whether utilized for personal navigation, asset tracking, or other location-based services, the GPS Tracker project exemplifies the synergy between hardware and software in creating a sophisticated yet accessible technology. As the digital embodiment of location awareness, this project not only captures the essence of satellite communication but transforms it into a practical tool, bridging the gap between complex technology and everyday utility</a:t>
            </a:r>
            <a:endParaRPr lang="en-IN" sz="1800" dirty="0"/>
          </a:p>
        </p:txBody>
      </p:sp>
      <p:sp>
        <p:nvSpPr>
          <p:cNvPr id="4" name="Date Placeholder 3">
            <a:extLst>
              <a:ext uri="{FF2B5EF4-FFF2-40B4-BE49-F238E27FC236}">
                <a16:creationId xmlns:a16="http://schemas.microsoft.com/office/drawing/2014/main" id="{C675B8F8-5EEC-043D-1B30-D92BD7B13305}"/>
              </a:ext>
            </a:extLst>
          </p:cNvPr>
          <p:cNvSpPr>
            <a:spLocks noGrp="1"/>
          </p:cNvSpPr>
          <p:nvPr>
            <p:ph type="dt" sz="half" idx="10"/>
          </p:nvPr>
        </p:nvSpPr>
        <p:spPr/>
        <p:txBody>
          <a:bodyPr/>
          <a:lstStyle/>
          <a:p>
            <a:fld id="{8AA52A4F-EA5E-4256-B455-5B175FA685AC}" type="datetime1">
              <a:rPr lang="en-US" smtClean="0"/>
              <a:t>1/5/2024</a:t>
            </a:fld>
            <a:endParaRPr lang="en-US"/>
          </a:p>
        </p:txBody>
      </p:sp>
      <p:sp>
        <p:nvSpPr>
          <p:cNvPr id="5" name="Footer Placeholder 4">
            <a:extLst>
              <a:ext uri="{FF2B5EF4-FFF2-40B4-BE49-F238E27FC236}">
                <a16:creationId xmlns:a16="http://schemas.microsoft.com/office/drawing/2014/main" id="{B415F168-8AF6-8733-2A15-AD3EFA89F566}"/>
              </a:ext>
            </a:extLst>
          </p:cNvPr>
          <p:cNvSpPr>
            <a:spLocks noGrp="1"/>
          </p:cNvSpPr>
          <p:nvPr>
            <p:ph type="ftr" sz="quarter" idx="11"/>
          </p:nvPr>
        </p:nvSpPr>
        <p:spPr/>
        <p:txBody>
          <a:bodyPr/>
          <a:lstStyle/>
          <a:p>
            <a:r>
              <a:rPr lang="en-US"/>
              <a:t>School of Engineering &amp; Technology</a:t>
            </a:r>
          </a:p>
        </p:txBody>
      </p:sp>
      <p:sp>
        <p:nvSpPr>
          <p:cNvPr id="6" name="Slide Number Placeholder 5">
            <a:extLst>
              <a:ext uri="{FF2B5EF4-FFF2-40B4-BE49-F238E27FC236}">
                <a16:creationId xmlns:a16="http://schemas.microsoft.com/office/drawing/2014/main" id="{7CDFE133-FB99-C242-F900-DF546E8EE49D}"/>
              </a:ext>
            </a:extLst>
          </p:cNvPr>
          <p:cNvSpPr>
            <a:spLocks noGrp="1"/>
          </p:cNvSpPr>
          <p:nvPr>
            <p:ph type="sldNum" sz="quarter" idx="12"/>
          </p:nvPr>
        </p:nvSpPr>
        <p:spPr/>
        <p:txBody>
          <a:bodyPr/>
          <a:lstStyle/>
          <a:p>
            <a:fld id="{A3B4482A-7089-4673-BBFE-AB9956E11756}" type="slidenum">
              <a:rPr lang="en-US" smtClean="0"/>
              <a:t>20</a:t>
            </a:fld>
            <a:endParaRPr lang="en-US"/>
          </a:p>
        </p:txBody>
      </p:sp>
    </p:spTree>
    <p:extLst>
      <p:ext uri="{BB962C8B-B14F-4D97-AF65-F5344CB8AC3E}">
        <p14:creationId xmlns:p14="http://schemas.microsoft.com/office/powerpoint/2010/main" val="457913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10F9F-D26D-4AC6-A248-F426F3EB540A}"/>
              </a:ext>
            </a:extLst>
          </p:cNvPr>
          <p:cNvSpPr>
            <a:spLocks noGrp="1"/>
          </p:cNvSpPr>
          <p:nvPr>
            <p:ph type="title"/>
          </p:nvPr>
        </p:nvSpPr>
        <p:spPr>
          <a:xfrm>
            <a:off x="838200" y="1222310"/>
            <a:ext cx="10515600" cy="1080246"/>
          </a:xfrm>
        </p:spPr>
        <p:txBody>
          <a:bodyPr>
            <a:normAutofit/>
          </a:bodyPr>
          <a:lstStyle/>
          <a:p>
            <a:r>
              <a:rPr lang="en-IN" b="1" dirty="0">
                <a:effectLst>
                  <a:outerShdw blurRad="38100" dist="38100" dir="2700000" algn="tl">
                    <a:srgbClr val="000000">
                      <a:alpha val="43137"/>
                    </a:srgbClr>
                  </a:outerShdw>
                </a:effectLst>
              </a:rPr>
              <a:t>REFERENCES:</a:t>
            </a:r>
          </a:p>
        </p:txBody>
      </p:sp>
      <p:sp>
        <p:nvSpPr>
          <p:cNvPr id="3" name="Content Placeholder 2">
            <a:extLst>
              <a:ext uri="{FF2B5EF4-FFF2-40B4-BE49-F238E27FC236}">
                <a16:creationId xmlns:a16="http://schemas.microsoft.com/office/drawing/2014/main" id="{21805F2A-96A0-B896-EF68-4391301828A7}"/>
              </a:ext>
            </a:extLst>
          </p:cNvPr>
          <p:cNvSpPr>
            <a:spLocks noGrp="1"/>
          </p:cNvSpPr>
          <p:nvPr>
            <p:ph idx="1"/>
          </p:nvPr>
        </p:nvSpPr>
        <p:spPr>
          <a:xfrm>
            <a:off x="838200" y="2481943"/>
            <a:ext cx="10515600" cy="3695020"/>
          </a:xfrm>
        </p:spPr>
        <p:txBody>
          <a:bodyPr/>
          <a:lstStyle/>
          <a:p>
            <a:pPr marL="342900" lvl="0" indent="-342900" algn="l" fontAlgn="base">
              <a:lnSpc>
                <a:spcPct val="107000"/>
              </a:lnSpc>
              <a:spcAft>
                <a:spcPts val="105"/>
              </a:spcAft>
              <a:buClr>
                <a:srgbClr val="000000"/>
              </a:buClr>
              <a:buSzPts val="1200"/>
              <a:buFont typeface="+mj-lt"/>
              <a:buAutoNum type="arabicPeriod"/>
            </a:pPr>
            <a:r>
              <a:rPr lang="en-IN" sz="1800" u="none" strike="noStrike" kern="100" dirty="0">
                <a:solidFill>
                  <a:srgbClr val="0000FF"/>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2"/>
              </a:rPr>
              <a:t>https://www.electronicsforu.com/ </a:t>
            </a:r>
            <a:endPar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l" fontAlgn="base">
              <a:lnSpc>
                <a:spcPct val="107000"/>
              </a:lnSpc>
              <a:spcAft>
                <a:spcPts val="105"/>
              </a:spcAft>
              <a:buClr>
                <a:srgbClr val="000000"/>
              </a:buClr>
              <a:buSzPts val="1200"/>
              <a:buFont typeface="+mj-lt"/>
              <a:buAutoNum type="arabicPeriod"/>
            </a:pPr>
            <a:r>
              <a:rPr lang="en-IN" sz="1800" u="none" strike="noStrike" kern="100" dirty="0">
                <a:solidFill>
                  <a:srgbClr val="0000FF"/>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2"/>
              </a:rPr>
              <a:t>https://www.electronicsforu.com/</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2"/>
              </a:rPr>
              <a:t> </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pPr marL="342900" lvl="0" indent="-342900" algn="l" fontAlgn="base">
              <a:lnSpc>
                <a:spcPct val="107000"/>
              </a:lnSpc>
              <a:spcAft>
                <a:spcPts val="105"/>
              </a:spcAft>
              <a:buClr>
                <a:srgbClr val="000000"/>
              </a:buClr>
              <a:buSzPts val="1200"/>
              <a:buFont typeface="+mj-lt"/>
              <a:buAutoNum type="arabicPeriod"/>
            </a:pPr>
            <a:r>
              <a:rPr lang="en-IN" sz="1800" u="none" strike="noStrike" kern="100" dirty="0">
                <a:solidFill>
                  <a:srgbClr val="0000FF"/>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3"/>
              </a:rPr>
              <a:t>https://www.tinkercad.com/</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3"/>
              </a:rPr>
              <a:t> </a:t>
            </a:r>
            <a:endPar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l" fontAlgn="base">
              <a:lnSpc>
                <a:spcPct val="107000"/>
              </a:lnSpc>
              <a:spcAft>
                <a:spcPts val="105"/>
              </a:spcAft>
              <a:buClr>
                <a:srgbClr val="000000"/>
              </a:buClr>
              <a:buSzPts val="1200"/>
              <a:buFont typeface="+mj-lt"/>
              <a:buAutoNum type="arabicPeriod"/>
            </a:pPr>
            <a:r>
              <a:rPr lang="en-IN" sz="1800" u="none" strike="noStrike" kern="100" dirty="0">
                <a:solidFill>
                  <a:srgbClr val="0000FF"/>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4"/>
              </a:rPr>
              <a:t>https://www.arduino.cc/</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4"/>
              </a:rPr>
              <a:t> </a:t>
            </a:r>
            <a:endPar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l" fontAlgn="base">
              <a:lnSpc>
                <a:spcPct val="107000"/>
              </a:lnSpc>
              <a:spcAft>
                <a:spcPts val="105"/>
              </a:spcAft>
              <a:buClr>
                <a:srgbClr val="000000"/>
              </a:buClr>
              <a:buSzPts val="1200"/>
              <a:buFont typeface="+mj-lt"/>
              <a:buAutoNum type="arabicPeriod"/>
            </a:pPr>
            <a:r>
              <a:rPr lang="en-IN" sz="1800" kern="100" dirty="0">
                <a:solidFill>
                  <a:srgbClr val="0000FF"/>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5"/>
              </a:rPr>
              <a:t>https://simple-circuit.com/arduino-gps-clock-local-time-neo-6m/</a:t>
            </a:r>
            <a:r>
              <a:rPr lang="en-IN" sz="1800" kern="1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5"/>
              </a:rPr>
              <a:t> </a:t>
            </a:r>
            <a:endPar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450850" indent="0" algn="l">
              <a:lnSpc>
                <a:spcPct val="107000"/>
              </a:lnSpc>
              <a:spcAft>
                <a:spcPts val="80"/>
              </a:spcAft>
              <a:buNone/>
            </a:pPr>
            <a:endParaRPr lang="en-IN" sz="1800" kern="1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5F5AACD9-FF4E-37A0-E1D2-FA9A2DD38B76}"/>
              </a:ext>
            </a:extLst>
          </p:cNvPr>
          <p:cNvSpPr>
            <a:spLocks noGrp="1"/>
          </p:cNvSpPr>
          <p:nvPr>
            <p:ph type="dt" sz="half" idx="10"/>
          </p:nvPr>
        </p:nvSpPr>
        <p:spPr/>
        <p:txBody>
          <a:bodyPr/>
          <a:lstStyle/>
          <a:p>
            <a:fld id="{8AA52A4F-EA5E-4256-B455-5B175FA685AC}" type="datetime1">
              <a:rPr lang="en-US" smtClean="0"/>
              <a:t>1/5/2024</a:t>
            </a:fld>
            <a:endParaRPr lang="en-US"/>
          </a:p>
        </p:txBody>
      </p:sp>
      <p:sp>
        <p:nvSpPr>
          <p:cNvPr id="5" name="Footer Placeholder 4">
            <a:extLst>
              <a:ext uri="{FF2B5EF4-FFF2-40B4-BE49-F238E27FC236}">
                <a16:creationId xmlns:a16="http://schemas.microsoft.com/office/drawing/2014/main" id="{6EDA9CE5-4CB7-CCBA-17E1-2F9D29BCC8D6}"/>
              </a:ext>
            </a:extLst>
          </p:cNvPr>
          <p:cNvSpPr>
            <a:spLocks noGrp="1"/>
          </p:cNvSpPr>
          <p:nvPr>
            <p:ph type="ftr" sz="quarter" idx="11"/>
          </p:nvPr>
        </p:nvSpPr>
        <p:spPr/>
        <p:txBody>
          <a:bodyPr/>
          <a:lstStyle/>
          <a:p>
            <a:r>
              <a:rPr lang="en-US"/>
              <a:t>School of Engineering &amp; Technology</a:t>
            </a:r>
          </a:p>
        </p:txBody>
      </p:sp>
      <p:sp>
        <p:nvSpPr>
          <p:cNvPr id="6" name="Slide Number Placeholder 5">
            <a:extLst>
              <a:ext uri="{FF2B5EF4-FFF2-40B4-BE49-F238E27FC236}">
                <a16:creationId xmlns:a16="http://schemas.microsoft.com/office/drawing/2014/main" id="{9F5129B1-6E64-3FB5-F548-D07B0E2F4CD3}"/>
              </a:ext>
            </a:extLst>
          </p:cNvPr>
          <p:cNvSpPr>
            <a:spLocks noGrp="1"/>
          </p:cNvSpPr>
          <p:nvPr>
            <p:ph type="sldNum" sz="quarter" idx="12"/>
          </p:nvPr>
        </p:nvSpPr>
        <p:spPr/>
        <p:txBody>
          <a:bodyPr/>
          <a:lstStyle/>
          <a:p>
            <a:fld id="{A3B4482A-7089-4673-BBFE-AB9956E11756}" type="slidenum">
              <a:rPr lang="en-US" smtClean="0"/>
              <a:t>21</a:t>
            </a:fld>
            <a:endParaRPr lang="en-US"/>
          </a:p>
        </p:txBody>
      </p:sp>
    </p:spTree>
    <p:extLst>
      <p:ext uri="{BB962C8B-B14F-4D97-AF65-F5344CB8AC3E}">
        <p14:creationId xmlns:p14="http://schemas.microsoft.com/office/powerpoint/2010/main" val="1244373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9"/>
          <p:cNvSpPr txBox="1"/>
          <p:nvPr/>
        </p:nvSpPr>
        <p:spPr>
          <a:xfrm>
            <a:off x="2362200" y="2514601"/>
            <a:ext cx="7848600" cy="1200329"/>
          </a:xfrm>
          <a:prstGeom prst="rect">
            <a:avLst/>
          </a:prstGeom>
          <a:noFill/>
          <a:ln>
            <a:noFill/>
          </a:ln>
        </p:spPr>
        <p:txBody>
          <a:bodyPr spcFirstLastPara="1" wrap="square" lIns="91425" tIns="45700" rIns="91425" bIns="45700" anchor="t" anchorCtr="0">
            <a:spAutoFit/>
          </a:bodyPr>
          <a:lstStyle/>
          <a:p>
            <a:pPr algn="ctr">
              <a:buClr>
                <a:srgbClr val="000000"/>
              </a:buClr>
              <a:buSzPts val="7200"/>
            </a:pPr>
            <a:r>
              <a:rPr lang="en-US" sz="7200">
                <a:solidFill>
                  <a:schemeClr val="dk1"/>
                </a:solidFill>
                <a:latin typeface="Times New Roman"/>
                <a:ea typeface="Times New Roman"/>
                <a:cs typeface="Times New Roman"/>
                <a:sym typeface="Times New Roman"/>
              </a:rPr>
              <a:t>THANK YOU</a:t>
            </a:r>
            <a:endParaRPr sz="7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756002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1037"/>
            <a:ext cx="10515600" cy="649877"/>
          </a:xfrm>
        </p:spPr>
        <p:txBody>
          <a:bodyPr>
            <a:normAutofit fontScale="90000"/>
          </a:bodyPr>
          <a:lstStyle/>
          <a:p>
            <a:r>
              <a:rPr lang="en-US" b="1" dirty="0">
                <a:effectLst>
                  <a:outerShdw blurRad="38100" dist="38100" dir="2700000" algn="tl">
                    <a:srgbClr val="000000">
                      <a:alpha val="43137"/>
                    </a:srgbClr>
                  </a:outerShdw>
                </a:effectLst>
              </a:rPr>
              <a:t>ABSTRACT:</a:t>
            </a:r>
          </a:p>
        </p:txBody>
      </p:sp>
      <p:sp>
        <p:nvSpPr>
          <p:cNvPr id="3" name="Content Placeholder 2"/>
          <p:cNvSpPr>
            <a:spLocks noGrp="1"/>
          </p:cNvSpPr>
          <p:nvPr>
            <p:ph idx="1"/>
          </p:nvPr>
        </p:nvSpPr>
        <p:spPr>
          <a:xfrm>
            <a:off x="838200" y="1330913"/>
            <a:ext cx="10515600" cy="4678001"/>
          </a:xfrm>
        </p:spPr>
        <p:txBody>
          <a:bodyPr>
            <a:normAutofit/>
          </a:bodyPr>
          <a:lstStyle/>
          <a:p>
            <a:pPr indent="457200" algn="just">
              <a:lnSpc>
                <a:spcPct val="150000"/>
              </a:lnSpc>
            </a:pPr>
            <a:r>
              <a:rPr lang="en-US" sz="2000" dirty="0">
                <a:effectLst/>
                <a:ea typeface="Times New Roman" panose="02020603050405020304" pitchFamily="18" charset="0"/>
              </a:rPr>
              <a:t>The GPS Tracker project utilizing an Arduino UNO and NEO 6M GPS Module aims to create a portable and cost-effective solution for real-time tracking of geographical coordinates. In an era dominated by technology, the integration of GPS tracking systems has become paramount for numerous applications, ranging from navigation to location-based services. </a:t>
            </a:r>
            <a:endParaRPr lang="en-IN" sz="2000" dirty="0">
              <a:effectLst/>
              <a:ea typeface="Times New Roman" panose="02020603050405020304" pitchFamily="18" charset="0"/>
            </a:endParaRPr>
          </a:p>
          <a:p>
            <a:pPr indent="457200" algn="just">
              <a:lnSpc>
                <a:spcPct val="150000"/>
              </a:lnSpc>
            </a:pPr>
            <a:r>
              <a:rPr lang="en-US" sz="2000" dirty="0">
                <a:effectLst/>
                <a:ea typeface="Times New Roman" panose="02020603050405020304" pitchFamily="18" charset="0"/>
              </a:rPr>
              <a:t>This project aims to harness the power of Arduino UNO and the NEO 6M GPS module to develop a GPS tracker. The system not only provides real-time longitude and latitude coordinates but also offers additional functionality by displaying the date and time on the serial monitor. Furthermore, to enhance user interaction, the project incorporates an LCD display that conveniently showcases the latitude and longitude values. </a:t>
            </a:r>
            <a:endParaRPr lang="en-US" sz="2000" dirty="0"/>
          </a:p>
        </p:txBody>
      </p:sp>
      <p:sp>
        <p:nvSpPr>
          <p:cNvPr id="4" name="Date Placeholder 3"/>
          <p:cNvSpPr>
            <a:spLocks noGrp="1"/>
          </p:cNvSpPr>
          <p:nvPr>
            <p:ph type="dt" sz="half" idx="10"/>
          </p:nvPr>
        </p:nvSpPr>
        <p:spPr/>
        <p:txBody>
          <a:bodyPr/>
          <a:lstStyle/>
          <a:p>
            <a:fld id="{8AA52A4F-EA5E-4256-B455-5B175FA685AC}" type="datetime1">
              <a:rPr lang="en-US" smtClean="0"/>
              <a:t>1/5/2024</a:t>
            </a:fld>
            <a:endParaRPr lang="en-US"/>
          </a:p>
        </p:txBody>
      </p:sp>
      <p:sp>
        <p:nvSpPr>
          <p:cNvPr id="5" name="Footer Placeholder 4"/>
          <p:cNvSpPr>
            <a:spLocks noGrp="1"/>
          </p:cNvSpPr>
          <p:nvPr>
            <p:ph type="ftr" sz="quarter" idx="11"/>
          </p:nvPr>
        </p:nvSpPr>
        <p:spPr/>
        <p:txBody>
          <a:bodyPr/>
          <a:lstStyle/>
          <a:p>
            <a:r>
              <a:rPr lang="en-US"/>
              <a:t>School of Engineering &amp; Technology</a:t>
            </a:r>
          </a:p>
        </p:txBody>
      </p:sp>
      <p:sp>
        <p:nvSpPr>
          <p:cNvPr id="6" name="Slide Number Placeholder 5"/>
          <p:cNvSpPr>
            <a:spLocks noGrp="1"/>
          </p:cNvSpPr>
          <p:nvPr>
            <p:ph type="sldNum" sz="quarter" idx="12"/>
          </p:nvPr>
        </p:nvSpPr>
        <p:spPr/>
        <p:txBody>
          <a:bodyPr/>
          <a:lstStyle/>
          <a:p>
            <a:fld id="{A3B4482A-7089-4673-BBFE-AB9956E11756}" type="slidenum">
              <a:rPr lang="en-US" smtClean="0"/>
              <a:t>3</a:t>
            </a:fld>
            <a:endParaRPr lang="en-US"/>
          </a:p>
        </p:txBody>
      </p:sp>
    </p:spTree>
    <p:extLst>
      <p:ext uri="{BB962C8B-B14F-4D97-AF65-F5344CB8AC3E}">
        <p14:creationId xmlns:p14="http://schemas.microsoft.com/office/powerpoint/2010/main" val="2478383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86319"/>
            <a:ext cx="10515600" cy="5190644"/>
          </a:xfrm>
        </p:spPr>
        <p:txBody>
          <a:bodyPr>
            <a:normAutofit/>
          </a:bodyPr>
          <a:lstStyle/>
          <a:p>
            <a:pPr indent="0" algn="just">
              <a:lnSpc>
                <a:spcPct val="150000"/>
              </a:lnSpc>
              <a:buNone/>
            </a:pPr>
            <a:r>
              <a:rPr lang="en-US" sz="2000" dirty="0">
                <a:effectLst/>
                <a:ea typeface="Times New Roman" panose="02020603050405020304" pitchFamily="18" charset="0"/>
              </a:rPr>
              <a:t>This GPS tracker holds significant potential for applications such as vehicle tracking, wildlife monitoring, and personal navigation</a:t>
            </a:r>
          </a:p>
          <a:p>
            <a:pPr indent="457200" algn="just">
              <a:lnSpc>
                <a:spcPct val="150000"/>
              </a:lnSpc>
            </a:pPr>
            <a:r>
              <a:rPr lang="en-US" sz="2000" dirty="0">
                <a:effectLst/>
                <a:ea typeface="Times New Roman" panose="02020603050405020304" pitchFamily="18" charset="0"/>
              </a:rPr>
              <a:t> Key components of the project include GPS data parsing, serial communication between the GPS module and Arduino, and efficient handling of data for optimal display on the LCD. The project not only provides a functional GPS tracking solution but also offers a valuable learning experience for electronics enthusiasts, allowing them to gain hands-on experience with GPS technology and Arduino programming.</a:t>
            </a:r>
            <a:endParaRPr lang="en-IN" sz="2000" dirty="0">
              <a:effectLst/>
              <a:ea typeface="Times New Roman" panose="02020603050405020304" pitchFamily="18" charset="0"/>
            </a:endParaRPr>
          </a:p>
          <a:p>
            <a:pPr indent="457200" algn="just">
              <a:lnSpc>
                <a:spcPct val="150000"/>
              </a:lnSpc>
            </a:pPr>
            <a:r>
              <a:rPr lang="en-US" sz="2000" dirty="0">
                <a:effectLst/>
                <a:ea typeface="Times New Roman" panose="02020603050405020304" pitchFamily="18" charset="0"/>
              </a:rPr>
              <a:t>The integration of Arduino and the NEO-6M GPS module offers a cost-effective and versatile solution for those seeking a customizable and DIY approach to real-time location tracking.</a:t>
            </a:r>
            <a:endParaRPr lang="en-IN" sz="2000" dirty="0">
              <a:effectLst/>
              <a:ea typeface="Times New Roman" panose="02020603050405020304" pitchFamily="18" charset="0"/>
            </a:endParaRPr>
          </a:p>
          <a:p>
            <a:endParaRPr lang="en-US" sz="2000" dirty="0"/>
          </a:p>
        </p:txBody>
      </p:sp>
      <p:sp>
        <p:nvSpPr>
          <p:cNvPr id="4" name="Date Placeholder 3"/>
          <p:cNvSpPr>
            <a:spLocks noGrp="1"/>
          </p:cNvSpPr>
          <p:nvPr>
            <p:ph type="dt" sz="half" idx="10"/>
          </p:nvPr>
        </p:nvSpPr>
        <p:spPr/>
        <p:txBody>
          <a:bodyPr/>
          <a:lstStyle/>
          <a:p>
            <a:fld id="{8AA52A4F-EA5E-4256-B455-5B175FA685AC}" type="datetime1">
              <a:rPr lang="en-US" smtClean="0"/>
              <a:t>1/5/2024</a:t>
            </a:fld>
            <a:endParaRPr lang="en-US"/>
          </a:p>
        </p:txBody>
      </p:sp>
      <p:sp>
        <p:nvSpPr>
          <p:cNvPr id="5" name="Footer Placeholder 4"/>
          <p:cNvSpPr>
            <a:spLocks noGrp="1"/>
          </p:cNvSpPr>
          <p:nvPr>
            <p:ph type="ftr" sz="quarter" idx="11"/>
          </p:nvPr>
        </p:nvSpPr>
        <p:spPr/>
        <p:txBody>
          <a:bodyPr/>
          <a:lstStyle/>
          <a:p>
            <a:r>
              <a:rPr lang="en-US"/>
              <a:t>School of Engineering &amp; Technology</a:t>
            </a:r>
          </a:p>
        </p:txBody>
      </p:sp>
      <p:sp>
        <p:nvSpPr>
          <p:cNvPr id="6" name="Slide Number Placeholder 5"/>
          <p:cNvSpPr>
            <a:spLocks noGrp="1"/>
          </p:cNvSpPr>
          <p:nvPr>
            <p:ph type="sldNum" sz="quarter" idx="12"/>
          </p:nvPr>
        </p:nvSpPr>
        <p:spPr/>
        <p:txBody>
          <a:bodyPr/>
          <a:lstStyle/>
          <a:p>
            <a:fld id="{A3B4482A-7089-4673-BBFE-AB9956E11756}" type="slidenum">
              <a:rPr lang="en-US" smtClean="0"/>
              <a:t>4</a:t>
            </a:fld>
            <a:endParaRPr lang="en-US"/>
          </a:p>
        </p:txBody>
      </p:sp>
    </p:spTree>
    <p:extLst>
      <p:ext uri="{BB962C8B-B14F-4D97-AF65-F5344CB8AC3E}">
        <p14:creationId xmlns:p14="http://schemas.microsoft.com/office/powerpoint/2010/main" val="3031047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3908-C423-8004-86AB-E007FA305B2E}"/>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INTRODUCTION:</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8BC55A89-2C6E-0666-F8F9-A3975C40B3CF}"/>
              </a:ext>
            </a:extLst>
          </p:cNvPr>
          <p:cNvSpPr>
            <a:spLocks noGrp="1"/>
          </p:cNvSpPr>
          <p:nvPr>
            <p:ph idx="1"/>
          </p:nvPr>
        </p:nvSpPr>
        <p:spPr>
          <a:xfrm>
            <a:off x="838200" y="1458930"/>
            <a:ext cx="10515600" cy="4897420"/>
          </a:xfrm>
        </p:spPr>
        <p:txBody>
          <a:bodyPr>
            <a:normAutofit fontScale="85000" lnSpcReduction="10000"/>
          </a:bodyPr>
          <a:lstStyle/>
          <a:p>
            <a:pPr indent="457200" algn="just">
              <a:lnSpc>
                <a:spcPct val="150000"/>
              </a:lnSpc>
            </a:pPr>
            <a:r>
              <a:rPr lang="en-US" sz="2400" dirty="0">
                <a:effectLst/>
                <a:latin typeface="Times New Roman" panose="02020603050405020304" pitchFamily="18" charset="0"/>
                <a:ea typeface="Times New Roman" panose="02020603050405020304" pitchFamily="18" charset="0"/>
              </a:rPr>
              <a:t>The GPS Tracker project, featuring the Arduino UNO and NEO 6M GPS Module, stands as a pioneering solution in the contemporary landscape of location-based technology. In an era where precision and accessibility define user expectations, this project addresses the burgeoning need for a portable, cost-effective GPS tracking system. The core objective is to seamlessly combine the capabilities of the Arduino UNO microcontroller and the NEO 6M GPS Module to provide real-time latitude and longitude coordinates, presented intuitively on a 16x2 LCD display.</a:t>
            </a:r>
            <a:endParaRPr lang="en-IN" sz="2400" dirty="0">
              <a:effectLst/>
              <a:latin typeface="Times New Roman" panose="02020603050405020304" pitchFamily="18" charset="0"/>
              <a:ea typeface="Times New Roman" panose="02020603050405020304" pitchFamily="18" charset="0"/>
            </a:endParaRPr>
          </a:p>
          <a:p>
            <a:pPr indent="457200" algn="just">
              <a:lnSpc>
                <a:spcPct val="150000"/>
              </a:lnSpc>
            </a:pPr>
            <a:r>
              <a:rPr lang="en-US" sz="2400" dirty="0">
                <a:effectLst/>
                <a:latin typeface="Times New Roman" panose="02020603050405020304" pitchFamily="18" charset="0"/>
                <a:ea typeface="Times New Roman" panose="02020603050405020304" pitchFamily="18" charset="0"/>
              </a:rPr>
              <a:t>The Arduino UNO serves as the project's central hub, efficiently managing communication with the NEO 6M GPS Module to extract accurate global positioning data. The output is elegantly displayed on the LCD screen, ensuring users receive immediate and comprehensible information. </a:t>
            </a:r>
            <a:endParaRPr lang="en-IN" dirty="0"/>
          </a:p>
        </p:txBody>
      </p:sp>
      <p:sp>
        <p:nvSpPr>
          <p:cNvPr id="4" name="Date Placeholder 3">
            <a:extLst>
              <a:ext uri="{FF2B5EF4-FFF2-40B4-BE49-F238E27FC236}">
                <a16:creationId xmlns:a16="http://schemas.microsoft.com/office/drawing/2014/main" id="{015F37D3-3955-8FE2-3BE0-917A39A73B40}"/>
              </a:ext>
            </a:extLst>
          </p:cNvPr>
          <p:cNvSpPr>
            <a:spLocks noGrp="1"/>
          </p:cNvSpPr>
          <p:nvPr>
            <p:ph type="dt" sz="half" idx="10"/>
          </p:nvPr>
        </p:nvSpPr>
        <p:spPr/>
        <p:txBody>
          <a:bodyPr/>
          <a:lstStyle/>
          <a:p>
            <a:fld id="{8AA52A4F-EA5E-4256-B455-5B175FA685AC}" type="datetime1">
              <a:rPr lang="en-US" smtClean="0"/>
              <a:t>1/5/2024</a:t>
            </a:fld>
            <a:endParaRPr lang="en-US"/>
          </a:p>
        </p:txBody>
      </p:sp>
      <p:sp>
        <p:nvSpPr>
          <p:cNvPr id="5" name="Footer Placeholder 4">
            <a:extLst>
              <a:ext uri="{FF2B5EF4-FFF2-40B4-BE49-F238E27FC236}">
                <a16:creationId xmlns:a16="http://schemas.microsoft.com/office/drawing/2014/main" id="{169003C5-FA3D-19A7-8AD2-59B2A651543E}"/>
              </a:ext>
            </a:extLst>
          </p:cNvPr>
          <p:cNvSpPr>
            <a:spLocks noGrp="1"/>
          </p:cNvSpPr>
          <p:nvPr>
            <p:ph type="ftr" sz="quarter" idx="11"/>
          </p:nvPr>
        </p:nvSpPr>
        <p:spPr/>
        <p:txBody>
          <a:bodyPr/>
          <a:lstStyle/>
          <a:p>
            <a:r>
              <a:rPr lang="en-US"/>
              <a:t>School of Engineering &amp; Technology</a:t>
            </a:r>
          </a:p>
        </p:txBody>
      </p:sp>
      <p:sp>
        <p:nvSpPr>
          <p:cNvPr id="6" name="Slide Number Placeholder 5">
            <a:extLst>
              <a:ext uri="{FF2B5EF4-FFF2-40B4-BE49-F238E27FC236}">
                <a16:creationId xmlns:a16="http://schemas.microsoft.com/office/drawing/2014/main" id="{4AB8FEC8-30DF-7E78-8AF6-2FC593849127}"/>
              </a:ext>
            </a:extLst>
          </p:cNvPr>
          <p:cNvSpPr>
            <a:spLocks noGrp="1"/>
          </p:cNvSpPr>
          <p:nvPr>
            <p:ph type="sldNum" sz="quarter" idx="12"/>
          </p:nvPr>
        </p:nvSpPr>
        <p:spPr/>
        <p:txBody>
          <a:bodyPr/>
          <a:lstStyle/>
          <a:p>
            <a:fld id="{A3B4482A-7089-4673-BBFE-AB9956E11756}" type="slidenum">
              <a:rPr lang="en-US" smtClean="0"/>
              <a:t>5</a:t>
            </a:fld>
            <a:endParaRPr lang="en-US"/>
          </a:p>
        </p:txBody>
      </p:sp>
    </p:spTree>
    <p:extLst>
      <p:ext uri="{BB962C8B-B14F-4D97-AF65-F5344CB8AC3E}">
        <p14:creationId xmlns:p14="http://schemas.microsoft.com/office/powerpoint/2010/main" val="327814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949F19-1EF0-5A9D-5753-1BDC3CA45C37}"/>
              </a:ext>
            </a:extLst>
          </p:cNvPr>
          <p:cNvSpPr>
            <a:spLocks noGrp="1"/>
          </p:cNvSpPr>
          <p:nvPr>
            <p:ph idx="1"/>
          </p:nvPr>
        </p:nvSpPr>
        <p:spPr>
          <a:xfrm>
            <a:off x="838200" y="811658"/>
            <a:ext cx="10515600" cy="5365305"/>
          </a:xfrm>
        </p:spPr>
        <p:txBody>
          <a:bodyPr>
            <a:normAutofit fontScale="92500" lnSpcReduction="10000"/>
          </a:bodyPr>
          <a:lstStyle/>
          <a:p>
            <a:pPr indent="457200" algn="just">
              <a:lnSpc>
                <a:spcPct val="150000"/>
              </a:lnSpc>
            </a:pPr>
            <a:r>
              <a:rPr lang="en-US" sz="2800" dirty="0">
                <a:effectLst/>
                <a:ea typeface="Times New Roman" panose="02020603050405020304" pitchFamily="18" charset="0"/>
              </a:rPr>
              <a:t>This synthesis of hardware components results in a versatile solution with applications ranging from personal navigation to asset tracking.</a:t>
            </a:r>
            <a:endParaRPr lang="en-IN" sz="2800" dirty="0">
              <a:effectLst/>
              <a:ea typeface="Times New Roman" panose="02020603050405020304" pitchFamily="18" charset="0"/>
            </a:endParaRPr>
          </a:p>
          <a:p>
            <a:pPr indent="457200" algn="just">
              <a:lnSpc>
                <a:spcPct val="150000"/>
              </a:lnSpc>
            </a:pPr>
            <a:r>
              <a:rPr lang="en-US" sz="2800" dirty="0">
                <a:effectLst/>
                <a:ea typeface="Times New Roman" panose="02020603050405020304" pitchFamily="18" charset="0"/>
              </a:rPr>
              <a:t>This project's significance lies in its accessibility and adaptability, allowing users to harness the power of location tracking without the complexities associated with high-cost systems. As we explore the project's intricacies, from hardware setup to programming logic, we uncover a solution that not only meets the demands of modern tracking needs but also serves as a testament to the convergence of innovation and affordability in the realm of GPS technology</a:t>
            </a:r>
            <a:endParaRPr lang="en-IN" dirty="0"/>
          </a:p>
        </p:txBody>
      </p:sp>
      <p:sp>
        <p:nvSpPr>
          <p:cNvPr id="4" name="Date Placeholder 3">
            <a:extLst>
              <a:ext uri="{FF2B5EF4-FFF2-40B4-BE49-F238E27FC236}">
                <a16:creationId xmlns:a16="http://schemas.microsoft.com/office/drawing/2014/main" id="{D04BB9CA-0214-E68A-4909-C3F83C79082B}"/>
              </a:ext>
            </a:extLst>
          </p:cNvPr>
          <p:cNvSpPr>
            <a:spLocks noGrp="1"/>
          </p:cNvSpPr>
          <p:nvPr>
            <p:ph type="dt" sz="half" idx="10"/>
          </p:nvPr>
        </p:nvSpPr>
        <p:spPr/>
        <p:txBody>
          <a:bodyPr/>
          <a:lstStyle/>
          <a:p>
            <a:fld id="{8AA52A4F-EA5E-4256-B455-5B175FA685AC}" type="datetime1">
              <a:rPr lang="en-US" smtClean="0"/>
              <a:t>1/5/2024</a:t>
            </a:fld>
            <a:endParaRPr lang="en-US"/>
          </a:p>
        </p:txBody>
      </p:sp>
      <p:sp>
        <p:nvSpPr>
          <p:cNvPr id="5" name="Footer Placeholder 4">
            <a:extLst>
              <a:ext uri="{FF2B5EF4-FFF2-40B4-BE49-F238E27FC236}">
                <a16:creationId xmlns:a16="http://schemas.microsoft.com/office/drawing/2014/main" id="{58CF3923-0C39-726E-7F73-EDA345CFA918}"/>
              </a:ext>
            </a:extLst>
          </p:cNvPr>
          <p:cNvSpPr>
            <a:spLocks noGrp="1"/>
          </p:cNvSpPr>
          <p:nvPr>
            <p:ph type="ftr" sz="quarter" idx="11"/>
          </p:nvPr>
        </p:nvSpPr>
        <p:spPr/>
        <p:txBody>
          <a:bodyPr/>
          <a:lstStyle/>
          <a:p>
            <a:r>
              <a:rPr lang="en-US"/>
              <a:t>School of Engineering &amp; Technology</a:t>
            </a:r>
          </a:p>
        </p:txBody>
      </p:sp>
      <p:sp>
        <p:nvSpPr>
          <p:cNvPr id="6" name="Slide Number Placeholder 5">
            <a:extLst>
              <a:ext uri="{FF2B5EF4-FFF2-40B4-BE49-F238E27FC236}">
                <a16:creationId xmlns:a16="http://schemas.microsoft.com/office/drawing/2014/main" id="{11A6B0DD-5332-60C5-3E7B-19DF141B6230}"/>
              </a:ext>
            </a:extLst>
          </p:cNvPr>
          <p:cNvSpPr>
            <a:spLocks noGrp="1"/>
          </p:cNvSpPr>
          <p:nvPr>
            <p:ph type="sldNum" sz="quarter" idx="12"/>
          </p:nvPr>
        </p:nvSpPr>
        <p:spPr/>
        <p:txBody>
          <a:bodyPr/>
          <a:lstStyle/>
          <a:p>
            <a:fld id="{A3B4482A-7089-4673-BBFE-AB9956E11756}" type="slidenum">
              <a:rPr lang="en-US" smtClean="0"/>
              <a:t>6</a:t>
            </a:fld>
            <a:endParaRPr lang="en-US"/>
          </a:p>
        </p:txBody>
      </p:sp>
    </p:spTree>
    <p:extLst>
      <p:ext uri="{BB962C8B-B14F-4D97-AF65-F5344CB8AC3E}">
        <p14:creationId xmlns:p14="http://schemas.microsoft.com/office/powerpoint/2010/main" val="3607775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0FA00-5025-1333-41E8-0FFF7B617066}"/>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OBJECTIVE:</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B0B1980F-22EC-D713-8863-B149378FE964}"/>
              </a:ext>
            </a:extLst>
          </p:cNvPr>
          <p:cNvSpPr>
            <a:spLocks noGrp="1"/>
          </p:cNvSpPr>
          <p:nvPr>
            <p:ph idx="1"/>
          </p:nvPr>
        </p:nvSpPr>
        <p:spPr>
          <a:xfrm>
            <a:off x="838200" y="1366463"/>
            <a:ext cx="10515600" cy="4810500"/>
          </a:xfrm>
        </p:spPr>
        <p:txBody>
          <a:bodyPr>
            <a:normAutofit fontScale="70000" lnSpcReduction="20000"/>
          </a:bodyPr>
          <a:lstStyle/>
          <a:p>
            <a:endParaRPr lang="en-US" dirty="0"/>
          </a:p>
          <a:p>
            <a:pPr marL="0" indent="0">
              <a:buNone/>
            </a:pPr>
            <a:r>
              <a:rPr lang="en-US" b="1" dirty="0">
                <a:effectLst>
                  <a:outerShdw blurRad="38100" dist="38100" dir="2700000" algn="tl">
                    <a:srgbClr val="000000">
                      <a:alpha val="43137"/>
                    </a:srgbClr>
                  </a:outerShdw>
                </a:effectLst>
              </a:rPr>
              <a:t>Location Tracking: </a:t>
            </a:r>
            <a:r>
              <a:rPr lang="en-US" dirty="0"/>
              <a:t>The primary goal of the project is to create a GPS tracker that can determine and</a:t>
            </a:r>
          </a:p>
          <a:p>
            <a:pPr marL="0" indent="0">
              <a:buNone/>
            </a:pPr>
            <a:r>
              <a:rPr lang="en-US" dirty="0"/>
              <a:t> display the current latitude and longitude coordinates using the NEO 6M GPS module.</a:t>
            </a:r>
          </a:p>
          <a:p>
            <a:pPr marL="0" indent="0">
              <a:buNone/>
            </a:pPr>
            <a:r>
              <a:rPr lang="en-US" b="1" dirty="0">
                <a:effectLst>
                  <a:outerShdw blurRad="38100" dist="38100" dir="2700000" algn="tl">
                    <a:srgbClr val="000000">
                      <a:alpha val="43137"/>
                    </a:srgbClr>
                  </a:outerShdw>
                </a:effectLst>
              </a:rPr>
              <a:t>Real-time Display: </a:t>
            </a:r>
            <a:r>
              <a:rPr lang="en-US" dirty="0"/>
              <a:t>Provide real-time updates of the GPS coordinates on a 16*2 LCD display. This</a:t>
            </a:r>
          </a:p>
          <a:p>
            <a:pPr marL="0" indent="0">
              <a:buNone/>
            </a:pPr>
            <a:r>
              <a:rPr lang="en-US" dirty="0"/>
              <a:t> allows for a convenient on-site display of location information.</a:t>
            </a:r>
          </a:p>
          <a:p>
            <a:pPr marL="0" indent="0">
              <a:buNone/>
            </a:pPr>
            <a:r>
              <a:rPr lang="en-US" b="1" dirty="0">
                <a:effectLst>
                  <a:outerShdw blurRad="38100" dist="38100" dir="2700000" algn="tl">
                    <a:srgbClr val="000000">
                      <a:alpha val="43137"/>
                    </a:srgbClr>
                  </a:outerShdw>
                </a:effectLst>
              </a:rPr>
              <a:t>Serial Monitor Output: </a:t>
            </a:r>
            <a:r>
              <a:rPr lang="en-US" dirty="0"/>
              <a:t>Display additional information such as date and time of the GPS fix on the</a:t>
            </a:r>
          </a:p>
          <a:p>
            <a:pPr marL="0" indent="0">
              <a:buNone/>
            </a:pPr>
            <a:r>
              <a:rPr lang="en-US" dirty="0"/>
              <a:t> Serial Monitor, allowing for debugging and monitoring when connected to a computer.</a:t>
            </a:r>
          </a:p>
          <a:p>
            <a:pPr marL="0" indent="0">
              <a:buNone/>
            </a:pPr>
            <a:r>
              <a:rPr lang="en-US" b="1" dirty="0">
                <a:effectLst>
                  <a:outerShdw blurRad="38100" dist="38100" dir="2700000" algn="tl">
                    <a:srgbClr val="000000">
                      <a:alpha val="43137"/>
                    </a:srgbClr>
                  </a:outerShdw>
                </a:effectLst>
              </a:rPr>
              <a:t>No Signal Indication: </a:t>
            </a:r>
            <a:r>
              <a:rPr lang="en-US" dirty="0"/>
              <a:t>Implement a feature to notify the user when no GPS signals are available. This</a:t>
            </a:r>
          </a:p>
          <a:p>
            <a:pPr marL="0" indent="0">
              <a:buNone/>
            </a:pPr>
            <a:r>
              <a:rPr lang="en-US" dirty="0"/>
              <a:t> can be helpful for ensuring that the system user is aware of situations where the GPS fix might not</a:t>
            </a:r>
          </a:p>
          <a:p>
            <a:pPr marL="0" indent="0">
              <a:buNone/>
            </a:pPr>
            <a:r>
              <a:rPr lang="en-US" dirty="0"/>
              <a:t> be accurate.</a:t>
            </a:r>
          </a:p>
          <a:p>
            <a:pPr marL="0" indent="0">
              <a:buNone/>
            </a:pPr>
            <a:r>
              <a:rPr lang="en-US" b="1" dirty="0">
                <a:effectLst>
                  <a:outerShdw blurRad="38100" dist="38100" dir="2700000" algn="tl">
                    <a:srgbClr val="000000">
                      <a:alpha val="43137"/>
                    </a:srgbClr>
                  </a:outerShdw>
                </a:effectLst>
              </a:rPr>
              <a:t>SMS Notification: </a:t>
            </a:r>
            <a:r>
              <a:rPr lang="en-US" dirty="0"/>
              <a:t>Send an SMS notification to a specified mobile number (configurable in the code)</a:t>
            </a:r>
          </a:p>
          <a:p>
            <a:pPr marL="0" indent="0">
              <a:buNone/>
            </a:pPr>
            <a:r>
              <a:rPr lang="en-US" dirty="0"/>
              <a:t> containing the location link when a predefined command (in this case, "location") is received. This</a:t>
            </a:r>
          </a:p>
          <a:p>
            <a:pPr marL="0" indent="0">
              <a:buNone/>
            </a:pPr>
            <a:r>
              <a:rPr lang="en-US" dirty="0"/>
              <a:t> allows users to request location information remotely.</a:t>
            </a:r>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ED1F2476-7B84-DCB1-E3B7-A13E2D585542}"/>
              </a:ext>
            </a:extLst>
          </p:cNvPr>
          <p:cNvSpPr>
            <a:spLocks noGrp="1"/>
          </p:cNvSpPr>
          <p:nvPr>
            <p:ph type="dt" sz="half" idx="10"/>
          </p:nvPr>
        </p:nvSpPr>
        <p:spPr/>
        <p:txBody>
          <a:bodyPr/>
          <a:lstStyle/>
          <a:p>
            <a:fld id="{8AA52A4F-EA5E-4256-B455-5B175FA685AC}" type="datetime1">
              <a:rPr lang="en-US" smtClean="0"/>
              <a:t>1/5/2024</a:t>
            </a:fld>
            <a:endParaRPr lang="en-US"/>
          </a:p>
        </p:txBody>
      </p:sp>
      <p:sp>
        <p:nvSpPr>
          <p:cNvPr id="5" name="Footer Placeholder 4">
            <a:extLst>
              <a:ext uri="{FF2B5EF4-FFF2-40B4-BE49-F238E27FC236}">
                <a16:creationId xmlns:a16="http://schemas.microsoft.com/office/drawing/2014/main" id="{0C191D6C-728D-BCB7-C848-87CA26693982}"/>
              </a:ext>
            </a:extLst>
          </p:cNvPr>
          <p:cNvSpPr>
            <a:spLocks noGrp="1"/>
          </p:cNvSpPr>
          <p:nvPr>
            <p:ph type="ftr" sz="quarter" idx="11"/>
          </p:nvPr>
        </p:nvSpPr>
        <p:spPr/>
        <p:txBody>
          <a:bodyPr/>
          <a:lstStyle/>
          <a:p>
            <a:r>
              <a:rPr lang="en-US"/>
              <a:t>School of Engineering &amp; Technology</a:t>
            </a:r>
          </a:p>
        </p:txBody>
      </p:sp>
      <p:sp>
        <p:nvSpPr>
          <p:cNvPr id="6" name="Slide Number Placeholder 5">
            <a:extLst>
              <a:ext uri="{FF2B5EF4-FFF2-40B4-BE49-F238E27FC236}">
                <a16:creationId xmlns:a16="http://schemas.microsoft.com/office/drawing/2014/main" id="{86A31F91-1C2D-0E25-C255-D93D0D2BD605}"/>
              </a:ext>
            </a:extLst>
          </p:cNvPr>
          <p:cNvSpPr>
            <a:spLocks noGrp="1"/>
          </p:cNvSpPr>
          <p:nvPr>
            <p:ph type="sldNum" sz="quarter" idx="12"/>
          </p:nvPr>
        </p:nvSpPr>
        <p:spPr/>
        <p:txBody>
          <a:bodyPr/>
          <a:lstStyle/>
          <a:p>
            <a:fld id="{A3B4482A-7089-4673-BBFE-AB9956E11756}" type="slidenum">
              <a:rPr lang="en-US" smtClean="0"/>
              <a:t>7</a:t>
            </a:fld>
            <a:endParaRPr lang="en-US"/>
          </a:p>
        </p:txBody>
      </p:sp>
    </p:spTree>
    <p:extLst>
      <p:ext uri="{BB962C8B-B14F-4D97-AF65-F5344CB8AC3E}">
        <p14:creationId xmlns:p14="http://schemas.microsoft.com/office/powerpoint/2010/main" val="1344156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C9E63F-872A-48EE-3AC7-C45CF9DAEB68}"/>
              </a:ext>
            </a:extLst>
          </p:cNvPr>
          <p:cNvSpPr>
            <a:spLocks noGrp="1"/>
          </p:cNvSpPr>
          <p:nvPr>
            <p:ph idx="1"/>
          </p:nvPr>
        </p:nvSpPr>
        <p:spPr>
          <a:xfrm>
            <a:off x="838200" y="832207"/>
            <a:ext cx="10515600" cy="5344756"/>
          </a:xfrm>
        </p:spPr>
        <p:txBody>
          <a:bodyPr>
            <a:normAutofit fontScale="70000" lnSpcReduction="20000"/>
          </a:bodyPr>
          <a:lstStyle/>
          <a:p>
            <a:pPr marL="0" indent="0">
              <a:buNone/>
            </a:pPr>
            <a:r>
              <a:rPr lang="en-US" b="1" dirty="0">
                <a:effectLst>
                  <a:outerShdw blurRad="38100" dist="38100" dir="2700000" algn="tl">
                    <a:srgbClr val="000000">
                      <a:alpha val="43137"/>
                    </a:srgbClr>
                  </a:outerShdw>
                </a:effectLst>
              </a:rPr>
              <a:t>Google Maps Link: </a:t>
            </a:r>
            <a:r>
              <a:rPr lang="en-US" dirty="0"/>
              <a:t>Include a link in the SMS message that directs the recipient to view the location</a:t>
            </a:r>
          </a:p>
          <a:p>
            <a:pPr marL="0" indent="0">
              <a:buNone/>
            </a:pPr>
            <a:r>
              <a:rPr lang="en-US" dirty="0"/>
              <a:t> on Google Maps. This adds convenience for the user to quickly visualize the tracked location.</a:t>
            </a:r>
          </a:p>
          <a:p>
            <a:pPr marL="0" indent="0" algn="just">
              <a:lnSpc>
                <a:spcPct val="120000"/>
              </a:lnSpc>
              <a:buNone/>
            </a:pPr>
            <a:r>
              <a:rPr lang="en-US" b="1" dirty="0">
                <a:effectLst>
                  <a:outerShdw blurRad="38100" dist="38100" dir="2700000" algn="tl">
                    <a:srgbClr val="000000">
                      <a:alpha val="43137"/>
                    </a:srgbClr>
                  </a:outerShdw>
                </a:effectLst>
              </a:rPr>
              <a:t>Flexible Power Supply: </a:t>
            </a:r>
            <a:r>
              <a:rPr lang="en-US" dirty="0"/>
              <a:t>The project should be flexible in terms of power supply, allowing the use of</a:t>
            </a:r>
          </a:p>
          <a:p>
            <a:pPr marL="0" indent="0" algn="just">
              <a:lnSpc>
                <a:spcPct val="120000"/>
              </a:lnSpc>
              <a:buNone/>
            </a:pPr>
            <a:r>
              <a:rPr lang="en-US" dirty="0"/>
              <a:t> either USB, external power through the DC jack, or an external power supply. This enhances the</a:t>
            </a:r>
          </a:p>
          <a:p>
            <a:pPr marL="0" indent="0" algn="just">
              <a:lnSpc>
                <a:spcPct val="120000"/>
              </a:lnSpc>
              <a:buNone/>
            </a:pPr>
            <a:r>
              <a:rPr lang="en-US" dirty="0"/>
              <a:t> versatility and adaptability of the project.</a:t>
            </a:r>
          </a:p>
          <a:p>
            <a:pPr marL="0" indent="0">
              <a:buNone/>
            </a:pPr>
            <a:r>
              <a:rPr lang="en-US" b="1" dirty="0">
                <a:effectLst>
                  <a:outerShdw blurRad="38100" dist="38100" dir="2700000" algn="tl">
                    <a:srgbClr val="000000">
                      <a:alpha val="43137"/>
                    </a:srgbClr>
                  </a:outerShdw>
                </a:effectLst>
              </a:rPr>
              <a:t>Adjustable LCD Contrast: </a:t>
            </a:r>
            <a:r>
              <a:rPr lang="en-US" dirty="0"/>
              <a:t>Utilize a potentiometer to allow the user to adjust the contrast of the LCD</a:t>
            </a:r>
          </a:p>
          <a:p>
            <a:pPr marL="0" indent="0">
              <a:buNone/>
            </a:pPr>
            <a:r>
              <a:rPr lang="en-US" dirty="0"/>
              <a:t> display for optimal visibility under varying lighting conditions.</a:t>
            </a:r>
          </a:p>
          <a:p>
            <a:pPr marL="0" indent="0">
              <a:buNone/>
            </a:pPr>
            <a:r>
              <a:rPr lang="en-US" b="1" dirty="0">
                <a:effectLst>
                  <a:outerShdw blurRad="38100" dist="38100" dir="2700000" algn="tl">
                    <a:srgbClr val="000000">
                      <a:alpha val="43137"/>
                    </a:srgbClr>
                  </a:outerShdw>
                </a:effectLst>
              </a:rPr>
              <a:t>Simple User Interface: </a:t>
            </a:r>
            <a:r>
              <a:rPr lang="en-US" dirty="0"/>
              <a:t>Design a simple and user-friendly interface with minimal components,</a:t>
            </a:r>
          </a:p>
          <a:p>
            <a:pPr marL="0" indent="0">
              <a:buNone/>
            </a:pPr>
            <a:r>
              <a:rPr lang="en-US" dirty="0"/>
              <a:t> making it accessible for hobbyists and individuals interested in experimenting with GPS and GSM</a:t>
            </a:r>
          </a:p>
          <a:p>
            <a:pPr marL="0" indent="0">
              <a:buNone/>
            </a:pPr>
            <a:r>
              <a:rPr lang="en-US" dirty="0"/>
              <a:t> modules.</a:t>
            </a:r>
          </a:p>
          <a:p>
            <a:pPr marL="0" indent="0">
              <a:buNone/>
            </a:pPr>
            <a:r>
              <a:rPr lang="en-US" b="1" dirty="0">
                <a:effectLst>
                  <a:outerShdw blurRad="38100" dist="38100" dir="2700000" algn="tl">
                    <a:srgbClr val="000000">
                      <a:alpha val="43137"/>
                    </a:srgbClr>
                  </a:outerShdw>
                </a:effectLst>
              </a:rPr>
              <a:t>Educational Purposes: </a:t>
            </a:r>
            <a:r>
              <a:rPr lang="en-US" dirty="0"/>
              <a:t>Serve as an educational project to help individuals understand the</a:t>
            </a:r>
          </a:p>
          <a:p>
            <a:pPr marL="0" indent="0">
              <a:buNone/>
            </a:pPr>
            <a:r>
              <a:rPr lang="en-US" dirty="0"/>
              <a:t> integration of GPS, GSM, and LCD modules with Arduino for real-world applications like location</a:t>
            </a:r>
          </a:p>
          <a:p>
            <a:pPr marL="0" indent="0">
              <a:buNone/>
            </a:pPr>
            <a:r>
              <a:rPr lang="en-US" dirty="0"/>
              <a:t> tracking.</a:t>
            </a:r>
            <a:endParaRPr lang="en-IN" dirty="0"/>
          </a:p>
          <a:p>
            <a:endParaRPr lang="en-IN" dirty="0"/>
          </a:p>
        </p:txBody>
      </p:sp>
      <p:sp>
        <p:nvSpPr>
          <p:cNvPr id="4" name="Date Placeholder 3">
            <a:extLst>
              <a:ext uri="{FF2B5EF4-FFF2-40B4-BE49-F238E27FC236}">
                <a16:creationId xmlns:a16="http://schemas.microsoft.com/office/drawing/2014/main" id="{636260A2-974F-8CFB-0662-885EF993841D}"/>
              </a:ext>
            </a:extLst>
          </p:cNvPr>
          <p:cNvSpPr>
            <a:spLocks noGrp="1"/>
          </p:cNvSpPr>
          <p:nvPr>
            <p:ph type="dt" sz="half" idx="10"/>
          </p:nvPr>
        </p:nvSpPr>
        <p:spPr/>
        <p:txBody>
          <a:bodyPr/>
          <a:lstStyle/>
          <a:p>
            <a:fld id="{8AA52A4F-EA5E-4256-B455-5B175FA685AC}" type="datetime1">
              <a:rPr lang="en-US" smtClean="0"/>
              <a:t>1/5/2024</a:t>
            </a:fld>
            <a:endParaRPr lang="en-US"/>
          </a:p>
        </p:txBody>
      </p:sp>
      <p:sp>
        <p:nvSpPr>
          <p:cNvPr id="5" name="Footer Placeholder 4">
            <a:extLst>
              <a:ext uri="{FF2B5EF4-FFF2-40B4-BE49-F238E27FC236}">
                <a16:creationId xmlns:a16="http://schemas.microsoft.com/office/drawing/2014/main" id="{6880EC12-F19B-4AEE-ADF6-56BA19FD3D49}"/>
              </a:ext>
            </a:extLst>
          </p:cNvPr>
          <p:cNvSpPr>
            <a:spLocks noGrp="1"/>
          </p:cNvSpPr>
          <p:nvPr>
            <p:ph type="ftr" sz="quarter" idx="11"/>
          </p:nvPr>
        </p:nvSpPr>
        <p:spPr/>
        <p:txBody>
          <a:bodyPr/>
          <a:lstStyle/>
          <a:p>
            <a:r>
              <a:rPr lang="en-US"/>
              <a:t>School of Engineering &amp; Technology</a:t>
            </a:r>
          </a:p>
        </p:txBody>
      </p:sp>
      <p:sp>
        <p:nvSpPr>
          <p:cNvPr id="6" name="Slide Number Placeholder 5">
            <a:extLst>
              <a:ext uri="{FF2B5EF4-FFF2-40B4-BE49-F238E27FC236}">
                <a16:creationId xmlns:a16="http://schemas.microsoft.com/office/drawing/2014/main" id="{3200B984-7B17-1637-C4DD-40AF2E9AD29D}"/>
              </a:ext>
            </a:extLst>
          </p:cNvPr>
          <p:cNvSpPr>
            <a:spLocks noGrp="1"/>
          </p:cNvSpPr>
          <p:nvPr>
            <p:ph type="sldNum" sz="quarter" idx="12"/>
          </p:nvPr>
        </p:nvSpPr>
        <p:spPr/>
        <p:txBody>
          <a:bodyPr/>
          <a:lstStyle/>
          <a:p>
            <a:fld id="{A3B4482A-7089-4673-BBFE-AB9956E11756}" type="slidenum">
              <a:rPr lang="en-US" smtClean="0"/>
              <a:t>8</a:t>
            </a:fld>
            <a:endParaRPr lang="en-US"/>
          </a:p>
        </p:txBody>
      </p:sp>
    </p:spTree>
    <p:extLst>
      <p:ext uri="{BB962C8B-B14F-4D97-AF65-F5344CB8AC3E}">
        <p14:creationId xmlns:p14="http://schemas.microsoft.com/office/powerpoint/2010/main" val="849042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6DF0B-3A44-9D6E-D47E-F933D66AB721}"/>
              </a:ext>
            </a:extLst>
          </p:cNvPr>
          <p:cNvSpPr>
            <a:spLocks noGrp="1"/>
          </p:cNvSpPr>
          <p:nvPr>
            <p:ph type="title"/>
          </p:nvPr>
        </p:nvSpPr>
        <p:spPr>
          <a:xfrm>
            <a:off x="673813" y="586877"/>
            <a:ext cx="10515600" cy="939691"/>
          </a:xfrm>
        </p:spPr>
        <p:txBody>
          <a:bodyPr/>
          <a:lstStyle/>
          <a:p>
            <a:r>
              <a:rPr lang="en-US" b="1" dirty="0">
                <a:effectLst>
                  <a:outerShdw blurRad="38100" dist="38100" dir="2700000" algn="tl">
                    <a:srgbClr val="000000">
                      <a:alpha val="43137"/>
                    </a:srgbClr>
                  </a:outerShdw>
                </a:effectLst>
              </a:rPr>
              <a:t>METHODOLOGY:</a:t>
            </a:r>
            <a:endParaRPr lang="en-IN" b="1" dirty="0">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C5C0377D-5D32-72AB-9DCD-5994FD832AD7}"/>
              </a:ext>
            </a:extLst>
          </p:cNvPr>
          <p:cNvSpPr>
            <a:spLocks noGrp="1"/>
          </p:cNvSpPr>
          <p:nvPr>
            <p:ph type="dt" sz="half" idx="10"/>
          </p:nvPr>
        </p:nvSpPr>
        <p:spPr/>
        <p:txBody>
          <a:bodyPr/>
          <a:lstStyle/>
          <a:p>
            <a:fld id="{8AA52A4F-EA5E-4256-B455-5B175FA685AC}" type="datetime1">
              <a:rPr lang="en-US" smtClean="0"/>
              <a:t>1/5/2024</a:t>
            </a:fld>
            <a:endParaRPr lang="en-US"/>
          </a:p>
        </p:txBody>
      </p:sp>
      <p:sp>
        <p:nvSpPr>
          <p:cNvPr id="5" name="Footer Placeholder 4">
            <a:extLst>
              <a:ext uri="{FF2B5EF4-FFF2-40B4-BE49-F238E27FC236}">
                <a16:creationId xmlns:a16="http://schemas.microsoft.com/office/drawing/2014/main" id="{7DDAAB2D-ECDB-56D9-262D-969D991D2E33}"/>
              </a:ext>
            </a:extLst>
          </p:cNvPr>
          <p:cNvSpPr>
            <a:spLocks noGrp="1"/>
          </p:cNvSpPr>
          <p:nvPr>
            <p:ph type="ftr" sz="quarter" idx="11"/>
          </p:nvPr>
        </p:nvSpPr>
        <p:spPr/>
        <p:txBody>
          <a:bodyPr/>
          <a:lstStyle/>
          <a:p>
            <a:r>
              <a:rPr lang="en-US"/>
              <a:t>School of Engineering &amp; Technology</a:t>
            </a:r>
          </a:p>
        </p:txBody>
      </p:sp>
      <p:sp>
        <p:nvSpPr>
          <p:cNvPr id="6" name="Slide Number Placeholder 5">
            <a:extLst>
              <a:ext uri="{FF2B5EF4-FFF2-40B4-BE49-F238E27FC236}">
                <a16:creationId xmlns:a16="http://schemas.microsoft.com/office/drawing/2014/main" id="{535F81B7-6237-047B-D500-8B5CB50E142D}"/>
              </a:ext>
            </a:extLst>
          </p:cNvPr>
          <p:cNvSpPr>
            <a:spLocks noGrp="1"/>
          </p:cNvSpPr>
          <p:nvPr>
            <p:ph type="sldNum" sz="quarter" idx="12"/>
          </p:nvPr>
        </p:nvSpPr>
        <p:spPr/>
        <p:txBody>
          <a:bodyPr/>
          <a:lstStyle/>
          <a:p>
            <a:fld id="{A3B4482A-7089-4673-BBFE-AB9956E11756}" type="slidenum">
              <a:rPr lang="en-US" smtClean="0"/>
              <a:t>9</a:t>
            </a:fld>
            <a:endParaRPr lang="en-US"/>
          </a:p>
        </p:txBody>
      </p:sp>
      <p:sp>
        <p:nvSpPr>
          <p:cNvPr id="9" name="Rectangle 5">
            <a:extLst>
              <a:ext uri="{FF2B5EF4-FFF2-40B4-BE49-F238E27FC236}">
                <a16:creationId xmlns:a16="http://schemas.microsoft.com/office/drawing/2014/main" id="{6451D3AF-2796-6A66-1047-7AB7831F197B}"/>
              </a:ext>
            </a:extLst>
          </p:cNvPr>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6">
            <a:extLst>
              <a:ext uri="{FF2B5EF4-FFF2-40B4-BE49-F238E27FC236}">
                <a16:creationId xmlns:a16="http://schemas.microsoft.com/office/drawing/2014/main" id="{89EFD1A4-DC20-41C4-10EF-397EEFFA405A}"/>
              </a:ext>
            </a:extLst>
          </p:cNvPr>
          <p:cNvSpPr>
            <a:spLocks noChangeArrowheads="1"/>
          </p:cNvSpPr>
          <p:nvPr/>
        </p:nvSpPr>
        <p:spPr bwMode="auto">
          <a:xfrm>
            <a:off x="7667753" y="5443511"/>
            <a:ext cx="289534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Block diagram of automatic street light system</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7">
            <a:extLst>
              <a:ext uri="{FF2B5EF4-FFF2-40B4-BE49-F238E27FC236}">
                <a16:creationId xmlns:a16="http://schemas.microsoft.com/office/drawing/2014/main" id="{63DA5D08-1D3F-0019-E298-6FAF52BB8F48}"/>
              </a:ext>
            </a:extLst>
          </p:cNvPr>
          <p:cNvSpPr>
            <a:spLocks noChangeArrowheads="1"/>
          </p:cNvSpPr>
          <p:nvPr/>
        </p:nvSpPr>
        <p:spPr bwMode="auto">
          <a:xfrm>
            <a:off x="0" y="9867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Fig. 3.2: circuit diagram of GPS Tracker</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The components are connected as shown above the circuit diagram:</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Connect the VCC and GND pins of the Neo 6M GPS Module to the 5V and GND pins on the Arduino Uno, respectively.</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Connect the TX pin of the GPS module to the RX pin on the Arduino Uno and vice versa.</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Connect the VCC and GND pins of the LCD display to 5V and GND on the Arduino, respectively.</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Connect the SDA and SCL pins of the LCD display to the Analog pins on the Arduino, respectively.</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Connect one end of the potentiometer to the VCC, the other end to GND, and the middle pin to the VO (contrast) pin on the LCD.</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Connect one end of the 330-ohm resistor to the LCD and the other end to the Arduino.</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Connect pins D4 to D7 on the LCD to pins 4 to 7 on the Arduino. </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	</a:t>
            </a: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The GPS Tracker project integrates an Arduino UNO with the NEO-6M GPS Module to create a robust location tracking system. The NEO-6M, equipped with an integrated antenna, communicates with satellites to capture precise latitude, longitude, date, and time data. This information is relayed to the Arduino UNO through UART communication, initiating the core processing stage.</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The Arduino UNO, functioning as the central processing unit, receives and interprets the GPS data. Programmed logic extracts the latitude, longitude, date, and time values, facilitating two key outputs: the Serial Monitor and a 16x2 LCD Display.</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The Serial Monitor output provides a comprehensive view of the real-time GPS data during the development phase. This feature aids in debugging and ensures the system is acquiring and processing information accurately. Simultaneously, the Arduino UNO interfaces with a 16x2 LCD Display using I2C communication. The LCD visually presents the latitude, longitude, date, and time information in a user-friendly format, making it easily readable and accessible.</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DBD9571A-906E-BB16-5C04-A112B04E8B0D}"/>
              </a:ext>
            </a:extLst>
          </p:cNvPr>
          <p:cNvPicPr>
            <a:picLocks noChangeAspect="1"/>
          </p:cNvPicPr>
          <p:nvPr/>
        </p:nvPicPr>
        <p:blipFill>
          <a:blip r:embed="rId2"/>
          <a:stretch>
            <a:fillRect/>
          </a:stretch>
        </p:blipFill>
        <p:spPr>
          <a:xfrm>
            <a:off x="5931613" y="1199045"/>
            <a:ext cx="6181880" cy="4261473"/>
          </a:xfrm>
          <a:prstGeom prst="rect">
            <a:avLst/>
          </a:prstGeom>
        </p:spPr>
      </p:pic>
      <p:sp>
        <p:nvSpPr>
          <p:cNvPr id="3" name="Content Placeholder 2">
            <a:extLst>
              <a:ext uri="{FF2B5EF4-FFF2-40B4-BE49-F238E27FC236}">
                <a16:creationId xmlns:a16="http://schemas.microsoft.com/office/drawing/2014/main" id="{2AB24F4C-D8B9-498A-513D-4CFF2091A157}"/>
              </a:ext>
            </a:extLst>
          </p:cNvPr>
          <p:cNvSpPr>
            <a:spLocks noGrp="1"/>
          </p:cNvSpPr>
          <p:nvPr>
            <p:ph idx="1"/>
          </p:nvPr>
        </p:nvSpPr>
        <p:spPr>
          <a:xfrm>
            <a:off x="838201" y="1526567"/>
            <a:ext cx="6181880" cy="4650395"/>
          </a:xfrm>
        </p:spPr>
        <p:txBody>
          <a:bodyPr/>
          <a:lstStyle/>
          <a:p>
            <a:pPr marL="0" indent="0">
              <a:buNone/>
            </a:pPr>
            <a:r>
              <a:rPr lang="en-IN" sz="1800" b="1" kern="100"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IN" sz="1800" b="1"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Hardware Description: </a:t>
            </a:r>
          </a:p>
          <a:p>
            <a:pPr marL="0" indent="0">
              <a:buNone/>
            </a:pPr>
            <a:endParaRPr lang="en-IN" sz="600" kern="100" dirty="0">
              <a:solidFill>
                <a:srgbClr val="000000"/>
              </a:solidFill>
              <a:latin typeface="Times New Roman" panose="02020603050405020304" pitchFamily="18" charset="0"/>
              <a:ea typeface="Times New Roman" panose="02020603050405020304" pitchFamily="18" charset="0"/>
            </a:endParaRPr>
          </a:p>
          <a:p>
            <a:r>
              <a:rPr lang="en-IN" sz="2000" kern="100" dirty="0">
                <a:solidFill>
                  <a:srgbClr val="000000"/>
                </a:solidFill>
                <a:effectLst/>
                <a:ea typeface="Times New Roman" panose="02020603050405020304" pitchFamily="18" charset="0"/>
              </a:rPr>
              <a:t>The block diagram illustrates the seamless </a:t>
            </a:r>
          </a:p>
          <a:p>
            <a:pPr marL="0" indent="0">
              <a:buNone/>
            </a:pPr>
            <a:r>
              <a:rPr lang="en-IN" sz="2000" kern="100" dirty="0">
                <a:solidFill>
                  <a:srgbClr val="000000"/>
                </a:solidFill>
                <a:effectLst/>
                <a:ea typeface="Times New Roman" panose="02020603050405020304" pitchFamily="18" charset="0"/>
              </a:rPr>
              <a:t>flow of data within the system. The GPS Module</a:t>
            </a:r>
          </a:p>
          <a:p>
            <a:pPr marL="0" indent="0">
              <a:buNone/>
            </a:pPr>
            <a:r>
              <a:rPr lang="en-IN" sz="2000" kern="100" dirty="0">
                <a:solidFill>
                  <a:srgbClr val="000000"/>
                </a:solidFill>
                <a:effectLst/>
                <a:ea typeface="Times New Roman" panose="02020603050405020304" pitchFamily="18" charset="0"/>
              </a:rPr>
              <a:t> communicates with the Arduino UNO, which</a:t>
            </a:r>
          </a:p>
          <a:p>
            <a:pPr marL="0" indent="0">
              <a:buNone/>
            </a:pPr>
            <a:r>
              <a:rPr lang="en-IN" sz="2000" kern="100" dirty="0">
                <a:solidFill>
                  <a:srgbClr val="000000"/>
                </a:solidFill>
                <a:effectLst/>
                <a:ea typeface="Times New Roman" panose="02020603050405020304" pitchFamily="18" charset="0"/>
              </a:rPr>
              <a:t> in turn disseminates information to both the Serial</a:t>
            </a:r>
          </a:p>
          <a:p>
            <a:pPr marL="0" indent="0">
              <a:buNone/>
            </a:pPr>
            <a:r>
              <a:rPr lang="en-IN" sz="2000" kern="100" dirty="0">
                <a:solidFill>
                  <a:srgbClr val="000000"/>
                </a:solidFill>
                <a:effectLst/>
                <a:ea typeface="Times New Roman" panose="02020603050405020304" pitchFamily="18" charset="0"/>
              </a:rPr>
              <a:t> Monitor and the LCD Display. This dual-output system</a:t>
            </a:r>
          </a:p>
          <a:p>
            <a:pPr marL="0" indent="0">
              <a:buNone/>
            </a:pPr>
            <a:r>
              <a:rPr lang="en-IN" sz="2000" kern="100" dirty="0">
                <a:solidFill>
                  <a:srgbClr val="000000"/>
                </a:solidFill>
                <a:effectLst/>
                <a:ea typeface="Times New Roman" panose="02020603050405020304" pitchFamily="18" charset="0"/>
              </a:rPr>
              <a:t> enhances the project's versatility, catering to developers</a:t>
            </a:r>
          </a:p>
          <a:p>
            <a:pPr marL="0" indent="0">
              <a:buNone/>
            </a:pPr>
            <a:r>
              <a:rPr lang="en-IN" sz="2000" kern="100" dirty="0">
                <a:solidFill>
                  <a:srgbClr val="000000"/>
                </a:solidFill>
                <a:effectLst/>
                <a:ea typeface="Times New Roman" panose="02020603050405020304" pitchFamily="18" charset="0"/>
              </a:rPr>
              <a:t> for debugging purposes while also providing a user-friendly</a:t>
            </a:r>
          </a:p>
          <a:p>
            <a:pPr marL="0" indent="0">
              <a:buNone/>
            </a:pPr>
            <a:r>
              <a:rPr lang="en-IN" sz="2000" kern="100" dirty="0">
                <a:solidFill>
                  <a:srgbClr val="000000"/>
                </a:solidFill>
                <a:effectLst/>
                <a:ea typeface="Times New Roman" panose="02020603050405020304" pitchFamily="18" charset="0"/>
              </a:rPr>
              <a:t> display for real-world applications such as navigation and </a:t>
            </a:r>
          </a:p>
          <a:p>
            <a:pPr marL="0" indent="0">
              <a:buNone/>
            </a:pPr>
            <a:r>
              <a:rPr lang="en-IN" sz="2000" kern="100" dirty="0">
                <a:solidFill>
                  <a:srgbClr val="000000"/>
                </a:solidFill>
                <a:effectLst/>
                <a:ea typeface="Times New Roman" panose="02020603050405020304" pitchFamily="18" charset="0"/>
              </a:rPr>
              <a:t>location tracking. </a:t>
            </a:r>
          </a:p>
        </p:txBody>
      </p:sp>
    </p:spTree>
    <p:extLst>
      <p:ext uri="{BB962C8B-B14F-4D97-AF65-F5344CB8AC3E}">
        <p14:creationId xmlns:p14="http://schemas.microsoft.com/office/powerpoint/2010/main" val="4144411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B3B65AEE-314D-4E26-BB6B-72E22CC8F7F9}" vid="{7872114E-A40A-471E-8F30-116B14CF0E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CMRU-PPT Template</Template>
  <TotalTime>202</TotalTime>
  <Words>3154</Words>
  <Application>Microsoft Office PowerPoint</Application>
  <PresentationFormat>Widescreen</PresentationFormat>
  <Paragraphs>326</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Consolas</vt:lpstr>
      <vt:lpstr>Courier New</vt:lpstr>
      <vt:lpstr>Times New Roman</vt:lpstr>
      <vt:lpstr>Wingdings</vt:lpstr>
      <vt:lpstr>Office Theme</vt:lpstr>
      <vt:lpstr>PowerPoint Presentation</vt:lpstr>
      <vt:lpstr>Outline</vt:lpstr>
      <vt:lpstr>ABSTRACT:</vt:lpstr>
      <vt:lpstr>PowerPoint Presentation</vt:lpstr>
      <vt:lpstr>INTRODUCTION:</vt:lpstr>
      <vt:lpstr>PowerPoint Presentation</vt:lpstr>
      <vt:lpstr>OBJECTIVE:</vt:lpstr>
      <vt:lpstr>PowerPoint Presentation</vt:lpstr>
      <vt:lpstr>METHODOLOGY:</vt:lpstr>
      <vt:lpstr>PowerPoint Presentation</vt:lpstr>
      <vt:lpstr>SOFTWARE USED:</vt:lpstr>
      <vt:lpstr>SOURCE CODE:</vt:lpstr>
      <vt:lpstr>PowerPoint Presentation</vt:lpstr>
      <vt:lpstr>PowerPoint Presentation</vt:lpstr>
      <vt:lpstr>PowerPoint Presentation</vt:lpstr>
      <vt:lpstr>PowerPoint Presentation</vt:lpstr>
      <vt:lpstr>ADVANTAGES:</vt:lpstr>
      <vt:lpstr>PowerPoint Presentation</vt:lpstr>
      <vt:lpstr>APPLICATIONS:</vt:lpstr>
      <vt:lpstr>CONCLUSION:</vt:lpstr>
      <vt:lpstr>REFERENCES:</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Dr.K.Ezhilarasan</dc:creator>
  <cp:lastModifiedBy>Deekshitha M</cp:lastModifiedBy>
  <cp:revision>13</cp:revision>
  <dcterms:created xsi:type="dcterms:W3CDTF">2021-09-23T06:33:52Z</dcterms:created>
  <dcterms:modified xsi:type="dcterms:W3CDTF">2024-01-04T20:18:19Z</dcterms:modified>
</cp:coreProperties>
</file>