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5.xml"/><Relationship Id="rId33" Type="http://schemas.openxmlformats.org/officeDocument/2006/relationships/font" Target="fonts/RobotoMedium-boldItalic.fntdata"/><Relationship Id="rId10" Type="http://schemas.openxmlformats.org/officeDocument/2006/relationships/slide" Target="slides/slide4.xml"/><Relationship Id="rId32" Type="http://schemas.openxmlformats.org/officeDocument/2006/relationships/font" Target="fonts/RobotoMedium-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8f396bca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8f396bca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38f396bca2_1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38f396bca2_1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8f396bca2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8f396bca2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97556f92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97556f92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38f396bca2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38f396bca2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38f396bca2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38f396bca2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38f396bca2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38f396bca2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8f396bca2_0_2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8f396bca2_0_2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8f396bca2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8f396bca2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8f396bca2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8f396bca2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8f396bca2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8f396bca2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8f396bca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8f396bca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8f396bca2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8f396bca2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8f396bca2_0_2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8f396bca2_0_2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8f396bca2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8f396bca2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NftJcppE7DgujuHkyWsfknL2jqL4MLH_/view?usp=sharing" TargetMode="External"/><Relationship Id="rId4" Type="http://schemas.openxmlformats.org/officeDocument/2006/relationships/hyperlink" Target="http://drive.google.com/file/d/1NftJcppE7DgujuHkyWsfknL2jqL4MLH_/view" TargetMode="External"/><Relationship Id="rId5"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ezproxy1.lib.asu.edu/document/9465542" TargetMode="External"/><Relationship Id="rId4" Type="http://schemas.openxmlformats.org/officeDocument/2006/relationships/hyperlink" Target="https://ieeexplore-ieee-org.ezproxy1.lib.asu.edu/document/6889620" TargetMode="External"/><Relationship Id="rId11" Type="http://schemas.openxmlformats.org/officeDocument/2006/relationships/hyperlink" Target="https://doi.org/10.1007/978-3-319-46484-8_29" TargetMode="External"/><Relationship Id="rId10" Type="http://schemas.openxmlformats.org/officeDocument/2006/relationships/hyperlink" Target="https://ieeexplore-ieee-org.ezproxy1.lib.asu.edu/document/6224591" TargetMode="External"/><Relationship Id="rId9" Type="http://schemas.openxmlformats.org/officeDocument/2006/relationships/hyperlink" Target="https://doi.org/10.3390/app9235065" TargetMode="External"/><Relationship Id="rId5" Type="http://schemas.openxmlformats.org/officeDocument/2006/relationships/hyperlink" Target="https://doi.org/10.1007/s11042-016-4079-6" TargetMode="External"/><Relationship Id="rId6" Type="http://schemas.openxmlformats.org/officeDocument/2006/relationships/hyperlink" Target="https://doi.org/10.3390/su15010198" TargetMode="External"/><Relationship Id="rId7" Type="http://schemas.openxmlformats.org/officeDocument/2006/relationships/hyperlink" Target="https://ieeexplore.ieee.org/document/9667944/" TargetMode="External"/><Relationship Id="rId8" Type="http://schemas.openxmlformats.org/officeDocument/2006/relationships/hyperlink" Target="https://papers.ssrn.com/sol3/papers.cfm?abstract_id=335640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6.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662925" y="1340825"/>
            <a:ext cx="7688700" cy="535200"/>
          </a:xfrm>
          <a:prstGeom prst="rect">
            <a:avLst/>
          </a:prstGeom>
        </p:spPr>
        <p:txBody>
          <a:bodyPr anchorCtr="0" anchor="t" bIns="91425" lIns="91425" spcFirstLastPara="1" rIns="91425" wrap="square" tIns="91425">
            <a:noAutofit/>
          </a:bodyPr>
          <a:lstStyle/>
          <a:p>
            <a:pPr indent="0" lvl="0" marL="0" rtl="0" algn="ctr">
              <a:spcBef>
                <a:spcPts val="200"/>
              </a:spcBef>
              <a:spcAft>
                <a:spcPts val="500"/>
              </a:spcAft>
              <a:buSzPts val="990"/>
              <a:buNone/>
            </a:pPr>
            <a:r>
              <a:rPr lang="en">
                <a:latin typeface="Roboto"/>
                <a:ea typeface="Roboto"/>
                <a:cs typeface="Roboto"/>
                <a:sym typeface="Roboto"/>
              </a:rPr>
              <a:t>Health and Safety Monitoring for the Modern Workspace</a:t>
            </a:r>
            <a:endParaRPr>
              <a:latin typeface="Roboto"/>
              <a:ea typeface="Roboto"/>
              <a:cs typeface="Roboto"/>
              <a:sym typeface="Roboto"/>
            </a:endParaRPr>
          </a:p>
        </p:txBody>
      </p:sp>
      <p:sp>
        <p:nvSpPr>
          <p:cNvPr id="132" name="Google Shape;132;p25"/>
          <p:cNvSpPr txBox="1"/>
          <p:nvPr/>
        </p:nvSpPr>
        <p:spPr>
          <a:xfrm>
            <a:off x="4572000" y="3488950"/>
            <a:ext cx="512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Deekshith Reddy Kotla                                </a:t>
            </a:r>
            <a:r>
              <a:rPr lang="en">
                <a:latin typeface="Roboto"/>
                <a:ea typeface="Roboto"/>
                <a:cs typeface="Roboto"/>
                <a:sym typeface="Roboto"/>
              </a:rPr>
              <a:t>1228003064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Rohith Kumar Reddy Bathula                     </a:t>
            </a:r>
            <a:r>
              <a:rPr lang="en">
                <a:latin typeface="Roboto"/>
                <a:ea typeface="Roboto"/>
                <a:cs typeface="Roboto"/>
                <a:sym typeface="Roboto"/>
              </a:rPr>
              <a:t>1225413605</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Mogileeswar Reddy Morramreddygari     1226424565</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Sathvika Talakanti                                       </a:t>
            </a:r>
            <a:r>
              <a:rPr lang="en">
                <a:latin typeface="Roboto"/>
                <a:ea typeface="Roboto"/>
                <a:cs typeface="Roboto"/>
                <a:sym typeface="Roboto"/>
              </a:rPr>
              <a:t>1225530644</a:t>
            </a:r>
            <a:endParaRPr>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3" name="Google Shape;133;p25"/>
          <p:cNvSpPr txBox="1"/>
          <p:nvPr/>
        </p:nvSpPr>
        <p:spPr>
          <a:xfrm>
            <a:off x="2742900" y="587525"/>
            <a:ext cx="3658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Roboto"/>
                <a:ea typeface="Roboto"/>
                <a:cs typeface="Roboto"/>
                <a:sym typeface="Roboto"/>
              </a:rPr>
              <a:t>CSE 572: Data Mining</a:t>
            </a:r>
            <a:endParaRPr b="1" sz="2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4"/>
          <p:cNvPicPr preferRelativeResize="0"/>
          <p:nvPr/>
        </p:nvPicPr>
        <p:blipFill>
          <a:blip r:embed="rId3">
            <a:alphaModFix/>
          </a:blip>
          <a:stretch>
            <a:fillRect/>
          </a:stretch>
        </p:blipFill>
        <p:spPr>
          <a:xfrm>
            <a:off x="620000" y="1598675"/>
            <a:ext cx="3676650" cy="1524000"/>
          </a:xfrm>
          <a:prstGeom prst="rect">
            <a:avLst/>
          </a:prstGeom>
          <a:noFill/>
          <a:ln>
            <a:noFill/>
          </a:ln>
        </p:spPr>
      </p:pic>
      <p:pic>
        <p:nvPicPr>
          <p:cNvPr id="379" name="Google Shape;379;p34"/>
          <p:cNvPicPr preferRelativeResize="0"/>
          <p:nvPr/>
        </p:nvPicPr>
        <p:blipFill>
          <a:blip r:embed="rId4">
            <a:alphaModFix/>
          </a:blip>
          <a:stretch>
            <a:fillRect/>
          </a:stretch>
        </p:blipFill>
        <p:spPr>
          <a:xfrm>
            <a:off x="5177625" y="1598675"/>
            <a:ext cx="3676650" cy="1524000"/>
          </a:xfrm>
          <a:prstGeom prst="rect">
            <a:avLst/>
          </a:prstGeom>
          <a:noFill/>
          <a:ln>
            <a:noFill/>
          </a:ln>
        </p:spPr>
      </p:pic>
      <p:sp>
        <p:nvSpPr>
          <p:cNvPr id="380" name="Google Shape;380;p34"/>
          <p:cNvSpPr txBox="1"/>
          <p:nvPr/>
        </p:nvSpPr>
        <p:spPr>
          <a:xfrm>
            <a:off x="763350" y="678550"/>
            <a:ext cx="3903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Emotion Detector Results</a:t>
            </a:r>
            <a:endParaRPr b="1" sz="2300">
              <a:latin typeface="Roboto"/>
              <a:ea typeface="Roboto"/>
              <a:cs typeface="Roboto"/>
              <a:sym typeface="Roboto"/>
            </a:endParaRPr>
          </a:p>
        </p:txBody>
      </p:sp>
      <p:pic>
        <p:nvPicPr>
          <p:cNvPr id="381" name="Google Shape;381;p34"/>
          <p:cNvPicPr preferRelativeResize="0"/>
          <p:nvPr/>
        </p:nvPicPr>
        <p:blipFill>
          <a:blip r:embed="rId5">
            <a:alphaModFix/>
          </a:blip>
          <a:stretch>
            <a:fillRect/>
          </a:stretch>
        </p:blipFill>
        <p:spPr>
          <a:xfrm>
            <a:off x="950500" y="3211375"/>
            <a:ext cx="3207134" cy="1716025"/>
          </a:xfrm>
          <a:prstGeom prst="rect">
            <a:avLst/>
          </a:prstGeom>
          <a:noFill/>
          <a:ln>
            <a:noFill/>
          </a:ln>
        </p:spPr>
      </p:pic>
      <p:pic>
        <p:nvPicPr>
          <p:cNvPr id="382" name="Google Shape;382;p34"/>
          <p:cNvPicPr preferRelativeResize="0"/>
          <p:nvPr/>
        </p:nvPicPr>
        <p:blipFill>
          <a:blip r:embed="rId6">
            <a:alphaModFix/>
          </a:blip>
          <a:stretch>
            <a:fillRect/>
          </a:stretch>
        </p:blipFill>
        <p:spPr>
          <a:xfrm>
            <a:off x="5629174" y="3127025"/>
            <a:ext cx="2451901" cy="188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nvSpPr>
        <p:spPr>
          <a:xfrm>
            <a:off x="676375" y="602425"/>
            <a:ext cx="5067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Heart Attack Detector Results</a:t>
            </a:r>
            <a:endParaRPr b="1" sz="2300">
              <a:latin typeface="Roboto"/>
              <a:ea typeface="Roboto"/>
              <a:cs typeface="Roboto"/>
              <a:sym typeface="Roboto"/>
            </a:endParaRPr>
          </a:p>
        </p:txBody>
      </p:sp>
      <p:pic>
        <p:nvPicPr>
          <p:cNvPr id="388" name="Google Shape;388;p35"/>
          <p:cNvPicPr preferRelativeResize="0"/>
          <p:nvPr/>
        </p:nvPicPr>
        <p:blipFill>
          <a:blip r:embed="rId3">
            <a:alphaModFix/>
          </a:blip>
          <a:stretch>
            <a:fillRect/>
          </a:stretch>
        </p:blipFill>
        <p:spPr>
          <a:xfrm>
            <a:off x="288713" y="3132400"/>
            <a:ext cx="4752975" cy="1685925"/>
          </a:xfrm>
          <a:prstGeom prst="rect">
            <a:avLst/>
          </a:prstGeom>
          <a:noFill/>
          <a:ln>
            <a:noFill/>
          </a:ln>
        </p:spPr>
      </p:pic>
      <p:pic>
        <p:nvPicPr>
          <p:cNvPr id="389" name="Google Shape;389;p35"/>
          <p:cNvPicPr preferRelativeResize="0"/>
          <p:nvPr/>
        </p:nvPicPr>
        <p:blipFill>
          <a:blip r:embed="rId4">
            <a:alphaModFix/>
          </a:blip>
          <a:stretch>
            <a:fillRect/>
          </a:stretch>
        </p:blipFill>
        <p:spPr>
          <a:xfrm>
            <a:off x="676375" y="1245063"/>
            <a:ext cx="3095525" cy="1783500"/>
          </a:xfrm>
          <a:prstGeom prst="rect">
            <a:avLst/>
          </a:prstGeom>
          <a:noFill/>
          <a:ln>
            <a:noFill/>
          </a:ln>
        </p:spPr>
      </p:pic>
      <p:pic>
        <p:nvPicPr>
          <p:cNvPr id="390" name="Google Shape;390;p35"/>
          <p:cNvPicPr preferRelativeResize="0"/>
          <p:nvPr/>
        </p:nvPicPr>
        <p:blipFill>
          <a:blip r:embed="rId5">
            <a:alphaModFix/>
          </a:blip>
          <a:stretch>
            <a:fillRect/>
          </a:stretch>
        </p:blipFill>
        <p:spPr>
          <a:xfrm>
            <a:off x="5041700" y="1193150"/>
            <a:ext cx="3302075" cy="1887325"/>
          </a:xfrm>
          <a:prstGeom prst="rect">
            <a:avLst/>
          </a:prstGeom>
          <a:noFill/>
          <a:ln>
            <a:noFill/>
          </a:ln>
        </p:spPr>
      </p:pic>
      <p:pic>
        <p:nvPicPr>
          <p:cNvPr id="391" name="Google Shape;391;p35"/>
          <p:cNvPicPr preferRelativeResize="0"/>
          <p:nvPr/>
        </p:nvPicPr>
        <p:blipFill>
          <a:blip r:embed="rId6">
            <a:alphaModFix/>
          </a:blip>
          <a:stretch>
            <a:fillRect/>
          </a:stretch>
        </p:blipFill>
        <p:spPr>
          <a:xfrm>
            <a:off x="5462638" y="3232875"/>
            <a:ext cx="2460178" cy="175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nvSpPr>
        <p:spPr>
          <a:xfrm>
            <a:off x="418525" y="669300"/>
            <a:ext cx="6384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Working Model Demo </a:t>
            </a:r>
            <a:r>
              <a:rPr b="1" lang="en" sz="1700">
                <a:latin typeface="Roboto"/>
                <a:ea typeface="Roboto"/>
                <a:cs typeface="Roboto"/>
                <a:sym typeface="Roboto"/>
              </a:rPr>
              <a:t>(</a:t>
            </a:r>
            <a:r>
              <a:rPr b="1" lang="en" sz="1700" u="sng">
                <a:solidFill>
                  <a:schemeClr val="hlink"/>
                </a:solidFill>
                <a:latin typeface="Roboto"/>
                <a:ea typeface="Roboto"/>
                <a:cs typeface="Roboto"/>
                <a:sym typeface="Roboto"/>
                <a:hlinkClick r:id="rId3"/>
              </a:rPr>
              <a:t>link</a:t>
            </a:r>
            <a:r>
              <a:rPr b="1" lang="en" sz="1700">
                <a:latin typeface="Roboto"/>
                <a:ea typeface="Roboto"/>
                <a:cs typeface="Roboto"/>
                <a:sym typeface="Roboto"/>
              </a:rPr>
              <a:t>)</a:t>
            </a:r>
            <a:endParaRPr b="1" sz="1700">
              <a:latin typeface="Roboto"/>
              <a:ea typeface="Roboto"/>
              <a:cs typeface="Roboto"/>
              <a:sym typeface="Roboto"/>
            </a:endParaRPr>
          </a:p>
        </p:txBody>
      </p:sp>
      <p:pic>
        <p:nvPicPr>
          <p:cNvPr id="397" name="Google Shape;397;p36" title="Demo_video.mp4">
            <a:hlinkClick r:id="rId4"/>
          </p:cNvPr>
          <p:cNvPicPr preferRelativeResize="0"/>
          <p:nvPr/>
        </p:nvPicPr>
        <p:blipFill>
          <a:blip r:embed="rId5">
            <a:alphaModFix/>
          </a:blip>
          <a:stretch>
            <a:fillRect/>
          </a:stretch>
        </p:blipFill>
        <p:spPr>
          <a:xfrm>
            <a:off x="2756700" y="1313600"/>
            <a:ext cx="3630601" cy="3630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title"/>
          </p:nvPr>
        </p:nvSpPr>
        <p:spPr>
          <a:xfrm>
            <a:off x="348450" y="677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oboto"/>
                <a:ea typeface="Roboto"/>
                <a:cs typeface="Roboto"/>
                <a:sym typeface="Roboto"/>
              </a:rPr>
              <a:t>Conclusion and </a:t>
            </a:r>
            <a:r>
              <a:rPr lang="en" sz="2300">
                <a:latin typeface="Roboto"/>
                <a:ea typeface="Roboto"/>
                <a:cs typeface="Roboto"/>
                <a:sym typeface="Roboto"/>
              </a:rPr>
              <a:t>Future work</a:t>
            </a:r>
            <a:endParaRPr sz="2300">
              <a:latin typeface="Roboto"/>
              <a:ea typeface="Roboto"/>
              <a:cs typeface="Roboto"/>
              <a:sym typeface="Roboto"/>
            </a:endParaRPr>
          </a:p>
        </p:txBody>
      </p:sp>
      <p:grpSp>
        <p:nvGrpSpPr>
          <p:cNvPr id="403" name="Google Shape;403;p37"/>
          <p:cNvGrpSpPr/>
          <p:nvPr/>
        </p:nvGrpSpPr>
        <p:grpSpPr>
          <a:xfrm>
            <a:off x="457303" y="1442929"/>
            <a:ext cx="3976598" cy="3423456"/>
            <a:chOff x="457326" y="1442926"/>
            <a:chExt cx="1886700" cy="1908600"/>
          </a:xfrm>
        </p:grpSpPr>
        <p:sp>
          <p:nvSpPr>
            <p:cNvPr id="404" name="Google Shape;404;p37"/>
            <p:cNvSpPr/>
            <p:nvPr/>
          </p:nvSpPr>
          <p:spPr>
            <a:xfrm>
              <a:off x="664500" y="1442926"/>
              <a:ext cx="1472400" cy="1908600"/>
            </a:xfrm>
            <a:prstGeom prst="roundRect">
              <a:avLst>
                <a:gd fmla="val 16667" name="adj"/>
              </a:avLst>
            </a:prstGeom>
            <a:solidFill>
              <a:srgbClr val="EBEBEB"/>
            </a:solidFill>
            <a:ln cap="flat" cmpd="sng" w="19050">
              <a:solidFill>
                <a:srgbClr val="BCB621"/>
              </a:solidFill>
              <a:prstDash val="solid"/>
              <a:round/>
              <a:headEnd len="sm" w="sm" type="none"/>
              <a:tailEnd len="sm" w="sm" type="none"/>
            </a:ln>
          </p:spPr>
          <p:txBody>
            <a:bodyPr anchorCtr="0" anchor="ctr" bIns="91425" lIns="0" spcFirstLastPara="1" rIns="0" wrap="square" tIns="365750">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 Proposed real-time monitoring system uses computer vision to detect health and safety risks</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 System has shown promising results in accurately detecting eye movements and emotions</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 Heart attack detection model needs further improvement</a:t>
              </a:r>
              <a:endParaRPr sz="1200">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405" name="Google Shape;405;p37"/>
            <p:cNvSpPr/>
            <p:nvPr/>
          </p:nvSpPr>
          <p:spPr>
            <a:xfrm>
              <a:off x="457326" y="1646014"/>
              <a:ext cx="1886700" cy="392400"/>
            </a:xfrm>
            <a:prstGeom prst="roundRect">
              <a:avLst>
                <a:gd fmla="val 50000" name="adj"/>
              </a:avLst>
            </a:prstGeom>
            <a:solidFill>
              <a:srgbClr val="D1CC6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Roboto Medium"/>
                  <a:ea typeface="Roboto Medium"/>
                  <a:cs typeface="Roboto Medium"/>
                  <a:sym typeface="Roboto Medium"/>
                </a:rPr>
                <a:t>Conclusion</a:t>
              </a:r>
              <a:endParaRPr>
                <a:solidFill>
                  <a:srgbClr val="FFFFFF"/>
                </a:solidFill>
                <a:latin typeface="Roboto"/>
                <a:ea typeface="Roboto"/>
                <a:cs typeface="Roboto"/>
                <a:sym typeface="Roboto"/>
              </a:endParaRPr>
            </a:p>
          </p:txBody>
        </p:sp>
      </p:grpSp>
      <p:grpSp>
        <p:nvGrpSpPr>
          <p:cNvPr id="406" name="Google Shape;406;p37"/>
          <p:cNvGrpSpPr/>
          <p:nvPr/>
        </p:nvGrpSpPr>
        <p:grpSpPr>
          <a:xfrm>
            <a:off x="4913473" y="1442929"/>
            <a:ext cx="3976598" cy="3423456"/>
            <a:chOff x="2571560" y="1442926"/>
            <a:chExt cx="1886700" cy="1908600"/>
          </a:xfrm>
        </p:grpSpPr>
        <p:sp>
          <p:nvSpPr>
            <p:cNvPr id="407" name="Google Shape;407;p37"/>
            <p:cNvSpPr/>
            <p:nvPr/>
          </p:nvSpPr>
          <p:spPr>
            <a:xfrm>
              <a:off x="2778734" y="1442926"/>
              <a:ext cx="1472400" cy="1908600"/>
            </a:xfrm>
            <a:prstGeom prst="roundRect">
              <a:avLst>
                <a:gd fmla="val 16667" name="adj"/>
              </a:avLst>
            </a:prstGeom>
            <a:solidFill>
              <a:srgbClr val="EBEBEB"/>
            </a:solidFill>
            <a:ln cap="flat" cmpd="sng" w="19050">
              <a:solidFill>
                <a:srgbClr val="76B215"/>
              </a:solidFill>
              <a:prstDash val="solid"/>
              <a:round/>
              <a:headEnd len="sm" w="sm" type="none"/>
              <a:tailEnd len="sm" w="sm" type="none"/>
            </a:ln>
          </p:spPr>
          <p:txBody>
            <a:bodyPr anchorCtr="0" anchor="ctr" bIns="91425" lIns="0" spcFirstLastPara="1" rIns="0" wrap="square" tIns="365750">
              <a:noAutofit/>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Need for more extensive and diverse datasets to improve model performance in the future</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Incorporating other health and safety features, such as muscle strain detection or vital sign monitoring, can enhance the system's capabilities.</a:t>
              </a:r>
              <a:endParaRPr sz="1200">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408" name="Google Shape;408;p37"/>
            <p:cNvSpPr/>
            <p:nvPr/>
          </p:nvSpPr>
          <p:spPr>
            <a:xfrm>
              <a:off x="2571560" y="1651032"/>
              <a:ext cx="1886700" cy="392400"/>
            </a:xfrm>
            <a:prstGeom prst="roundRect">
              <a:avLst>
                <a:gd fmla="val 50000" name="adj"/>
              </a:avLst>
            </a:prstGeom>
            <a:solidFill>
              <a:srgbClr val="8FC03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Roboto Medium"/>
                  <a:ea typeface="Roboto Medium"/>
                  <a:cs typeface="Roboto Medium"/>
                  <a:sym typeface="Roboto Medium"/>
                </a:rPr>
                <a:t>Future Work</a:t>
              </a:r>
              <a:endParaRPr>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title"/>
          </p:nvPr>
        </p:nvSpPr>
        <p:spPr>
          <a:xfrm>
            <a:off x="727650" y="74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References</a:t>
            </a:r>
            <a:endParaRPr>
              <a:latin typeface="Roboto"/>
              <a:ea typeface="Roboto"/>
              <a:cs typeface="Roboto"/>
              <a:sym typeface="Roboto"/>
            </a:endParaRPr>
          </a:p>
        </p:txBody>
      </p:sp>
      <p:sp>
        <p:nvSpPr>
          <p:cNvPr id="414" name="Google Shape;414;p38"/>
          <p:cNvSpPr txBox="1"/>
          <p:nvPr>
            <p:ph idx="1" type="body"/>
          </p:nvPr>
        </p:nvSpPr>
        <p:spPr>
          <a:xfrm>
            <a:off x="805575" y="1277525"/>
            <a:ext cx="7688700" cy="3261300"/>
          </a:xfrm>
          <a:prstGeom prst="rect">
            <a:avLst/>
          </a:prstGeom>
        </p:spPr>
        <p:txBody>
          <a:bodyPr anchorCtr="0" anchor="t" bIns="91425" lIns="91425" spcFirstLastPara="1" rIns="91425" wrap="square" tIns="91425">
            <a:noAutofit/>
          </a:bodyPr>
          <a:lstStyle/>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[1]	S. C. Ayyalasomayajula, B. Ionescu and D. Ionescu, "A CNN Approach to Micro-Expressions Detection," 2021 IEEE 15th International Symposium on Applied Computational Intelligence and Informatics (SACI), Timisoara, Romania, 2021, pp. 345-350, </a:t>
            </a:r>
            <a:r>
              <a:rPr lang="en" sz="1000" u="sng">
                <a:solidFill>
                  <a:srgbClr val="1155CC"/>
                </a:solidFill>
                <a:latin typeface="Roboto"/>
                <a:ea typeface="Roboto"/>
                <a:cs typeface="Roboto"/>
                <a:sym typeface="Roboto"/>
                <a:hlinkClick r:id="rId3">
                  <a:extLst>
                    <a:ext uri="{A12FA001-AC4F-418D-AE19-62706E023703}">
                      <ahyp:hlinkClr val="tx"/>
                    </a:ext>
                  </a:extLst>
                </a:hlinkClick>
              </a:rPr>
              <a:t>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[2]	Y. Guo, Y. Tian, X. Gao and X. Zhang, "Micro-expression recognition based on local binary patterns from three orthogonal planes and nearest neighbor method," 2014 International Joint Conference on Neural Networks (IJCNN), Beijing, China, 2014, pp. 3473-3479, doi: 10.1109/IJCNN.2014.6889620, </a:t>
            </a:r>
            <a:r>
              <a:rPr lang="en" sz="1000" u="sng">
                <a:solidFill>
                  <a:srgbClr val="1155CC"/>
                </a:solidFill>
                <a:latin typeface="Roboto"/>
                <a:ea typeface="Roboto"/>
                <a:cs typeface="Roboto"/>
                <a:sym typeface="Roboto"/>
                <a:hlinkClick r:id="rId4">
                  <a:extLst>
                    <a:ext uri="{A12FA001-AC4F-418D-AE19-62706E023703}">
                      <ahyp:hlinkClr val="tx"/>
                    </a:ext>
                  </a:extLst>
                </a:hlinkClick>
              </a:rPr>
              <a:t>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a:t>
            </a:r>
            <a:r>
              <a:rPr lang="en" sz="1000">
                <a:solidFill>
                  <a:srgbClr val="000000"/>
                </a:solidFill>
                <a:latin typeface="Roboto"/>
                <a:ea typeface="Roboto"/>
                <a:cs typeface="Roboto"/>
                <a:sym typeface="Roboto"/>
              </a:rPr>
              <a:t>3]	Wang, Y., See, J., Oh, YH. et al. Effective recognition of facial micro-expressions with video motion magnification. Multimed Tools Appl 76, 21665–21690 (2017), </a:t>
            </a:r>
            <a:r>
              <a:rPr lang="en" sz="1000" u="sng">
                <a:solidFill>
                  <a:srgbClr val="1155CC"/>
                </a:solidFill>
                <a:latin typeface="Roboto"/>
                <a:ea typeface="Roboto"/>
                <a:cs typeface="Roboto"/>
                <a:sym typeface="Roboto"/>
                <a:hlinkClick r:id="rId5">
                  <a:extLst>
                    <a:ext uri="{A12FA001-AC4F-418D-AE19-62706E023703}">
                      <ahyp:hlinkClr val="tx"/>
                    </a:ext>
                  </a:extLst>
                </a:hlinkClick>
              </a:rPr>
              <a:t>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[4]	Ma, Y.; Wei, Y.; Shi, Y.; Li, X.; Tian, Y.; Zhao, Z. Online Learning Engagement Recognition Using Bidirectional Long-Term Recurrent Convolutional Networks. Sustainability 2023, 15, 198, l</a:t>
            </a:r>
            <a:r>
              <a:rPr lang="en" sz="1000" u="sng">
                <a:solidFill>
                  <a:srgbClr val="1155CC"/>
                </a:solidFill>
                <a:latin typeface="Roboto"/>
                <a:ea typeface="Roboto"/>
                <a:cs typeface="Roboto"/>
                <a:sym typeface="Roboto"/>
                <a:hlinkClick r:id="rId6">
                  <a:extLst>
                    <a:ext uri="{A12FA001-AC4F-418D-AE19-62706E023703}">
                      <ahyp:hlinkClr val="tx"/>
                    </a:ext>
                  </a:extLst>
                </a:hlinkClick>
              </a:rPr>
              <a:t>ink</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[5]	A. -U. -I. Rafid, A. I. Chowdhury, A. R. Niloy and N. Sharmin, "A Deep Learning Based Approach for Real-time Driver Drowsiness Detection," 2021 5th International Conference on Electrical Engineering and Information Communication Technology (ICEEICT), Dhaka, Bangladesh, 2021, pp. 1-5, </a:t>
            </a:r>
            <a:r>
              <a:rPr lang="en" sz="1000" u="sng">
                <a:solidFill>
                  <a:srgbClr val="1155CC"/>
                </a:solidFill>
                <a:latin typeface="Roboto"/>
                <a:ea typeface="Roboto"/>
                <a:cs typeface="Roboto"/>
                <a:sym typeface="Roboto"/>
                <a:hlinkClick r:id="rId7">
                  <a:extLst>
                    <a:ext uri="{A12FA001-AC4F-418D-AE19-62706E023703}">
                      <ahyp:hlinkClr val="tx"/>
                    </a:ext>
                  </a:extLst>
                </a:hlinkClick>
              </a:rPr>
              <a:t>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[6]	S. Mehta, S. Dadhich, S. Gumber and A. Jadhav Bhatt, "Real-time driver drowsiness detection system using eye aspect ratio and eye closure ratio", Proceedings of International Conference on Sustainable Computing in Science Technology and Management (SUSCOM), 2019, </a:t>
            </a:r>
            <a:r>
              <a:rPr lang="en" sz="1000" u="sng">
                <a:solidFill>
                  <a:srgbClr val="1155CC"/>
                </a:solidFill>
                <a:latin typeface="Roboto"/>
                <a:ea typeface="Roboto"/>
                <a:cs typeface="Roboto"/>
                <a:sym typeface="Roboto"/>
                <a:hlinkClick r:id="rId8">
                  <a:extLst>
                    <a:ext uri="{A12FA001-AC4F-418D-AE19-62706E023703}">
                      <ahyp:hlinkClr val="tx"/>
                    </a:ext>
                  </a:extLst>
                </a:hlinkClick>
              </a:rPr>
              <a:t>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[7]	Rojas-Albarracín, G.; Chaves, M.Á.; Fernández-Caballero, A.; López, M.T. Heart Attack Detection in Colour Images Using Convolutional Neural Networks. Appl. Sci. 2019, 9, 5065,</a:t>
            </a:r>
            <a:r>
              <a:rPr lang="en" sz="1000" u="sng">
                <a:solidFill>
                  <a:srgbClr val="1155CC"/>
                </a:solidFill>
                <a:latin typeface="Roboto"/>
                <a:ea typeface="Roboto"/>
                <a:cs typeface="Roboto"/>
                <a:sym typeface="Roboto"/>
                <a:hlinkClick r:id="rId9">
                  <a:extLst>
                    <a:ext uri="{A12FA001-AC4F-418D-AE19-62706E023703}">
                      <ahyp:hlinkClr val="tx"/>
                    </a:ext>
                  </a:extLst>
                </a:hlinkClick>
              </a:rPr>
              <a:t> 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[8]	Jaeyong Sung, C. Ponce, B. Selman and A. Saxena, "Unstructured human activity detection from RGBD images" 2012 IEEE International Conference on Robotics and Automation, Saint Paul, MN, USA, 2012, pp. 842-849, doi: 10.1109/ICRA.2012.6224591, </a:t>
            </a:r>
            <a:r>
              <a:rPr lang="en" sz="1000" u="sng">
                <a:solidFill>
                  <a:srgbClr val="1155CC"/>
                </a:solidFill>
                <a:latin typeface="Roboto"/>
                <a:ea typeface="Roboto"/>
                <a:cs typeface="Roboto"/>
                <a:sym typeface="Roboto"/>
                <a:hlinkClick r:id="rId10">
                  <a:extLst>
                    <a:ext uri="{A12FA001-AC4F-418D-AE19-62706E023703}">
                      <ahyp:hlinkClr val="tx"/>
                    </a:ext>
                  </a:extLst>
                </a:hlinkClick>
              </a:rPr>
              <a:t>link</a:t>
            </a:r>
            <a:r>
              <a:rPr lang="en" sz="1000">
                <a:solidFill>
                  <a:srgbClr val="000000"/>
                </a:solidFill>
                <a:latin typeface="Roboto"/>
                <a:ea typeface="Roboto"/>
                <a:cs typeface="Roboto"/>
                <a:sym typeface="Roboto"/>
              </a:rPr>
              <a:t>.</a:t>
            </a:r>
            <a:endParaRPr sz="1000">
              <a:solidFill>
                <a:srgbClr val="000000"/>
              </a:solidFill>
              <a:latin typeface="Roboto"/>
              <a:ea typeface="Roboto"/>
              <a:cs typeface="Roboto"/>
              <a:sym typeface="Roboto"/>
            </a:endParaRPr>
          </a:p>
          <a:p>
            <a:pPr indent="-190500" lvl="0" marL="190500" rtl="0" algn="just">
              <a:lnSpc>
                <a:spcPct val="100000"/>
              </a:lnSpc>
              <a:spcBef>
                <a:spcPts val="0"/>
              </a:spcBef>
              <a:spcAft>
                <a:spcPts val="0"/>
              </a:spcAft>
              <a:buNone/>
            </a:pPr>
            <a:r>
              <a:rPr lang="en" sz="1000">
                <a:solidFill>
                  <a:srgbClr val="000000"/>
                </a:solidFill>
                <a:latin typeface="Roboto"/>
                <a:ea typeface="Roboto"/>
                <a:cs typeface="Roboto"/>
                <a:sym typeface="Roboto"/>
              </a:rPr>
              <a:t>[9]	Newell, A., Yang, K., Deng, J. (2016). Stacked Hourglass Networks for Human Pose Estimation. In: Leibe, B., Matas, J., Sebe, N., Welling, M. (eds) Computer Vision – ECCV 2016. ECCV 2016. Lecture Notes in Computer Science(), vol 9912. Springer, Cham,</a:t>
            </a:r>
            <a:r>
              <a:rPr lang="en" sz="1000" u="sng">
                <a:solidFill>
                  <a:srgbClr val="1155CC"/>
                </a:solidFill>
                <a:latin typeface="Roboto"/>
                <a:ea typeface="Roboto"/>
                <a:cs typeface="Roboto"/>
                <a:sym typeface="Roboto"/>
                <a:hlinkClick r:id="rId11">
                  <a:extLst>
                    <a:ext uri="{A12FA001-AC4F-418D-AE19-62706E023703}">
                      <ahyp:hlinkClr val="tx"/>
                    </a:ext>
                  </a:extLst>
                </a:hlinkClick>
              </a:rPr>
              <a:t> link</a:t>
            </a:r>
            <a:r>
              <a:rPr lang="en" sz="1000">
                <a:solidFill>
                  <a:srgbClr val="000000"/>
                </a:solidFill>
                <a:latin typeface="Roboto"/>
                <a:ea typeface="Roboto"/>
                <a:cs typeface="Roboto"/>
                <a:sym typeface="Roboto"/>
              </a:rPr>
              <a:t>. </a:t>
            </a:r>
            <a:endParaRPr sz="1000">
              <a:solidFill>
                <a:srgbClr val="000000"/>
              </a:solidFill>
              <a:latin typeface="Roboto"/>
              <a:ea typeface="Roboto"/>
              <a:cs typeface="Roboto"/>
              <a:sym typeface="Roboto"/>
            </a:endParaRPr>
          </a:p>
          <a:p>
            <a:pPr indent="0" lvl="0" marL="0" rtl="0" algn="l">
              <a:spcBef>
                <a:spcPts val="0"/>
              </a:spcBef>
              <a:spcAft>
                <a:spcPts val="1200"/>
              </a:spcAft>
              <a:buNone/>
            </a:pPr>
            <a:r>
              <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9"/>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438150" y="714375"/>
            <a:ext cx="34935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dk2"/>
                </a:solidFill>
                <a:latin typeface="Roboto"/>
                <a:ea typeface="Roboto"/>
                <a:cs typeface="Roboto"/>
                <a:sym typeface="Roboto"/>
              </a:rPr>
              <a:t>Problem Description</a:t>
            </a:r>
            <a:endParaRPr sz="2300">
              <a:latin typeface="Roboto Medium"/>
              <a:ea typeface="Roboto Medium"/>
              <a:cs typeface="Roboto Medium"/>
              <a:sym typeface="Roboto Medium"/>
            </a:endParaRPr>
          </a:p>
        </p:txBody>
      </p:sp>
      <p:grpSp>
        <p:nvGrpSpPr>
          <p:cNvPr id="139" name="Google Shape;139;p26"/>
          <p:cNvGrpSpPr/>
          <p:nvPr/>
        </p:nvGrpSpPr>
        <p:grpSpPr>
          <a:xfrm>
            <a:off x="801738" y="2262319"/>
            <a:ext cx="7815740" cy="1104109"/>
            <a:chOff x="2374931" y="2113090"/>
            <a:chExt cx="4387168" cy="1033809"/>
          </a:xfrm>
        </p:grpSpPr>
        <p:sp>
          <p:nvSpPr>
            <p:cNvPr id="140" name="Google Shape;140;p26"/>
            <p:cNvSpPr/>
            <p:nvPr/>
          </p:nvSpPr>
          <p:spPr>
            <a:xfrm>
              <a:off x="2374931" y="2113090"/>
              <a:ext cx="4387168" cy="1033809"/>
            </a:xfrm>
            <a:custGeom>
              <a:rect b="b" l="l" r="r" t="t"/>
              <a:pathLst>
                <a:path extrusionOk="0" h="1146" w="2085">
                  <a:moveTo>
                    <a:pt x="1956" y="0"/>
                  </a:moveTo>
                  <a:lnTo>
                    <a:pt x="1763" y="385"/>
                  </a:lnTo>
                  <a:lnTo>
                    <a:pt x="1571" y="0"/>
                  </a:lnTo>
                  <a:lnTo>
                    <a:pt x="0" y="0"/>
                  </a:lnTo>
                  <a:lnTo>
                    <a:pt x="0" y="798"/>
                  </a:lnTo>
                  <a:lnTo>
                    <a:pt x="1590" y="798"/>
                  </a:lnTo>
                  <a:lnTo>
                    <a:pt x="1764" y="1146"/>
                  </a:lnTo>
                  <a:lnTo>
                    <a:pt x="1938" y="798"/>
                  </a:lnTo>
                  <a:lnTo>
                    <a:pt x="2085" y="798"/>
                  </a:lnTo>
                  <a:lnTo>
                    <a:pt x="2085" y="0"/>
                  </a:lnTo>
                  <a:lnTo>
                    <a:pt x="1956" y="0"/>
                  </a:lnTo>
                  <a:close/>
                </a:path>
              </a:pathLst>
            </a:custGeom>
            <a:solidFill>
              <a:srgbClr val="8FC0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41" name="Google Shape;141;p26"/>
            <p:cNvSpPr txBox="1"/>
            <p:nvPr/>
          </p:nvSpPr>
          <p:spPr>
            <a:xfrm>
              <a:off x="2476678" y="2245751"/>
              <a:ext cx="3879900" cy="43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There is a need to address these problems such as bad posture, exhaustion, drowsiness, and mental distress to enhance health and safety outcomes.</a:t>
              </a:r>
              <a:endParaRPr>
                <a:solidFill>
                  <a:srgbClr val="FFFFFF"/>
                </a:solidFill>
                <a:latin typeface="Roboto"/>
                <a:ea typeface="Roboto"/>
                <a:cs typeface="Roboto"/>
                <a:sym typeface="Roboto"/>
              </a:endParaRPr>
            </a:p>
          </p:txBody>
        </p:sp>
      </p:grpSp>
      <p:grpSp>
        <p:nvGrpSpPr>
          <p:cNvPr id="142" name="Google Shape;142;p26"/>
          <p:cNvGrpSpPr/>
          <p:nvPr/>
        </p:nvGrpSpPr>
        <p:grpSpPr>
          <a:xfrm>
            <a:off x="801738" y="3119903"/>
            <a:ext cx="7815740" cy="1104109"/>
            <a:chOff x="2374931" y="2916072"/>
            <a:chExt cx="4387168" cy="1033809"/>
          </a:xfrm>
        </p:grpSpPr>
        <p:sp>
          <p:nvSpPr>
            <p:cNvPr id="143" name="Google Shape;143;p26"/>
            <p:cNvSpPr/>
            <p:nvPr/>
          </p:nvSpPr>
          <p:spPr>
            <a:xfrm>
              <a:off x="2374931" y="2916072"/>
              <a:ext cx="4387168" cy="1033809"/>
            </a:xfrm>
            <a:custGeom>
              <a:rect b="b" l="l" r="r" t="t"/>
              <a:pathLst>
                <a:path extrusionOk="0" h="1146" w="2085">
                  <a:moveTo>
                    <a:pt x="1956" y="0"/>
                  </a:moveTo>
                  <a:lnTo>
                    <a:pt x="1763" y="385"/>
                  </a:lnTo>
                  <a:lnTo>
                    <a:pt x="1571" y="0"/>
                  </a:lnTo>
                  <a:lnTo>
                    <a:pt x="0" y="0"/>
                  </a:lnTo>
                  <a:lnTo>
                    <a:pt x="0" y="798"/>
                  </a:lnTo>
                  <a:lnTo>
                    <a:pt x="1590" y="798"/>
                  </a:lnTo>
                  <a:lnTo>
                    <a:pt x="1764" y="1146"/>
                  </a:lnTo>
                  <a:lnTo>
                    <a:pt x="1938" y="798"/>
                  </a:lnTo>
                  <a:lnTo>
                    <a:pt x="2085" y="798"/>
                  </a:lnTo>
                  <a:lnTo>
                    <a:pt x="2085" y="0"/>
                  </a:lnTo>
                  <a:lnTo>
                    <a:pt x="1956" y="0"/>
                  </a:lnTo>
                  <a:close/>
                </a:path>
              </a:pathLst>
            </a:custGeom>
            <a:solidFill>
              <a:srgbClr val="1FC2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44" name="Google Shape;144;p26"/>
            <p:cNvSpPr txBox="1"/>
            <p:nvPr/>
          </p:nvSpPr>
          <p:spPr>
            <a:xfrm>
              <a:off x="2495033" y="3084351"/>
              <a:ext cx="3563400" cy="43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There are many models that address these issues individually, but there isn't any model that combines all of them..</a:t>
              </a:r>
              <a:endParaRPr>
                <a:solidFill>
                  <a:srgbClr val="FFFFFF"/>
                </a:solidFill>
                <a:latin typeface="Roboto"/>
                <a:ea typeface="Roboto"/>
                <a:cs typeface="Roboto"/>
                <a:sym typeface="Roboto"/>
              </a:endParaRPr>
            </a:p>
          </p:txBody>
        </p:sp>
      </p:grpSp>
      <p:grpSp>
        <p:nvGrpSpPr>
          <p:cNvPr id="145" name="Google Shape;145;p26"/>
          <p:cNvGrpSpPr/>
          <p:nvPr/>
        </p:nvGrpSpPr>
        <p:grpSpPr>
          <a:xfrm>
            <a:off x="801738" y="1400119"/>
            <a:ext cx="7815740" cy="1100255"/>
            <a:chOff x="2374931" y="1305787"/>
            <a:chExt cx="4387168" cy="1030201"/>
          </a:xfrm>
        </p:grpSpPr>
        <p:sp>
          <p:nvSpPr>
            <p:cNvPr id="146" name="Google Shape;146;p26"/>
            <p:cNvSpPr/>
            <p:nvPr/>
          </p:nvSpPr>
          <p:spPr>
            <a:xfrm>
              <a:off x="2374931" y="1305787"/>
              <a:ext cx="4387168" cy="1030201"/>
            </a:xfrm>
            <a:custGeom>
              <a:rect b="b" l="l" r="r" t="t"/>
              <a:pathLst>
                <a:path extrusionOk="0" h="1142" w="2085">
                  <a:moveTo>
                    <a:pt x="2085" y="0"/>
                  </a:moveTo>
                  <a:lnTo>
                    <a:pt x="0" y="0"/>
                  </a:lnTo>
                  <a:lnTo>
                    <a:pt x="0" y="798"/>
                  </a:lnTo>
                  <a:lnTo>
                    <a:pt x="1591" y="798"/>
                  </a:lnTo>
                  <a:lnTo>
                    <a:pt x="1763" y="1142"/>
                  </a:lnTo>
                  <a:lnTo>
                    <a:pt x="1935" y="798"/>
                  </a:lnTo>
                  <a:lnTo>
                    <a:pt x="2085" y="798"/>
                  </a:lnTo>
                  <a:lnTo>
                    <a:pt x="2085" y="0"/>
                  </a:lnTo>
                  <a:close/>
                </a:path>
              </a:pathLst>
            </a:custGeom>
            <a:solidFill>
              <a:srgbClr val="D1CC6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47" name="Google Shape;147;p26"/>
            <p:cNvSpPr txBox="1"/>
            <p:nvPr/>
          </p:nvSpPr>
          <p:spPr>
            <a:xfrm>
              <a:off x="2476678" y="1502539"/>
              <a:ext cx="3985500" cy="681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There are many scenarios in real world where  people may face health and safety risks in various situations, such as the modern workspace, driving, and online learning.</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solidFill>
                  <a:srgbClr val="FFFFFF"/>
                </a:solidFill>
                <a:latin typeface="Roboto"/>
                <a:ea typeface="Roboto"/>
                <a:cs typeface="Roboto"/>
                <a:sym typeface="Roboto"/>
              </a:endParaRPr>
            </a:p>
          </p:txBody>
        </p:sp>
      </p:grpSp>
      <p:grpSp>
        <p:nvGrpSpPr>
          <p:cNvPr id="148" name="Google Shape;148;p26"/>
          <p:cNvGrpSpPr/>
          <p:nvPr/>
        </p:nvGrpSpPr>
        <p:grpSpPr>
          <a:xfrm>
            <a:off x="801738" y="3984345"/>
            <a:ext cx="7815740" cy="768829"/>
            <a:chOff x="2374931" y="3725475"/>
            <a:chExt cx="4387168" cy="719878"/>
          </a:xfrm>
        </p:grpSpPr>
        <p:sp>
          <p:nvSpPr>
            <p:cNvPr id="149" name="Google Shape;149;p26"/>
            <p:cNvSpPr/>
            <p:nvPr/>
          </p:nvSpPr>
          <p:spPr>
            <a:xfrm>
              <a:off x="2374931" y="3725475"/>
              <a:ext cx="4387168" cy="719878"/>
            </a:xfrm>
            <a:custGeom>
              <a:rect b="b" l="l" r="r" t="t"/>
              <a:pathLst>
                <a:path extrusionOk="0" h="798" w="2085">
                  <a:moveTo>
                    <a:pt x="1955" y="0"/>
                  </a:moveTo>
                  <a:lnTo>
                    <a:pt x="1763" y="385"/>
                  </a:lnTo>
                  <a:lnTo>
                    <a:pt x="1570" y="0"/>
                  </a:lnTo>
                  <a:lnTo>
                    <a:pt x="0" y="0"/>
                  </a:lnTo>
                  <a:lnTo>
                    <a:pt x="0" y="798"/>
                  </a:lnTo>
                  <a:lnTo>
                    <a:pt x="2085" y="798"/>
                  </a:lnTo>
                  <a:lnTo>
                    <a:pt x="2085" y="0"/>
                  </a:lnTo>
                  <a:lnTo>
                    <a:pt x="1955" y="0"/>
                  </a:lnTo>
                  <a:close/>
                </a:path>
              </a:pathLst>
            </a:custGeom>
            <a:solidFill>
              <a:srgbClr val="3A80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82F39"/>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50" name="Google Shape;150;p26"/>
            <p:cNvSpPr txBox="1"/>
            <p:nvPr/>
          </p:nvSpPr>
          <p:spPr>
            <a:xfrm>
              <a:off x="2476678" y="3919744"/>
              <a:ext cx="4255200" cy="43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We propose a unified model that uses CNN for training and Haar cascade </a:t>
              </a:r>
              <a:endParaRPr>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classifiers to develop an application that detects sub-features, such as emotion, heart attack, and eye detection, in a single model to address these health hazards.</a:t>
              </a:r>
              <a:endParaRPr>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457325" y="741600"/>
            <a:ext cx="29337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latin typeface="Roboto Medium"/>
                <a:ea typeface="Roboto Medium"/>
                <a:cs typeface="Roboto Medium"/>
                <a:sym typeface="Roboto Medium"/>
              </a:rPr>
              <a:t>Related Work</a:t>
            </a:r>
            <a:endParaRPr sz="2300">
              <a:solidFill>
                <a:srgbClr val="000000"/>
              </a:solidFill>
              <a:latin typeface="Roboto Medium"/>
              <a:ea typeface="Roboto Medium"/>
              <a:cs typeface="Roboto Medium"/>
              <a:sym typeface="Roboto Medium"/>
            </a:endParaRPr>
          </a:p>
        </p:txBody>
      </p:sp>
      <p:grpSp>
        <p:nvGrpSpPr>
          <p:cNvPr id="156" name="Google Shape;156;p27"/>
          <p:cNvGrpSpPr/>
          <p:nvPr/>
        </p:nvGrpSpPr>
        <p:grpSpPr>
          <a:xfrm rot="-5400000">
            <a:off x="4278600" y="-2651928"/>
            <a:ext cx="892422" cy="8620770"/>
            <a:chOff x="1153757" y="177076"/>
            <a:chExt cx="1472400" cy="3835203"/>
          </a:xfrm>
        </p:grpSpPr>
        <p:sp>
          <p:nvSpPr>
            <p:cNvPr id="157" name="Google Shape;157;p27"/>
            <p:cNvSpPr/>
            <p:nvPr/>
          </p:nvSpPr>
          <p:spPr>
            <a:xfrm>
              <a:off x="1153757" y="999379"/>
              <a:ext cx="1472400" cy="3012900"/>
            </a:xfrm>
            <a:prstGeom prst="roundRect">
              <a:avLst>
                <a:gd fmla="val 16667" name="adj"/>
              </a:avLst>
            </a:prstGeom>
            <a:solidFill>
              <a:srgbClr val="EBEBEB"/>
            </a:solidFill>
            <a:ln cap="flat" cmpd="sng" w="19050">
              <a:solidFill>
                <a:srgbClr val="BCB621"/>
              </a:solidFill>
              <a:prstDash val="solid"/>
              <a:round/>
              <a:headEnd len="sm" w="sm" type="none"/>
              <a:tailEnd len="sm" w="sm" type="none"/>
            </a:ln>
          </p:spPr>
          <p:txBody>
            <a:bodyPr anchorCtr="0" anchor="ctr" bIns="91425" lIns="0" spcFirstLastPara="1" rIns="0" wrap="square" tIns="365750">
              <a:noAutofit/>
            </a:bodyPr>
            <a:lstStyle/>
            <a:p>
              <a:pPr indent="0" lvl="0" marL="0" rtl="0" algn="ctr">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sp>
          <p:nvSpPr>
            <p:cNvPr id="158" name="Google Shape;158;p27"/>
            <p:cNvSpPr/>
            <p:nvPr/>
          </p:nvSpPr>
          <p:spPr>
            <a:xfrm rot="5400000">
              <a:off x="1541441" y="-11024"/>
              <a:ext cx="619800" cy="996000"/>
            </a:xfrm>
            <a:prstGeom prst="roundRect">
              <a:avLst>
                <a:gd fmla="val 50000" name="adj"/>
              </a:avLst>
            </a:prstGeom>
            <a:solidFill>
              <a:srgbClr val="D1CC6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Roboto Medium"/>
                  <a:ea typeface="Roboto Medium"/>
                  <a:cs typeface="Roboto Medium"/>
                  <a:sym typeface="Roboto Medium"/>
                </a:rPr>
                <a:t>Eye Detection</a:t>
              </a:r>
              <a:endParaRPr>
                <a:solidFill>
                  <a:srgbClr val="FFFFFF"/>
                </a:solidFill>
                <a:latin typeface="Roboto"/>
                <a:ea typeface="Roboto"/>
                <a:cs typeface="Roboto"/>
                <a:sym typeface="Roboto"/>
              </a:endParaRPr>
            </a:p>
          </p:txBody>
        </p:sp>
      </p:grpSp>
      <p:sp>
        <p:nvSpPr>
          <p:cNvPr id="159" name="Google Shape;159;p27"/>
          <p:cNvSpPr txBox="1"/>
          <p:nvPr/>
        </p:nvSpPr>
        <p:spPr>
          <a:xfrm>
            <a:off x="2231800" y="928234"/>
            <a:ext cx="661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latin typeface="Lato"/>
              <a:ea typeface="Lato"/>
              <a:cs typeface="Lato"/>
              <a:sym typeface="Lato"/>
            </a:endParaRPr>
          </a:p>
        </p:txBody>
      </p:sp>
      <p:sp>
        <p:nvSpPr>
          <p:cNvPr id="160" name="Google Shape;160;p27"/>
          <p:cNvSpPr/>
          <p:nvPr/>
        </p:nvSpPr>
        <p:spPr>
          <a:xfrm>
            <a:off x="511625" y="3200163"/>
            <a:ext cx="1447800" cy="688800"/>
          </a:xfrm>
          <a:prstGeom prst="roundRect">
            <a:avLst>
              <a:gd fmla="val 50000" name="adj"/>
            </a:avLst>
          </a:prstGeom>
          <a:solidFill>
            <a:srgbClr val="8FC03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Roboto Medium"/>
                <a:ea typeface="Roboto Medium"/>
                <a:cs typeface="Roboto Medium"/>
                <a:sym typeface="Roboto Medium"/>
              </a:rPr>
              <a:t>Heart Attack Detection</a:t>
            </a:r>
            <a:endParaRPr>
              <a:solidFill>
                <a:srgbClr val="FFFFFF"/>
              </a:solidFill>
              <a:latin typeface="Roboto"/>
              <a:ea typeface="Roboto"/>
              <a:cs typeface="Roboto"/>
              <a:sym typeface="Roboto"/>
            </a:endParaRPr>
          </a:p>
        </p:txBody>
      </p:sp>
      <p:sp>
        <p:nvSpPr>
          <p:cNvPr id="161" name="Google Shape;161;p27"/>
          <p:cNvSpPr/>
          <p:nvPr/>
        </p:nvSpPr>
        <p:spPr>
          <a:xfrm>
            <a:off x="484475" y="4117516"/>
            <a:ext cx="1502100" cy="688800"/>
          </a:xfrm>
          <a:prstGeom prst="roundRect">
            <a:avLst>
              <a:gd fmla="val 50000" name="adj"/>
            </a:avLst>
          </a:prstGeom>
          <a:solidFill>
            <a:srgbClr val="3A80B6"/>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Roboto Medium"/>
                <a:ea typeface="Roboto Medium"/>
                <a:cs typeface="Roboto Medium"/>
                <a:sym typeface="Roboto Medium"/>
              </a:rPr>
              <a:t>Unified Model</a:t>
            </a:r>
            <a:endParaRPr>
              <a:solidFill>
                <a:srgbClr val="FFFFFF"/>
              </a:solidFill>
              <a:latin typeface="Roboto"/>
              <a:ea typeface="Roboto"/>
              <a:cs typeface="Roboto"/>
              <a:sym typeface="Roboto"/>
            </a:endParaRPr>
          </a:p>
        </p:txBody>
      </p:sp>
      <p:sp>
        <p:nvSpPr>
          <p:cNvPr id="162" name="Google Shape;162;p27"/>
          <p:cNvSpPr/>
          <p:nvPr/>
        </p:nvSpPr>
        <p:spPr>
          <a:xfrm rot="-5400000">
            <a:off x="5243950" y="156450"/>
            <a:ext cx="815700" cy="6840000"/>
          </a:xfrm>
          <a:prstGeom prst="roundRect">
            <a:avLst>
              <a:gd fmla="val 16667" name="adj"/>
            </a:avLst>
          </a:prstGeom>
          <a:solidFill>
            <a:srgbClr val="EBEBEB"/>
          </a:solidFill>
          <a:ln cap="flat" cmpd="sng" w="19050">
            <a:solidFill>
              <a:srgbClr val="76B215"/>
            </a:solidFill>
            <a:prstDash val="solid"/>
            <a:round/>
            <a:headEnd len="sm" w="sm" type="none"/>
            <a:tailEnd len="sm" w="sm" type="none"/>
          </a:ln>
        </p:spPr>
        <p:txBody>
          <a:bodyPr anchorCtr="0" anchor="ctr" bIns="91425" lIns="0" spcFirstLastPara="1" rIns="0" wrap="square" tIns="365750">
            <a:noAutofit/>
          </a:bodyPr>
          <a:lstStyle/>
          <a:p>
            <a:pPr indent="0" lvl="0" marL="0" rtl="0" algn="ctr">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sp>
        <p:nvSpPr>
          <p:cNvPr id="163" name="Google Shape;163;p27"/>
          <p:cNvSpPr/>
          <p:nvPr/>
        </p:nvSpPr>
        <p:spPr>
          <a:xfrm rot="-5400000">
            <a:off x="5202700" y="-769050"/>
            <a:ext cx="898200" cy="6803400"/>
          </a:xfrm>
          <a:prstGeom prst="roundRect">
            <a:avLst>
              <a:gd fmla="val 16667" name="adj"/>
            </a:avLst>
          </a:prstGeom>
          <a:solidFill>
            <a:srgbClr val="EBEBEB"/>
          </a:solidFill>
          <a:ln cap="flat" cmpd="sng" w="19050">
            <a:solidFill>
              <a:srgbClr val="0A958E"/>
            </a:solidFill>
            <a:prstDash val="solid"/>
            <a:round/>
            <a:headEnd len="sm" w="sm" type="none"/>
            <a:tailEnd len="sm" w="sm" type="none"/>
          </a:ln>
        </p:spPr>
        <p:txBody>
          <a:bodyPr anchorCtr="0" anchor="ctr" bIns="91425" lIns="0" spcFirstLastPara="1" rIns="0" wrap="square" tIns="365750">
            <a:noAutofit/>
          </a:bodyPr>
          <a:lstStyle/>
          <a:p>
            <a:pPr indent="0" lvl="0" marL="0" rtl="0" algn="ctr">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sp>
        <p:nvSpPr>
          <p:cNvPr id="164" name="Google Shape;164;p27"/>
          <p:cNvSpPr/>
          <p:nvPr/>
        </p:nvSpPr>
        <p:spPr>
          <a:xfrm rot="-5400000">
            <a:off x="5183650" y="1119350"/>
            <a:ext cx="899700" cy="6803400"/>
          </a:xfrm>
          <a:prstGeom prst="roundRect">
            <a:avLst>
              <a:gd fmla="val 16667" name="adj"/>
            </a:avLst>
          </a:prstGeom>
          <a:solidFill>
            <a:srgbClr val="EBEBEB"/>
          </a:solidFill>
          <a:ln cap="flat" cmpd="sng" w="19050">
            <a:solidFill>
              <a:srgbClr val="435D74"/>
            </a:solidFill>
            <a:prstDash val="solid"/>
            <a:round/>
            <a:headEnd len="sm" w="sm" type="none"/>
            <a:tailEnd len="sm" w="sm" type="none"/>
          </a:ln>
        </p:spPr>
        <p:txBody>
          <a:bodyPr anchorCtr="0" anchor="ctr" bIns="91425" lIns="0" spcFirstLastPara="1" rIns="0" wrap="square" tIns="365750">
            <a:noAutofit/>
          </a:bodyPr>
          <a:lstStyle/>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165" name="Google Shape;165;p27"/>
          <p:cNvSpPr txBox="1"/>
          <p:nvPr/>
        </p:nvSpPr>
        <p:spPr>
          <a:xfrm>
            <a:off x="2291200" y="2127725"/>
            <a:ext cx="6852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Guo et al. [2] proposed LBP-TOP for micro-expression recognition with 65.83% accuracy, while Wang et al. [3] achieved up to 75.30% accuracy using LBP-TOP features and SVM classifiers with EVM amplification. Ayyalasomayajula et al. [1] achieved high accuracy with CNN for recognizing subtle micro-expressions after detecting and amplifying faces with EVM.</a:t>
            </a:r>
            <a:endParaRPr sz="1100">
              <a:latin typeface="Roboto"/>
              <a:ea typeface="Roboto"/>
              <a:cs typeface="Roboto"/>
              <a:sym typeface="Roboto"/>
            </a:endParaRPr>
          </a:p>
        </p:txBody>
      </p:sp>
      <p:sp>
        <p:nvSpPr>
          <p:cNvPr id="166" name="Google Shape;166;p27"/>
          <p:cNvSpPr txBox="1"/>
          <p:nvPr/>
        </p:nvSpPr>
        <p:spPr>
          <a:xfrm>
            <a:off x="2326300" y="1227524"/>
            <a:ext cx="6614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Ma et al. [4] proposed BiLRCN for online learning engagement recognition, Mehta et al. [6] developed a real-time driver drowsiness detection system using eye closure ratio and aspect ratio, and Rafid et al. [5] achieved real-time accuracy of 94.5% in detecting driver tiredness using the CenterFace algorithm and Haar-Classifier.</a:t>
            </a:r>
            <a:endParaRPr sz="1100">
              <a:latin typeface="Roboto"/>
              <a:ea typeface="Roboto"/>
              <a:cs typeface="Roboto"/>
              <a:sym typeface="Roboto"/>
            </a:endParaRPr>
          </a:p>
        </p:txBody>
      </p:sp>
      <p:sp>
        <p:nvSpPr>
          <p:cNvPr id="167" name="Google Shape;167;p27"/>
          <p:cNvSpPr txBox="1"/>
          <p:nvPr/>
        </p:nvSpPr>
        <p:spPr>
          <a:xfrm>
            <a:off x="2340125" y="3179625"/>
            <a:ext cx="6695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Newell et al. [9] used deep learning to monitor ergonomic posture, while Sung et al. [8] showed the potential of deep learning in detecting human activities. Rojas-Albarracín et al. [7] built on these techniques to develop a system for detecting heart attacks in color images using convolutional neural networks, achieving high accuracy.</a:t>
            </a:r>
            <a:endParaRPr sz="1100">
              <a:latin typeface="Roboto"/>
              <a:ea typeface="Roboto"/>
              <a:cs typeface="Roboto"/>
              <a:sym typeface="Roboto"/>
            </a:endParaRPr>
          </a:p>
        </p:txBody>
      </p:sp>
      <p:sp>
        <p:nvSpPr>
          <p:cNvPr id="168" name="Google Shape;168;p27"/>
          <p:cNvSpPr txBox="1"/>
          <p:nvPr/>
        </p:nvSpPr>
        <p:spPr>
          <a:xfrm>
            <a:off x="2315950" y="4182425"/>
            <a:ext cx="68034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To create a unified model for Health and Safety Monitoring, high accuracy can be achieved by referencing Rojas-Albarracín et al. [7], Rafid et al. [5], and Ayyalasomayajula et al. [1], who used convolutional neural networks and color image datasets.</a:t>
            </a:r>
            <a:endParaRPr sz="1100">
              <a:latin typeface="Roboto"/>
              <a:ea typeface="Roboto"/>
              <a:cs typeface="Roboto"/>
              <a:sym typeface="Roboto"/>
            </a:endParaRPr>
          </a:p>
        </p:txBody>
      </p:sp>
      <p:sp>
        <p:nvSpPr>
          <p:cNvPr id="169" name="Google Shape;169;p27"/>
          <p:cNvSpPr/>
          <p:nvPr/>
        </p:nvSpPr>
        <p:spPr>
          <a:xfrm>
            <a:off x="484475" y="2282824"/>
            <a:ext cx="1393500" cy="688800"/>
          </a:xfrm>
          <a:prstGeom prst="roundRect">
            <a:avLst>
              <a:gd fmla="val 50000" name="adj"/>
            </a:avLst>
          </a:prstGeom>
          <a:solidFill>
            <a:srgbClr val="1FC2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Emotion Detection</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nvSpPr>
        <p:spPr>
          <a:xfrm>
            <a:off x="514350" y="714375"/>
            <a:ext cx="29337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solidFill>
                  <a:schemeClr val="dk2"/>
                </a:solidFill>
                <a:latin typeface="Roboto"/>
                <a:ea typeface="Roboto"/>
                <a:cs typeface="Roboto"/>
                <a:sym typeface="Roboto"/>
              </a:rPr>
              <a:t>Dataset </a:t>
            </a:r>
            <a:endParaRPr b="1" sz="2300">
              <a:solidFill>
                <a:srgbClr val="000000"/>
              </a:solidFill>
              <a:latin typeface="Roboto"/>
              <a:ea typeface="Roboto"/>
              <a:cs typeface="Roboto"/>
              <a:sym typeface="Roboto"/>
            </a:endParaRPr>
          </a:p>
        </p:txBody>
      </p:sp>
      <p:sp>
        <p:nvSpPr>
          <p:cNvPr id="175" name="Google Shape;175;p28"/>
          <p:cNvSpPr txBox="1"/>
          <p:nvPr/>
        </p:nvSpPr>
        <p:spPr>
          <a:xfrm>
            <a:off x="4547434" y="1207500"/>
            <a:ext cx="19563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Medium"/>
                <a:ea typeface="Roboto Medium"/>
                <a:cs typeface="Roboto Medium"/>
                <a:sym typeface="Roboto Medium"/>
              </a:rPr>
              <a:t>Size</a:t>
            </a:r>
            <a:endParaRPr sz="2000">
              <a:solidFill>
                <a:srgbClr val="000000"/>
              </a:solidFill>
              <a:latin typeface="Roboto Medium"/>
              <a:ea typeface="Roboto Medium"/>
              <a:cs typeface="Roboto Medium"/>
              <a:sym typeface="Roboto Medium"/>
            </a:endParaRPr>
          </a:p>
        </p:txBody>
      </p:sp>
      <p:sp>
        <p:nvSpPr>
          <p:cNvPr id="176" name="Google Shape;176;p28"/>
          <p:cNvSpPr txBox="1"/>
          <p:nvPr/>
        </p:nvSpPr>
        <p:spPr>
          <a:xfrm>
            <a:off x="2502327" y="1207500"/>
            <a:ext cx="19563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Medium"/>
                <a:ea typeface="Roboto Medium"/>
                <a:cs typeface="Roboto Medium"/>
                <a:sym typeface="Roboto Medium"/>
              </a:rPr>
              <a:t>Instances</a:t>
            </a:r>
            <a:endParaRPr sz="2000">
              <a:solidFill>
                <a:srgbClr val="000000"/>
              </a:solidFill>
              <a:latin typeface="Roboto Medium"/>
              <a:ea typeface="Roboto Medium"/>
              <a:cs typeface="Roboto Medium"/>
              <a:sym typeface="Roboto Medium"/>
            </a:endParaRPr>
          </a:p>
        </p:txBody>
      </p:sp>
      <p:sp>
        <p:nvSpPr>
          <p:cNvPr id="177" name="Google Shape;177;p28"/>
          <p:cNvSpPr txBox="1"/>
          <p:nvPr/>
        </p:nvSpPr>
        <p:spPr>
          <a:xfrm>
            <a:off x="6616031" y="1207500"/>
            <a:ext cx="19563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Medium"/>
                <a:ea typeface="Roboto Medium"/>
                <a:cs typeface="Roboto Medium"/>
                <a:sym typeface="Roboto Medium"/>
              </a:rPr>
              <a:t>Distribution</a:t>
            </a:r>
            <a:endParaRPr sz="2000">
              <a:solidFill>
                <a:srgbClr val="000000"/>
              </a:solidFill>
              <a:latin typeface="Roboto Medium"/>
              <a:ea typeface="Roboto Medium"/>
              <a:cs typeface="Roboto Medium"/>
              <a:sym typeface="Roboto Medium"/>
            </a:endParaRPr>
          </a:p>
        </p:txBody>
      </p:sp>
      <p:grpSp>
        <p:nvGrpSpPr>
          <p:cNvPr id="178" name="Google Shape;178;p28"/>
          <p:cNvGrpSpPr/>
          <p:nvPr/>
        </p:nvGrpSpPr>
        <p:grpSpPr>
          <a:xfrm>
            <a:off x="457105" y="3605458"/>
            <a:ext cx="8115213" cy="878378"/>
            <a:chOff x="457122" y="3114094"/>
            <a:chExt cx="8078054" cy="698400"/>
          </a:xfrm>
        </p:grpSpPr>
        <p:sp>
          <p:nvSpPr>
            <p:cNvPr id="179" name="Google Shape;179;p28"/>
            <p:cNvSpPr/>
            <p:nvPr/>
          </p:nvSpPr>
          <p:spPr>
            <a:xfrm flipH="1">
              <a:off x="457122" y="3114094"/>
              <a:ext cx="1947300" cy="698400"/>
            </a:xfrm>
            <a:prstGeom prst="homePlate">
              <a:avLst>
                <a:gd fmla="val 50000" name="adj"/>
              </a:avLst>
            </a:pr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4528524" y="3114094"/>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642810" y="3285090"/>
              <a:ext cx="1575900" cy="356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rgbClr val="FFFFFF"/>
                  </a:solidFill>
                  <a:latin typeface="Roboto Medium"/>
                  <a:ea typeface="Roboto Medium"/>
                  <a:cs typeface="Roboto Medium"/>
                  <a:sym typeface="Roboto Medium"/>
                </a:rPr>
                <a:t>Heart Attack Detection</a:t>
              </a:r>
              <a:endParaRPr sz="2000">
                <a:solidFill>
                  <a:srgbClr val="FFFFFF"/>
                </a:solidFill>
                <a:latin typeface="Roboto Medium"/>
                <a:ea typeface="Roboto Medium"/>
                <a:cs typeface="Roboto Medium"/>
                <a:sym typeface="Roboto Medium"/>
              </a:endParaRPr>
            </a:p>
          </p:txBody>
        </p:sp>
        <p:sp>
          <p:nvSpPr>
            <p:cNvPr id="182" name="Google Shape;182;p28"/>
            <p:cNvSpPr txBox="1"/>
            <p:nvPr/>
          </p:nvSpPr>
          <p:spPr>
            <a:xfrm flipH="1">
              <a:off x="4783606" y="3201994"/>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48*48 pixels</a:t>
              </a:r>
              <a:endParaRPr sz="1200">
                <a:solidFill>
                  <a:srgbClr val="000000"/>
                </a:solidFill>
                <a:latin typeface="Roboto"/>
                <a:ea typeface="Roboto"/>
                <a:cs typeface="Roboto"/>
                <a:sym typeface="Roboto"/>
              </a:endParaRPr>
            </a:p>
          </p:txBody>
        </p:sp>
        <p:sp>
          <p:nvSpPr>
            <p:cNvPr id="183" name="Google Shape;183;p28"/>
            <p:cNvSpPr/>
            <p:nvPr/>
          </p:nvSpPr>
          <p:spPr>
            <a:xfrm>
              <a:off x="2492871" y="3114094"/>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nvSpPr>
          <p:spPr>
            <a:xfrm flipH="1">
              <a:off x="2747953" y="3201994"/>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1520</a:t>
              </a:r>
              <a:endParaRPr sz="1200">
                <a:solidFill>
                  <a:srgbClr val="000000"/>
                </a:solidFill>
                <a:latin typeface="Roboto"/>
                <a:ea typeface="Roboto"/>
                <a:cs typeface="Roboto"/>
                <a:sym typeface="Roboto"/>
              </a:endParaRPr>
            </a:p>
          </p:txBody>
        </p:sp>
        <p:sp>
          <p:nvSpPr>
            <p:cNvPr id="185" name="Google Shape;185;p28"/>
            <p:cNvSpPr/>
            <p:nvPr/>
          </p:nvSpPr>
          <p:spPr>
            <a:xfrm>
              <a:off x="6587876" y="3114094"/>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nvSpPr>
          <p:spPr>
            <a:xfrm flipH="1">
              <a:off x="6994660" y="3201994"/>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Infarct: 760</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No infarct: 760</a:t>
              </a:r>
              <a:endParaRPr sz="1200">
                <a:latin typeface="Roboto"/>
                <a:ea typeface="Roboto"/>
                <a:cs typeface="Roboto"/>
                <a:sym typeface="Roboto"/>
              </a:endParaRPr>
            </a:p>
          </p:txBody>
        </p:sp>
      </p:grpSp>
      <p:grpSp>
        <p:nvGrpSpPr>
          <p:cNvPr id="187" name="Google Shape;187;p28"/>
          <p:cNvGrpSpPr/>
          <p:nvPr/>
        </p:nvGrpSpPr>
        <p:grpSpPr>
          <a:xfrm>
            <a:off x="457105" y="2630486"/>
            <a:ext cx="8115213" cy="878378"/>
            <a:chOff x="457122" y="2338891"/>
            <a:chExt cx="8078054" cy="698400"/>
          </a:xfrm>
        </p:grpSpPr>
        <p:sp>
          <p:nvSpPr>
            <p:cNvPr id="188" name="Google Shape;188;p28"/>
            <p:cNvSpPr/>
            <p:nvPr/>
          </p:nvSpPr>
          <p:spPr>
            <a:xfrm flipH="1">
              <a:off x="457122" y="2338891"/>
              <a:ext cx="1947300" cy="698400"/>
            </a:xfrm>
            <a:prstGeom prst="homePlate">
              <a:avLst>
                <a:gd fmla="val 50000" name="adj"/>
              </a:avLst>
            </a:pr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4528524"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nvSpPr>
          <p:spPr>
            <a:xfrm>
              <a:off x="698131" y="2509900"/>
              <a:ext cx="1575900" cy="356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rgbClr val="FFFFFF"/>
                  </a:solidFill>
                  <a:latin typeface="Roboto Medium"/>
                  <a:ea typeface="Roboto Medium"/>
                  <a:cs typeface="Roboto Medium"/>
                  <a:sym typeface="Roboto Medium"/>
                </a:rPr>
                <a:t>Emotion Detection</a:t>
              </a:r>
              <a:endParaRPr sz="2000">
                <a:solidFill>
                  <a:srgbClr val="FFFFFF"/>
                </a:solidFill>
                <a:latin typeface="Roboto Medium"/>
                <a:ea typeface="Roboto Medium"/>
                <a:cs typeface="Roboto Medium"/>
                <a:sym typeface="Roboto Medium"/>
              </a:endParaRPr>
            </a:p>
          </p:txBody>
        </p:sp>
        <p:sp>
          <p:nvSpPr>
            <p:cNvPr id="191" name="Google Shape;191;p28"/>
            <p:cNvSpPr txBox="1"/>
            <p:nvPr/>
          </p:nvSpPr>
          <p:spPr>
            <a:xfrm>
              <a:off x="4783639" y="2426791"/>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48*48 pixels</a:t>
              </a:r>
              <a:endParaRPr sz="1200">
                <a:solidFill>
                  <a:srgbClr val="000000"/>
                </a:solidFill>
                <a:latin typeface="Roboto"/>
                <a:ea typeface="Roboto"/>
                <a:cs typeface="Roboto"/>
                <a:sym typeface="Roboto"/>
              </a:endParaRPr>
            </a:p>
          </p:txBody>
        </p:sp>
        <p:sp>
          <p:nvSpPr>
            <p:cNvPr id="192" name="Google Shape;192;p28"/>
            <p:cNvSpPr/>
            <p:nvPr/>
          </p:nvSpPr>
          <p:spPr>
            <a:xfrm>
              <a:off x="2492871"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nvSpPr>
          <p:spPr>
            <a:xfrm>
              <a:off x="2747987" y="2426791"/>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35,887</a:t>
              </a:r>
              <a:endParaRPr sz="1200">
                <a:solidFill>
                  <a:srgbClr val="000000"/>
                </a:solidFill>
                <a:latin typeface="Roboto"/>
                <a:ea typeface="Roboto"/>
                <a:cs typeface="Roboto"/>
                <a:sym typeface="Roboto"/>
              </a:endParaRPr>
            </a:p>
          </p:txBody>
        </p:sp>
        <p:sp>
          <p:nvSpPr>
            <p:cNvPr id="194" name="Google Shape;194;p28"/>
            <p:cNvSpPr/>
            <p:nvPr/>
          </p:nvSpPr>
          <p:spPr>
            <a:xfrm>
              <a:off x="6587876"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txBox="1"/>
            <p:nvPr/>
          </p:nvSpPr>
          <p:spPr>
            <a:xfrm>
              <a:off x="6994694" y="2426791"/>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Angry: 4953</a:t>
              </a:r>
              <a:endParaRPr sz="800">
                <a:latin typeface="Roboto"/>
                <a:ea typeface="Roboto"/>
                <a:cs typeface="Roboto"/>
                <a:sym typeface="Roboto"/>
              </a:endParaRPr>
            </a:p>
            <a:p>
              <a:pPr indent="0" lvl="0" marL="0" rtl="0" algn="ctr">
                <a:spcBef>
                  <a:spcPts val="0"/>
                </a:spcBef>
                <a:spcAft>
                  <a:spcPts val="0"/>
                </a:spcAft>
                <a:buNone/>
              </a:pPr>
              <a:r>
                <a:rPr lang="en" sz="800">
                  <a:latin typeface="Roboto"/>
                  <a:ea typeface="Roboto"/>
                  <a:cs typeface="Roboto"/>
                  <a:sym typeface="Roboto"/>
                </a:rPr>
                <a:t>Disgust: 547</a:t>
              </a:r>
              <a:endParaRPr sz="800">
                <a:latin typeface="Roboto"/>
                <a:ea typeface="Roboto"/>
                <a:cs typeface="Roboto"/>
                <a:sym typeface="Roboto"/>
              </a:endParaRPr>
            </a:p>
            <a:p>
              <a:pPr indent="0" lvl="0" marL="0" rtl="0" algn="ctr">
                <a:spcBef>
                  <a:spcPts val="0"/>
                </a:spcBef>
                <a:spcAft>
                  <a:spcPts val="0"/>
                </a:spcAft>
                <a:buNone/>
              </a:pPr>
              <a:r>
                <a:rPr lang="en" sz="800">
                  <a:latin typeface="Roboto"/>
                  <a:ea typeface="Roboto"/>
                  <a:cs typeface="Roboto"/>
                  <a:sym typeface="Roboto"/>
                </a:rPr>
                <a:t>Fear: 5121</a:t>
              </a:r>
              <a:endParaRPr sz="800">
                <a:latin typeface="Roboto"/>
                <a:ea typeface="Roboto"/>
                <a:cs typeface="Roboto"/>
                <a:sym typeface="Roboto"/>
              </a:endParaRPr>
            </a:p>
            <a:p>
              <a:pPr indent="0" lvl="0" marL="0" rtl="0" algn="ctr">
                <a:spcBef>
                  <a:spcPts val="0"/>
                </a:spcBef>
                <a:spcAft>
                  <a:spcPts val="0"/>
                </a:spcAft>
                <a:buNone/>
              </a:pPr>
              <a:r>
                <a:rPr lang="en" sz="800">
                  <a:latin typeface="Roboto"/>
                  <a:ea typeface="Roboto"/>
                  <a:cs typeface="Roboto"/>
                  <a:sym typeface="Roboto"/>
                </a:rPr>
                <a:t>Happy: 8989</a:t>
              </a:r>
              <a:endParaRPr sz="800">
                <a:latin typeface="Roboto"/>
                <a:ea typeface="Roboto"/>
                <a:cs typeface="Roboto"/>
                <a:sym typeface="Roboto"/>
              </a:endParaRPr>
            </a:p>
            <a:p>
              <a:pPr indent="0" lvl="0" marL="0" rtl="0" algn="ctr">
                <a:spcBef>
                  <a:spcPts val="0"/>
                </a:spcBef>
                <a:spcAft>
                  <a:spcPts val="0"/>
                </a:spcAft>
                <a:buNone/>
              </a:pPr>
              <a:r>
                <a:rPr lang="en" sz="800">
                  <a:latin typeface="Roboto"/>
                  <a:ea typeface="Roboto"/>
                  <a:cs typeface="Roboto"/>
                  <a:sym typeface="Roboto"/>
                </a:rPr>
                <a:t>Sad: 6077</a:t>
              </a:r>
              <a:endParaRPr sz="800">
                <a:latin typeface="Roboto"/>
                <a:ea typeface="Roboto"/>
                <a:cs typeface="Roboto"/>
                <a:sym typeface="Roboto"/>
              </a:endParaRPr>
            </a:p>
            <a:p>
              <a:pPr indent="0" lvl="0" marL="0" rtl="0" algn="ctr">
                <a:spcBef>
                  <a:spcPts val="0"/>
                </a:spcBef>
                <a:spcAft>
                  <a:spcPts val="0"/>
                </a:spcAft>
                <a:buNone/>
              </a:pPr>
              <a:r>
                <a:rPr lang="en" sz="800">
                  <a:latin typeface="Roboto"/>
                  <a:ea typeface="Roboto"/>
                  <a:cs typeface="Roboto"/>
                  <a:sym typeface="Roboto"/>
                </a:rPr>
                <a:t>Surprise: 4002</a:t>
              </a:r>
              <a:endParaRPr sz="800">
                <a:latin typeface="Roboto"/>
                <a:ea typeface="Roboto"/>
                <a:cs typeface="Roboto"/>
                <a:sym typeface="Roboto"/>
              </a:endParaRPr>
            </a:p>
            <a:p>
              <a:pPr indent="0" lvl="0" marL="0" rtl="0" algn="ctr">
                <a:spcBef>
                  <a:spcPts val="0"/>
                </a:spcBef>
                <a:spcAft>
                  <a:spcPts val="0"/>
                </a:spcAft>
                <a:buNone/>
              </a:pPr>
              <a:r>
                <a:rPr lang="en" sz="800">
                  <a:latin typeface="Roboto"/>
                  <a:ea typeface="Roboto"/>
                  <a:cs typeface="Roboto"/>
                  <a:sym typeface="Roboto"/>
                </a:rPr>
                <a:t>Neutral: 6198</a:t>
              </a:r>
              <a:endParaRPr sz="800">
                <a:latin typeface="Roboto"/>
                <a:ea typeface="Roboto"/>
                <a:cs typeface="Roboto"/>
                <a:sym typeface="Roboto"/>
              </a:endParaRPr>
            </a:p>
          </p:txBody>
        </p:sp>
      </p:grpSp>
      <p:grpSp>
        <p:nvGrpSpPr>
          <p:cNvPr id="196" name="Google Shape;196;p28"/>
          <p:cNvGrpSpPr/>
          <p:nvPr/>
        </p:nvGrpSpPr>
        <p:grpSpPr>
          <a:xfrm>
            <a:off x="457105" y="1655514"/>
            <a:ext cx="8115213" cy="878378"/>
            <a:chOff x="457122" y="1563689"/>
            <a:chExt cx="8078054" cy="698400"/>
          </a:xfrm>
        </p:grpSpPr>
        <p:sp>
          <p:nvSpPr>
            <p:cNvPr id="197" name="Google Shape;197;p28"/>
            <p:cNvSpPr/>
            <p:nvPr/>
          </p:nvSpPr>
          <p:spPr>
            <a:xfrm flipH="1">
              <a:off x="457122" y="1563689"/>
              <a:ext cx="1947300" cy="698400"/>
            </a:xfrm>
            <a:prstGeom prst="homePlate">
              <a:avLst>
                <a:gd fmla="val 50000" name="adj"/>
              </a:avLst>
            </a:pr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4528524"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txBox="1"/>
            <p:nvPr/>
          </p:nvSpPr>
          <p:spPr>
            <a:xfrm>
              <a:off x="687259" y="1735221"/>
              <a:ext cx="1586700" cy="35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rgbClr val="FFFFFF"/>
                  </a:solidFill>
                  <a:latin typeface="Roboto Medium"/>
                  <a:ea typeface="Roboto Medium"/>
                  <a:cs typeface="Roboto Medium"/>
                  <a:sym typeface="Roboto Medium"/>
                </a:rPr>
                <a:t>      Eye   Detection</a:t>
              </a:r>
              <a:endParaRPr sz="2000">
                <a:solidFill>
                  <a:srgbClr val="FFFFFF"/>
                </a:solidFill>
                <a:latin typeface="Roboto Medium"/>
                <a:ea typeface="Roboto Medium"/>
                <a:cs typeface="Roboto Medium"/>
                <a:sym typeface="Roboto Medium"/>
              </a:endParaRPr>
            </a:p>
          </p:txBody>
        </p:sp>
        <p:sp>
          <p:nvSpPr>
            <p:cNvPr id="200" name="Google Shape;200;p28"/>
            <p:cNvSpPr/>
            <p:nvPr/>
          </p:nvSpPr>
          <p:spPr>
            <a:xfrm>
              <a:off x="2492871"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nvSpPr>
          <p:spPr>
            <a:xfrm>
              <a:off x="2747987" y="1651589"/>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4850</a:t>
              </a:r>
              <a:endParaRPr sz="1200">
                <a:solidFill>
                  <a:srgbClr val="000000"/>
                </a:solidFill>
                <a:latin typeface="Roboto"/>
                <a:ea typeface="Roboto"/>
                <a:cs typeface="Roboto"/>
                <a:sym typeface="Roboto"/>
              </a:endParaRPr>
            </a:p>
          </p:txBody>
        </p:sp>
        <p:sp>
          <p:nvSpPr>
            <p:cNvPr id="202" name="Google Shape;202;p28"/>
            <p:cNvSpPr txBox="1"/>
            <p:nvPr/>
          </p:nvSpPr>
          <p:spPr>
            <a:xfrm>
              <a:off x="4783639" y="1651589"/>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24*24 pixels</a:t>
              </a:r>
              <a:endParaRPr sz="1200">
                <a:solidFill>
                  <a:srgbClr val="000000"/>
                </a:solidFill>
                <a:latin typeface="Roboto"/>
                <a:ea typeface="Roboto"/>
                <a:cs typeface="Roboto"/>
                <a:sym typeface="Roboto"/>
              </a:endParaRPr>
            </a:p>
          </p:txBody>
        </p:sp>
        <p:sp>
          <p:nvSpPr>
            <p:cNvPr id="203" name="Google Shape;203;p28"/>
            <p:cNvSpPr/>
            <p:nvPr/>
          </p:nvSpPr>
          <p:spPr>
            <a:xfrm>
              <a:off x="6587876"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txBox="1"/>
            <p:nvPr/>
          </p:nvSpPr>
          <p:spPr>
            <a:xfrm>
              <a:off x="6819363" y="1690052"/>
              <a:ext cx="14370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Closed eye: 2386</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Open eye: 2464</a:t>
              </a:r>
              <a:endParaRPr sz="12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rotWithShape="1">
          <a:blip r:embed="rId3">
            <a:alphaModFix/>
          </a:blip>
          <a:srcRect b="0" l="3706" r="2704" t="7800"/>
          <a:stretch/>
        </p:blipFill>
        <p:spPr>
          <a:xfrm>
            <a:off x="1198325" y="1287500"/>
            <a:ext cx="6013425" cy="3918075"/>
          </a:xfrm>
          <a:prstGeom prst="rect">
            <a:avLst/>
          </a:prstGeom>
          <a:noFill/>
          <a:ln>
            <a:noFill/>
          </a:ln>
        </p:spPr>
      </p:pic>
      <p:sp>
        <p:nvSpPr>
          <p:cNvPr id="210" name="Google Shape;210;p29"/>
          <p:cNvSpPr txBox="1"/>
          <p:nvPr/>
        </p:nvSpPr>
        <p:spPr>
          <a:xfrm>
            <a:off x="480650" y="656500"/>
            <a:ext cx="6752400" cy="538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b="1" lang="en" sz="2300">
                <a:latin typeface="Roboto"/>
                <a:ea typeface="Roboto"/>
                <a:cs typeface="Roboto"/>
                <a:sym typeface="Roboto"/>
              </a:rPr>
              <a:t>Proposed Architecture</a:t>
            </a:r>
            <a:endParaRPr b="1" sz="2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nvSpPr>
        <p:spPr>
          <a:xfrm>
            <a:off x="438150" y="714375"/>
            <a:ext cx="29337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latin typeface="Roboto Medium"/>
                <a:ea typeface="Roboto Medium"/>
                <a:cs typeface="Roboto Medium"/>
                <a:sym typeface="Roboto Medium"/>
              </a:rPr>
              <a:t>Approach</a:t>
            </a:r>
            <a:endParaRPr sz="2300">
              <a:solidFill>
                <a:srgbClr val="000000"/>
              </a:solidFill>
              <a:latin typeface="Roboto Medium"/>
              <a:ea typeface="Roboto Medium"/>
              <a:cs typeface="Roboto Medium"/>
              <a:sym typeface="Roboto Medium"/>
            </a:endParaRPr>
          </a:p>
        </p:txBody>
      </p:sp>
      <p:grpSp>
        <p:nvGrpSpPr>
          <p:cNvPr id="216" name="Google Shape;216;p30"/>
          <p:cNvGrpSpPr/>
          <p:nvPr/>
        </p:nvGrpSpPr>
        <p:grpSpPr>
          <a:xfrm>
            <a:off x="4620629" y="3090750"/>
            <a:ext cx="4066173" cy="1650006"/>
            <a:chOff x="4615950" y="2991588"/>
            <a:chExt cx="3676800" cy="1492138"/>
          </a:xfrm>
        </p:grpSpPr>
        <p:grpSp>
          <p:nvGrpSpPr>
            <p:cNvPr id="217" name="Google Shape;217;p30"/>
            <p:cNvGrpSpPr/>
            <p:nvPr/>
          </p:nvGrpSpPr>
          <p:grpSpPr>
            <a:xfrm>
              <a:off x="4615950" y="2991588"/>
              <a:ext cx="2753100" cy="1492138"/>
              <a:chOff x="4615725" y="2991588"/>
              <a:chExt cx="2753100" cy="1492138"/>
            </a:xfrm>
          </p:grpSpPr>
          <p:sp>
            <p:nvSpPr>
              <p:cNvPr id="218" name="Google Shape;218;p30"/>
              <p:cNvSpPr/>
              <p:nvPr/>
            </p:nvSpPr>
            <p:spPr>
              <a:xfrm>
                <a:off x="4615725" y="3281025"/>
                <a:ext cx="2753100" cy="1202700"/>
              </a:xfrm>
              <a:prstGeom prst="roundRect">
                <a:avLst>
                  <a:gd fmla="val 16667" name="adj"/>
                </a:avLst>
              </a:prstGeom>
              <a:solidFill>
                <a:srgbClr val="EBEBEB"/>
              </a:solidFill>
              <a:ln>
                <a:noFill/>
              </a:ln>
            </p:spPr>
            <p:txBody>
              <a:bodyPr anchorCtr="0" anchor="ctr" bIns="91425" lIns="365750" spcFirstLastPara="1" rIns="365750" wrap="square" tIns="91425">
                <a:noAutofit/>
              </a:bodyPr>
              <a:lstStyle/>
              <a:p>
                <a:pPr indent="0" lvl="0" marL="0" rtl="0" algn="ctr">
                  <a:spcBef>
                    <a:spcPts val="0"/>
                  </a:spcBef>
                  <a:spcAft>
                    <a:spcPts val="0"/>
                  </a:spcAft>
                  <a:buClr>
                    <a:srgbClr val="000000"/>
                  </a:buClr>
                  <a:buSzPts val="1100"/>
                  <a:buFont typeface="Arial"/>
                  <a:buNone/>
                </a:pPr>
                <a:r>
                  <a:rPr lang="en" sz="1200">
                    <a:latin typeface="Roboto"/>
                    <a:ea typeface="Roboto"/>
                    <a:cs typeface="Roboto"/>
                    <a:sym typeface="Roboto"/>
                  </a:rPr>
                  <a:t>Our system classifies video streams, </a:t>
                </a:r>
                <a:r>
                  <a:rPr lang="en" sz="1200">
                    <a:latin typeface="Roboto"/>
                    <a:ea typeface="Roboto"/>
                    <a:cs typeface="Roboto"/>
                    <a:sym typeface="Roboto"/>
                  </a:rPr>
                  <a:t>increments the score accordingly, and </a:t>
                </a:r>
                <a:r>
                  <a:rPr lang="en" sz="1200">
                    <a:latin typeface="Roboto"/>
                    <a:ea typeface="Roboto"/>
                    <a:cs typeface="Roboto"/>
                    <a:sym typeface="Roboto"/>
                  </a:rPr>
                  <a:t>alerts users with a buzzer.</a:t>
                </a:r>
                <a:endParaRPr sz="1200">
                  <a:latin typeface="Roboto"/>
                  <a:ea typeface="Roboto"/>
                  <a:cs typeface="Roboto"/>
                  <a:sym typeface="Roboto"/>
                </a:endParaRPr>
              </a:p>
            </p:txBody>
          </p:sp>
          <p:sp>
            <p:nvSpPr>
              <p:cNvPr id="219" name="Google Shape;219;p30"/>
              <p:cNvSpPr/>
              <p:nvPr/>
            </p:nvSpPr>
            <p:spPr>
              <a:xfrm>
                <a:off x="4615725" y="2991588"/>
                <a:ext cx="2751000" cy="453300"/>
              </a:xfrm>
              <a:prstGeom prst="round2SameRect">
                <a:avLst>
                  <a:gd fmla="val 50000" name="adj1"/>
                  <a:gd fmla="val 0" name="adj2"/>
                </a:avLst>
              </a:prstGeom>
              <a:solidFill>
                <a:srgbClr val="3A80B6"/>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Roboto Medium"/>
                    <a:ea typeface="Roboto Medium"/>
                    <a:cs typeface="Roboto Medium"/>
                    <a:sym typeface="Roboto Medium"/>
                  </a:rPr>
                  <a:t>User Application</a:t>
                </a:r>
                <a:endParaRPr sz="2200">
                  <a:latin typeface="Roboto"/>
                  <a:ea typeface="Roboto"/>
                  <a:cs typeface="Roboto"/>
                  <a:sym typeface="Roboto"/>
                </a:endParaRPr>
              </a:p>
            </p:txBody>
          </p:sp>
        </p:grpSp>
        <p:grpSp>
          <p:nvGrpSpPr>
            <p:cNvPr id="220" name="Google Shape;220;p30"/>
            <p:cNvGrpSpPr/>
            <p:nvPr/>
          </p:nvGrpSpPr>
          <p:grpSpPr>
            <a:xfrm>
              <a:off x="7454550" y="3721725"/>
              <a:ext cx="838200" cy="762000"/>
              <a:chOff x="7454550" y="3721725"/>
              <a:chExt cx="838200" cy="762000"/>
            </a:xfrm>
          </p:grpSpPr>
          <p:sp>
            <p:nvSpPr>
              <p:cNvPr id="221" name="Google Shape;221;p30"/>
              <p:cNvSpPr/>
              <p:nvPr/>
            </p:nvSpPr>
            <p:spPr>
              <a:xfrm>
                <a:off x="7454550" y="3721725"/>
                <a:ext cx="838200" cy="762000"/>
              </a:xfrm>
              <a:prstGeom prst="roundRect">
                <a:avLst>
                  <a:gd fmla="val 16667" name="adj"/>
                </a:avLst>
              </a:pr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7743707" y="3896992"/>
                <a:ext cx="259886" cy="411467"/>
              </a:xfrm>
              <a:custGeom>
                <a:rect b="b" l="l" r="r" t="t"/>
                <a:pathLst>
                  <a:path extrusionOk="0" h="11752" w="7594">
                    <a:moveTo>
                      <a:pt x="6585" y="662"/>
                    </a:moveTo>
                    <a:cubicBezTo>
                      <a:pt x="6774" y="662"/>
                      <a:pt x="6932" y="819"/>
                      <a:pt x="6932" y="1008"/>
                    </a:cubicBezTo>
                    <a:cubicBezTo>
                      <a:pt x="6932" y="1197"/>
                      <a:pt x="6774" y="1355"/>
                      <a:pt x="6585" y="1355"/>
                    </a:cubicBezTo>
                    <a:lnTo>
                      <a:pt x="1040" y="1355"/>
                    </a:lnTo>
                    <a:cubicBezTo>
                      <a:pt x="820" y="1355"/>
                      <a:pt x="662" y="1197"/>
                      <a:pt x="662" y="1008"/>
                    </a:cubicBezTo>
                    <a:cubicBezTo>
                      <a:pt x="662" y="819"/>
                      <a:pt x="820" y="662"/>
                      <a:pt x="1040" y="662"/>
                    </a:cubicBezTo>
                    <a:close/>
                    <a:moveTo>
                      <a:pt x="6175" y="2048"/>
                    </a:moveTo>
                    <a:lnTo>
                      <a:pt x="6175" y="2867"/>
                    </a:lnTo>
                    <a:cubicBezTo>
                      <a:pt x="5435" y="3277"/>
                      <a:pt x="4600" y="3481"/>
                      <a:pt x="3765" y="3481"/>
                    </a:cubicBezTo>
                    <a:cubicBezTo>
                      <a:pt x="2930" y="3481"/>
                      <a:pt x="2096" y="3277"/>
                      <a:pt x="1355" y="2867"/>
                    </a:cubicBezTo>
                    <a:lnTo>
                      <a:pt x="1355" y="2048"/>
                    </a:lnTo>
                    <a:close/>
                    <a:moveTo>
                      <a:pt x="1418" y="3686"/>
                    </a:moveTo>
                    <a:lnTo>
                      <a:pt x="1418" y="3686"/>
                    </a:lnTo>
                    <a:cubicBezTo>
                      <a:pt x="2174" y="4001"/>
                      <a:pt x="2962" y="4190"/>
                      <a:pt x="3781" y="4190"/>
                    </a:cubicBezTo>
                    <a:cubicBezTo>
                      <a:pt x="4600" y="4190"/>
                      <a:pt x="5388" y="4033"/>
                      <a:pt x="6144" y="3686"/>
                    </a:cubicBezTo>
                    <a:lnTo>
                      <a:pt x="6144" y="3686"/>
                    </a:lnTo>
                    <a:cubicBezTo>
                      <a:pt x="5860" y="4757"/>
                      <a:pt x="4915" y="5545"/>
                      <a:pt x="3781" y="5545"/>
                    </a:cubicBezTo>
                    <a:cubicBezTo>
                      <a:pt x="2647" y="5545"/>
                      <a:pt x="1702" y="4757"/>
                      <a:pt x="1418" y="3686"/>
                    </a:cubicBezTo>
                    <a:close/>
                    <a:moveTo>
                      <a:pt x="3435" y="6238"/>
                    </a:moveTo>
                    <a:lnTo>
                      <a:pt x="3435" y="7813"/>
                    </a:lnTo>
                    <a:lnTo>
                      <a:pt x="1544" y="9704"/>
                    </a:lnTo>
                    <a:lnTo>
                      <a:pt x="1355" y="9704"/>
                    </a:lnTo>
                    <a:lnTo>
                      <a:pt x="1355" y="8695"/>
                    </a:lnTo>
                    <a:cubicBezTo>
                      <a:pt x="1355" y="7467"/>
                      <a:pt x="2237" y="6427"/>
                      <a:pt x="3435" y="6238"/>
                    </a:cubicBezTo>
                    <a:close/>
                    <a:moveTo>
                      <a:pt x="3781" y="8443"/>
                    </a:moveTo>
                    <a:lnTo>
                      <a:pt x="5041" y="9704"/>
                    </a:lnTo>
                    <a:lnTo>
                      <a:pt x="2552" y="9704"/>
                    </a:lnTo>
                    <a:lnTo>
                      <a:pt x="3781" y="8443"/>
                    </a:lnTo>
                    <a:close/>
                    <a:moveTo>
                      <a:pt x="4128" y="6238"/>
                    </a:moveTo>
                    <a:cubicBezTo>
                      <a:pt x="5325" y="6396"/>
                      <a:pt x="6207" y="7435"/>
                      <a:pt x="6207" y="8695"/>
                    </a:cubicBezTo>
                    <a:lnTo>
                      <a:pt x="6207" y="9704"/>
                    </a:lnTo>
                    <a:lnTo>
                      <a:pt x="6018" y="9704"/>
                    </a:lnTo>
                    <a:lnTo>
                      <a:pt x="4128" y="7813"/>
                    </a:lnTo>
                    <a:lnTo>
                      <a:pt x="4128" y="6238"/>
                    </a:lnTo>
                    <a:close/>
                    <a:moveTo>
                      <a:pt x="6553" y="10397"/>
                    </a:moveTo>
                    <a:cubicBezTo>
                      <a:pt x="6743" y="10428"/>
                      <a:pt x="6900" y="10586"/>
                      <a:pt x="6900" y="10743"/>
                    </a:cubicBezTo>
                    <a:cubicBezTo>
                      <a:pt x="6900" y="10932"/>
                      <a:pt x="6743" y="11090"/>
                      <a:pt x="6553" y="11090"/>
                    </a:cubicBezTo>
                    <a:lnTo>
                      <a:pt x="977" y="11090"/>
                    </a:lnTo>
                    <a:cubicBezTo>
                      <a:pt x="788" y="11090"/>
                      <a:pt x="631" y="10932"/>
                      <a:pt x="631" y="10743"/>
                    </a:cubicBezTo>
                    <a:cubicBezTo>
                      <a:pt x="631" y="10554"/>
                      <a:pt x="788" y="10397"/>
                      <a:pt x="977" y="10397"/>
                    </a:cubicBezTo>
                    <a:close/>
                    <a:moveTo>
                      <a:pt x="1009" y="0"/>
                    </a:moveTo>
                    <a:cubicBezTo>
                      <a:pt x="442" y="0"/>
                      <a:pt x="0" y="473"/>
                      <a:pt x="0" y="1008"/>
                    </a:cubicBezTo>
                    <a:cubicBezTo>
                      <a:pt x="0" y="1449"/>
                      <a:pt x="284" y="1827"/>
                      <a:pt x="694" y="1985"/>
                    </a:cubicBezTo>
                    <a:lnTo>
                      <a:pt x="694" y="3088"/>
                    </a:lnTo>
                    <a:cubicBezTo>
                      <a:pt x="694" y="4316"/>
                      <a:pt x="1387" y="5356"/>
                      <a:pt x="2395" y="5860"/>
                    </a:cubicBezTo>
                    <a:cubicBezTo>
                      <a:pt x="1387" y="6364"/>
                      <a:pt x="694" y="7435"/>
                      <a:pt x="694" y="8664"/>
                    </a:cubicBezTo>
                    <a:lnTo>
                      <a:pt x="694" y="9767"/>
                    </a:lnTo>
                    <a:cubicBezTo>
                      <a:pt x="316" y="9924"/>
                      <a:pt x="0" y="10271"/>
                      <a:pt x="0" y="10743"/>
                    </a:cubicBezTo>
                    <a:cubicBezTo>
                      <a:pt x="0" y="11342"/>
                      <a:pt x="473" y="11751"/>
                      <a:pt x="1009" y="11751"/>
                    </a:cubicBezTo>
                    <a:lnTo>
                      <a:pt x="6585" y="11751"/>
                    </a:lnTo>
                    <a:cubicBezTo>
                      <a:pt x="7152" y="11751"/>
                      <a:pt x="7593" y="11279"/>
                      <a:pt x="7593" y="10743"/>
                    </a:cubicBezTo>
                    <a:cubicBezTo>
                      <a:pt x="7593" y="10302"/>
                      <a:pt x="7310" y="9924"/>
                      <a:pt x="6900" y="9767"/>
                    </a:cubicBezTo>
                    <a:lnTo>
                      <a:pt x="6900" y="8664"/>
                    </a:lnTo>
                    <a:cubicBezTo>
                      <a:pt x="6900" y="7435"/>
                      <a:pt x="6207" y="6364"/>
                      <a:pt x="5199" y="5860"/>
                    </a:cubicBezTo>
                    <a:cubicBezTo>
                      <a:pt x="6207" y="5387"/>
                      <a:pt x="6900" y="4316"/>
                      <a:pt x="6900" y="3088"/>
                    </a:cubicBezTo>
                    <a:lnTo>
                      <a:pt x="6900" y="1985"/>
                    </a:lnTo>
                    <a:cubicBezTo>
                      <a:pt x="7278" y="1827"/>
                      <a:pt x="7593" y="1481"/>
                      <a:pt x="7593" y="1008"/>
                    </a:cubicBezTo>
                    <a:cubicBezTo>
                      <a:pt x="7593" y="410"/>
                      <a:pt x="7121" y="0"/>
                      <a:pt x="65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 name="Google Shape;223;p30"/>
          <p:cNvGrpSpPr/>
          <p:nvPr/>
        </p:nvGrpSpPr>
        <p:grpSpPr>
          <a:xfrm>
            <a:off x="457248" y="1354865"/>
            <a:ext cx="4068827" cy="1650006"/>
            <a:chOff x="851250" y="1421788"/>
            <a:chExt cx="3679200" cy="1492138"/>
          </a:xfrm>
        </p:grpSpPr>
        <p:grpSp>
          <p:nvGrpSpPr>
            <p:cNvPr id="224" name="Google Shape;224;p30"/>
            <p:cNvGrpSpPr/>
            <p:nvPr/>
          </p:nvGrpSpPr>
          <p:grpSpPr>
            <a:xfrm>
              <a:off x="1774950" y="1421788"/>
              <a:ext cx="2755500" cy="1492138"/>
              <a:chOff x="1775175" y="1421788"/>
              <a:chExt cx="2755500" cy="1492138"/>
            </a:xfrm>
          </p:grpSpPr>
          <p:sp>
            <p:nvSpPr>
              <p:cNvPr id="225" name="Google Shape;225;p30"/>
              <p:cNvSpPr/>
              <p:nvPr/>
            </p:nvSpPr>
            <p:spPr>
              <a:xfrm>
                <a:off x="1775175" y="1711225"/>
                <a:ext cx="2755500" cy="1202700"/>
              </a:xfrm>
              <a:prstGeom prst="roundRect">
                <a:avLst>
                  <a:gd fmla="val 16667" name="adj"/>
                </a:avLst>
              </a:prstGeom>
              <a:solidFill>
                <a:srgbClr val="EBEBEB"/>
              </a:solidFill>
              <a:ln>
                <a:noFill/>
              </a:ln>
            </p:spPr>
            <p:txBody>
              <a:bodyPr anchorCtr="0" anchor="ctr" bIns="91425" lIns="365750" spcFirstLastPara="1" rIns="365750" wrap="square" tIns="91425">
                <a:noAutofit/>
              </a:bodyPr>
              <a:lstStyle/>
              <a:p>
                <a:pPr indent="0" lvl="0" marL="0" rtl="0" algn="ctr">
                  <a:spcBef>
                    <a:spcPts val="0"/>
                  </a:spcBef>
                  <a:spcAft>
                    <a:spcPts val="0"/>
                  </a:spcAft>
                  <a:buNone/>
                </a:pPr>
                <a:r>
                  <a:rPr lang="en" sz="1200">
                    <a:latin typeface="Roboto"/>
                    <a:ea typeface="Roboto"/>
                    <a:cs typeface="Roboto"/>
                    <a:sym typeface="Roboto"/>
                  </a:rPr>
                  <a:t>Data Augmentation</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Class balancing</a:t>
                </a:r>
                <a:endParaRPr sz="1200">
                  <a:latin typeface="Roboto"/>
                  <a:ea typeface="Roboto"/>
                  <a:cs typeface="Roboto"/>
                  <a:sym typeface="Roboto"/>
                </a:endParaRPr>
              </a:p>
            </p:txBody>
          </p:sp>
          <p:sp>
            <p:nvSpPr>
              <p:cNvPr id="226" name="Google Shape;226;p30"/>
              <p:cNvSpPr/>
              <p:nvPr/>
            </p:nvSpPr>
            <p:spPr>
              <a:xfrm>
                <a:off x="1775175" y="1421788"/>
                <a:ext cx="2753100" cy="453300"/>
              </a:xfrm>
              <a:prstGeom prst="round2SameRect">
                <a:avLst>
                  <a:gd fmla="val 50000" name="adj1"/>
                  <a:gd fmla="val 0" name="adj2"/>
                </a:avLst>
              </a:prstGeom>
              <a:solidFill>
                <a:srgbClr val="D1CC6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Roboto Medium"/>
                    <a:ea typeface="Roboto Medium"/>
                    <a:cs typeface="Roboto Medium"/>
                    <a:sym typeface="Roboto Medium"/>
                  </a:rPr>
                  <a:t>Data Preprocessing</a:t>
                </a:r>
                <a:endParaRPr sz="1900">
                  <a:solidFill>
                    <a:srgbClr val="FFFFFF"/>
                  </a:solidFill>
                  <a:latin typeface="Roboto"/>
                  <a:ea typeface="Roboto"/>
                  <a:cs typeface="Roboto"/>
                  <a:sym typeface="Roboto"/>
                </a:endParaRPr>
              </a:p>
            </p:txBody>
          </p:sp>
        </p:grpSp>
        <p:grpSp>
          <p:nvGrpSpPr>
            <p:cNvPr id="227" name="Google Shape;227;p30"/>
            <p:cNvGrpSpPr/>
            <p:nvPr/>
          </p:nvGrpSpPr>
          <p:grpSpPr>
            <a:xfrm>
              <a:off x="851250" y="2151925"/>
              <a:ext cx="838200" cy="762000"/>
              <a:chOff x="851250" y="2151925"/>
              <a:chExt cx="838200" cy="762000"/>
            </a:xfrm>
          </p:grpSpPr>
          <p:sp>
            <p:nvSpPr>
              <p:cNvPr id="228" name="Google Shape;228;p30"/>
              <p:cNvSpPr/>
              <p:nvPr/>
            </p:nvSpPr>
            <p:spPr>
              <a:xfrm>
                <a:off x="851250" y="2151925"/>
                <a:ext cx="838200" cy="762000"/>
              </a:xfrm>
              <a:prstGeom prst="roundRect">
                <a:avLst>
                  <a:gd fmla="val 16667" name="adj"/>
                </a:avLst>
              </a:pr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30"/>
              <p:cNvGrpSpPr/>
              <p:nvPr/>
            </p:nvGrpSpPr>
            <p:grpSpPr>
              <a:xfrm>
                <a:off x="1064608" y="2327191"/>
                <a:ext cx="411484" cy="411469"/>
                <a:chOff x="5045775" y="1946400"/>
                <a:chExt cx="296950" cy="295150"/>
              </a:xfrm>
            </p:grpSpPr>
            <p:sp>
              <p:nvSpPr>
                <p:cNvPr id="230" name="Google Shape;230;p30"/>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2" name="Google Shape;232;p30"/>
          <p:cNvGrpSpPr/>
          <p:nvPr/>
        </p:nvGrpSpPr>
        <p:grpSpPr>
          <a:xfrm>
            <a:off x="457223" y="3090750"/>
            <a:ext cx="4068835" cy="1650040"/>
            <a:chOff x="851250" y="2991588"/>
            <a:chExt cx="3679207" cy="1492169"/>
          </a:xfrm>
        </p:grpSpPr>
        <p:grpSp>
          <p:nvGrpSpPr>
            <p:cNvPr id="233" name="Google Shape;233;p30"/>
            <p:cNvGrpSpPr/>
            <p:nvPr/>
          </p:nvGrpSpPr>
          <p:grpSpPr>
            <a:xfrm>
              <a:off x="1774950" y="2991588"/>
              <a:ext cx="2755507" cy="1492169"/>
              <a:chOff x="1775175" y="2991588"/>
              <a:chExt cx="2755507" cy="1492169"/>
            </a:xfrm>
          </p:grpSpPr>
          <p:sp>
            <p:nvSpPr>
              <p:cNvPr id="234" name="Google Shape;234;p30"/>
              <p:cNvSpPr/>
              <p:nvPr/>
            </p:nvSpPr>
            <p:spPr>
              <a:xfrm>
                <a:off x="1775182" y="3338056"/>
                <a:ext cx="2755500" cy="1145700"/>
              </a:xfrm>
              <a:prstGeom prst="roundRect">
                <a:avLst>
                  <a:gd fmla="val 16667" name="adj"/>
                </a:avLst>
              </a:prstGeom>
              <a:solidFill>
                <a:srgbClr val="EBEBEB"/>
              </a:solidFill>
              <a:ln>
                <a:noFill/>
              </a:ln>
            </p:spPr>
            <p:txBody>
              <a:bodyPr anchorCtr="0" anchor="ctr" bIns="91425" lIns="365750" spcFirstLastPara="1" rIns="365750" wrap="square" tIns="91425">
                <a:noAutofit/>
              </a:bodyPr>
              <a:lstStyle/>
              <a:p>
                <a:pPr indent="0" lvl="0" marL="0" rtl="0" algn="ctr">
                  <a:spcBef>
                    <a:spcPts val="0"/>
                  </a:spcBef>
                  <a:spcAft>
                    <a:spcPts val="0"/>
                  </a:spcAft>
                  <a:buClr>
                    <a:srgbClr val="000000"/>
                  </a:buClr>
                  <a:buSzPts val="1100"/>
                  <a:buFont typeface="Arial"/>
                  <a:buNone/>
                </a:pPr>
                <a:r>
                  <a:rPr lang="en" sz="1200">
                    <a:latin typeface="Roboto"/>
                    <a:ea typeface="Roboto"/>
                    <a:cs typeface="Roboto"/>
                    <a:sym typeface="Roboto"/>
                  </a:rPr>
                  <a:t>Haar Cascade Classifier is used  to detect faces and eyes in video streams, and pre-trained individual models to classify emotions, monitor drowsiness and infarcts.</a:t>
                </a:r>
                <a:endParaRPr>
                  <a:solidFill>
                    <a:srgbClr val="000000"/>
                  </a:solidFill>
                </a:endParaRPr>
              </a:p>
            </p:txBody>
          </p:sp>
          <p:sp>
            <p:nvSpPr>
              <p:cNvPr id="235" name="Google Shape;235;p30"/>
              <p:cNvSpPr/>
              <p:nvPr/>
            </p:nvSpPr>
            <p:spPr>
              <a:xfrm>
                <a:off x="1775175" y="2991588"/>
                <a:ext cx="2753100" cy="453300"/>
              </a:xfrm>
              <a:prstGeom prst="round2SameRect">
                <a:avLst>
                  <a:gd fmla="val 50000" name="adj1"/>
                  <a:gd fmla="val 0" name="adj2"/>
                </a:avLst>
              </a:prstGeom>
              <a:solidFill>
                <a:srgbClr val="1FC2BA"/>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Roboto Medium"/>
                    <a:ea typeface="Roboto Medium"/>
                    <a:cs typeface="Roboto Medium"/>
                    <a:sym typeface="Roboto Medium"/>
                  </a:rPr>
                  <a:t>Unified Model</a:t>
                </a:r>
                <a:endParaRPr sz="1900">
                  <a:latin typeface="Roboto"/>
                  <a:ea typeface="Roboto"/>
                  <a:cs typeface="Roboto"/>
                  <a:sym typeface="Roboto"/>
                </a:endParaRPr>
              </a:p>
            </p:txBody>
          </p:sp>
        </p:grpSp>
        <p:grpSp>
          <p:nvGrpSpPr>
            <p:cNvPr id="236" name="Google Shape;236;p30"/>
            <p:cNvGrpSpPr/>
            <p:nvPr/>
          </p:nvGrpSpPr>
          <p:grpSpPr>
            <a:xfrm>
              <a:off x="851250" y="3721725"/>
              <a:ext cx="838200" cy="762000"/>
              <a:chOff x="851250" y="3721725"/>
              <a:chExt cx="838200" cy="762000"/>
            </a:xfrm>
          </p:grpSpPr>
          <p:sp>
            <p:nvSpPr>
              <p:cNvPr id="237" name="Google Shape;237;p30"/>
              <p:cNvSpPr/>
              <p:nvPr/>
            </p:nvSpPr>
            <p:spPr>
              <a:xfrm>
                <a:off x="851250" y="3721725"/>
                <a:ext cx="838200" cy="762000"/>
              </a:xfrm>
              <a:prstGeom prst="roundRect">
                <a:avLst>
                  <a:gd fmla="val 16667" name="adj"/>
                </a:avLst>
              </a:pr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30"/>
              <p:cNvGrpSpPr/>
              <p:nvPr/>
            </p:nvGrpSpPr>
            <p:grpSpPr>
              <a:xfrm>
                <a:off x="1064607" y="3885558"/>
                <a:ext cx="411486" cy="434334"/>
                <a:chOff x="5421475" y="1945825"/>
                <a:chExt cx="278050" cy="296150"/>
              </a:xfrm>
            </p:grpSpPr>
            <p:sp>
              <p:nvSpPr>
                <p:cNvPr id="239" name="Google Shape;239;p30"/>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47" name="Google Shape;247;p30"/>
          <p:cNvGrpSpPr/>
          <p:nvPr/>
        </p:nvGrpSpPr>
        <p:grpSpPr>
          <a:xfrm>
            <a:off x="4620629" y="1354865"/>
            <a:ext cx="4066173" cy="1650006"/>
            <a:chOff x="4615950" y="1421788"/>
            <a:chExt cx="3676800" cy="1492138"/>
          </a:xfrm>
        </p:grpSpPr>
        <p:grpSp>
          <p:nvGrpSpPr>
            <p:cNvPr id="248" name="Google Shape;248;p30"/>
            <p:cNvGrpSpPr/>
            <p:nvPr/>
          </p:nvGrpSpPr>
          <p:grpSpPr>
            <a:xfrm>
              <a:off x="4615950" y="1421788"/>
              <a:ext cx="2753100" cy="1492138"/>
              <a:chOff x="4615725" y="1421788"/>
              <a:chExt cx="2753100" cy="1492138"/>
            </a:xfrm>
          </p:grpSpPr>
          <p:sp>
            <p:nvSpPr>
              <p:cNvPr id="249" name="Google Shape;249;p30"/>
              <p:cNvSpPr/>
              <p:nvPr/>
            </p:nvSpPr>
            <p:spPr>
              <a:xfrm>
                <a:off x="4615725" y="1711225"/>
                <a:ext cx="2753100" cy="1202700"/>
              </a:xfrm>
              <a:prstGeom prst="roundRect">
                <a:avLst>
                  <a:gd fmla="val 16667" name="adj"/>
                </a:avLst>
              </a:prstGeom>
              <a:solidFill>
                <a:srgbClr val="EBEBEB"/>
              </a:solidFill>
              <a:ln>
                <a:noFill/>
              </a:ln>
            </p:spPr>
            <p:txBody>
              <a:bodyPr anchorCtr="0" anchor="ctr" bIns="91425" lIns="365750" spcFirstLastPara="1" rIns="365750" wrap="square" tIns="91425">
                <a:noAutofit/>
              </a:bodyPr>
              <a:lstStyle/>
              <a:p>
                <a:pPr indent="0" lvl="0" marL="0" rtl="0" algn="ctr">
                  <a:spcBef>
                    <a:spcPts val="0"/>
                  </a:spcBef>
                  <a:spcAft>
                    <a:spcPts val="0"/>
                  </a:spcAft>
                  <a:buClr>
                    <a:srgbClr val="000000"/>
                  </a:buClr>
                  <a:buSzPts val="1100"/>
                  <a:buFont typeface="Arial"/>
                  <a:buNone/>
                </a:pPr>
                <a:r>
                  <a:rPr lang="en" sz="1200">
                    <a:latin typeface="Roboto"/>
                    <a:ea typeface="Roboto"/>
                    <a:cs typeface="Roboto"/>
                    <a:sym typeface="Roboto"/>
                  </a:rPr>
                  <a:t>Classification is done using CNN with SGD optimizer</a:t>
                </a:r>
                <a:endParaRPr sz="1200">
                  <a:latin typeface="Roboto"/>
                  <a:ea typeface="Roboto"/>
                  <a:cs typeface="Roboto"/>
                  <a:sym typeface="Roboto"/>
                </a:endParaRPr>
              </a:p>
            </p:txBody>
          </p:sp>
          <p:sp>
            <p:nvSpPr>
              <p:cNvPr id="250" name="Google Shape;250;p30"/>
              <p:cNvSpPr/>
              <p:nvPr/>
            </p:nvSpPr>
            <p:spPr>
              <a:xfrm>
                <a:off x="4615725" y="1421788"/>
                <a:ext cx="2751000" cy="453300"/>
              </a:xfrm>
              <a:prstGeom prst="round2SameRect">
                <a:avLst>
                  <a:gd fmla="val 50000" name="adj1"/>
                  <a:gd fmla="val 0" name="adj2"/>
                </a:avLst>
              </a:prstGeom>
              <a:solidFill>
                <a:srgbClr val="8FC03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Roboto Medium"/>
                    <a:ea typeface="Roboto Medium"/>
                    <a:cs typeface="Roboto Medium"/>
                    <a:sym typeface="Roboto Medium"/>
                  </a:rPr>
                  <a:t>Individual</a:t>
                </a:r>
                <a:r>
                  <a:rPr lang="en" sz="2200">
                    <a:solidFill>
                      <a:srgbClr val="FFFFFF"/>
                    </a:solidFill>
                    <a:latin typeface="Roboto Medium"/>
                    <a:ea typeface="Roboto Medium"/>
                    <a:cs typeface="Roboto Medium"/>
                    <a:sym typeface="Roboto Medium"/>
                  </a:rPr>
                  <a:t> Models</a:t>
                </a:r>
                <a:endParaRPr sz="2200">
                  <a:latin typeface="Roboto"/>
                  <a:ea typeface="Roboto"/>
                  <a:cs typeface="Roboto"/>
                  <a:sym typeface="Roboto"/>
                </a:endParaRPr>
              </a:p>
            </p:txBody>
          </p:sp>
        </p:grpSp>
        <p:grpSp>
          <p:nvGrpSpPr>
            <p:cNvPr id="251" name="Google Shape;251;p30"/>
            <p:cNvGrpSpPr/>
            <p:nvPr/>
          </p:nvGrpSpPr>
          <p:grpSpPr>
            <a:xfrm>
              <a:off x="7454550" y="2151925"/>
              <a:ext cx="838200" cy="762000"/>
              <a:chOff x="7454550" y="2151925"/>
              <a:chExt cx="838200" cy="762000"/>
            </a:xfrm>
          </p:grpSpPr>
          <p:sp>
            <p:nvSpPr>
              <p:cNvPr id="252" name="Google Shape;252;p30"/>
              <p:cNvSpPr/>
              <p:nvPr/>
            </p:nvSpPr>
            <p:spPr>
              <a:xfrm>
                <a:off x="7454550" y="2151925"/>
                <a:ext cx="838200" cy="762000"/>
              </a:xfrm>
              <a:prstGeom prst="roundRect">
                <a:avLst>
                  <a:gd fmla="val 16667" name="adj"/>
                </a:avLst>
              </a:pr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7667914" y="2332336"/>
                <a:ext cx="411471" cy="401178"/>
              </a:xfrm>
              <a:custGeom>
                <a:rect b="b" l="l" r="r" t="t"/>
                <a:pathLst>
                  <a:path extrusionOk="0" h="11815" w="12005">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54" name="Google Shape;254;p30"/>
          <p:cNvPicPr preferRelativeResize="0"/>
          <p:nvPr/>
        </p:nvPicPr>
        <p:blipFill>
          <a:blip r:embed="rId3">
            <a:alphaModFix/>
          </a:blip>
          <a:stretch>
            <a:fillRect/>
          </a:stretch>
        </p:blipFill>
        <p:spPr>
          <a:xfrm>
            <a:off x="485775" y="2186875"/>
            <a:ext cx="916375" cy="835050"/>
          </a:xfrm>
          <a:prstGeom prst="rect">
            <a:avLst/>
          </a:prstGeom>
          <a:noFill/>
          <a:ln>
            <a:noFill/>
          </a:ln>
        </p:spPr>
      </p:pic>
      <p:pic>
        <p:nvPicPr>
          <p:cNvPr id="255" name="Google Shape;255;p30"/>
          <p:cNvPicPr preferRelativeResize="0"/>
          <p:nvPr/>
        </p:nvPicPr>
        <p:blipFill>
          <a:blip r:embed="rId4">
            <a:alphaModFix/>
          </a:blip>
          <a:stretch>
            <a:fillRect/>
          </a:stretch>
        </p:blipFill>
        <p:spPr>
          <a:xfrm>
            <a:off x="475300" y="3868025"/>
            <a:ext cx="937350" cy="835050"/>
          </a:xfrm>
          <a:prstGeom prst="rect">
            <a:avLst/>
          </a:prstGeom>
          <a:noFill/>
          <a:ln>
            <a:noFill/>
          </a:ln>
        </p:spPr>
      </p:pic>
      <p:pic>
        <p:nvPicPr>
          <p:cNvPr id="256" name="Google Shape;256;p30"/>
          <p:cNvPicPr preferRelativeResize="0"/>
          <p:nvPr/>
        </p:nvPicPr>
        <p:blipFill>
          <a:blip r:embed="rId5">
            <a:alphaModFix/>
          </a:blip>
          <a:stretch>
            <a:fillRect/>
          </a:stretch>
        </p:blipFill>
        <p:spPr>
          <a:xfrm>
            <a:off x="7749450" y="2186875"/>
            <a:ext cx="916375" cy="835050"/>
          </a:xfrm>
          <a:prstGeom prst="rect">
            <a:avLst/>
          </a:prstGeom>
          <a:noFill/>
          <a:ln>
            <a:noFill/>
          </a:ln>
        </p:spPr>
      </p:pic>
      <p:pic>
        <p:nvPicPr>
          <p:cNvPr id="257" name="Google Shape;257;p30"/>
          <p:cNvPicPr preferRelativeResize="0"/>
          <p:nvPr/>
        </p:nvPicPr>
        <p:blipFill>
          <a:blip r:embed="rId6">
            <a:alphaModFix/>
          </a:blip>
          <a:stretch>
            <a:fillRect/>
          </a:stretch>
        </p:blipFill>
        <p:spPr>
          <a:xfrm>
            <a:off x="7749450" y="3868025"/>
            <a:ext cx="916375" cy="83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112150" y="670750"/>
            <a:ext cx="76254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latin typeface="Roboto Medium"/>
                <a:ea typeface="Roboto Medium"/>
                <a:cs typeface="Roboto Medium"/>
                <a:sym typeface="Roboto Medium"/>
              </a:rPr>
              <a:t>Application</a:t>
            </a:r>
            <a:r>
              <a:rPr lang="en" sz="2300">
                <a:latin typeface="Roboto Medium"/>
                <a:ea typeface="Roboto Medium"/>
                <a:cs typeface="Roboto Medium"/>
                <a:sym typeface="Roboto Medium"/>
              </a:rPr>
              <a:t> Working Conditions Overview</a:t>
            </a:r>
            <a:endParaRPr sz="2300">
              <a:solidFill>
                <a:srgbClr val="000000"/>
              </a:solidFill>
              <a:latin typeface="Roboto Medium"/>
              <a:ea typeface="Roboto Medium"/>
              <a:cs typeface="Roboto Medium"/>
              <a:sym typeface="Roboto Medium"/>
            </a:endParaRPr>
          </a:p>
        </p:txBody>
      </p:sp>
      <p:grpSp>
        <p:nvGrpSpPr>
          <p:cNvPr id="263" name="Google Shape;263;p31"/>
          <p:cNvGrpSpPr/>
          <p:nvPr/>
        </p:nvGrpSpPr>
        <p:grpSpPr>
          <a:xfrm>
            <a:off x="1035216" y="2291342"/>
            <a:ext cx="6921167" cy="849567"/>
            <a:chOff x="1765687" y="1986542"/>
            <a:chExt cx="6921167" cy="849567"/>
          </a:xfrm>
        </p:grpSpPr>
        <p:sp>
          <p:nvSpPr>
            <p:cNvPr id="264" name="Google Shape;264;p31"/>
            <p:cNvSpPr/>
            <p:nvPr/>
          </p:nvSpPr>
          <p:spPr>
            <a:xfrm>
              <a:off x="1765701" y="2034164"/>
              <a:ext cx="6920940" cy="801945"/>
            </a:xfrm>
            <a:custGeom>
              <a:rect b="b" l="l" r="r" t="t"/>
              <a:pathLst>
                <a:path extrusionOk="0" h="26469" w="185250">
                  <a:moveTo>
                    <a:pt x="180499" y="1"/>
                  </a:moveTo>
                  <a:lnTo>
                    <a:pt x="91000" y="1"/>
                  </a:lnTo>
                  <a:lnTo>
                    <a:pt x="88428" y="1"/>
                  </a:lnTo>
                  <a:lnTo>
                    <a:pt x="3311" y="1"/>
                  </a:lnTo>
                  <a:cubicBezTo>
                    <a:pt x="1477" y="1"/>
                    <a:pt x="1" y="1489"/>
                    <a:pt x="1" y="3311"/>
                  </a:cubicBezTo>
                  <a:lnTo>
                    <a:pt x="1" y="23158"/>
                  </a:lnTo>
                  <a:cubicBezTo>
                    <a:pt x="1" y="24980"/>
                    <a:pt x="1477" y="26468"/>
                    <a:pt x="3311" y="26468"/>
                  </a:cubicBezTo>
                  <a:lnTo>
                    <a:pt x="88428" y="26468"/>
                  </a:lnTo>
                  <a:lnTo>
                    <a:pt x="91000" y="26468"/>
                  </a:lnTo>
                  <a:lnTo>
                    <a:pt x="180499" y="26468"/>
                  </a:lnTo>
                  <a:cubicBezTo>
                    <a:pt x="183131" y="26468"/>
                    <a:pt x="185250" y="24337"/>
                    <a:pt x="185250" y="21718"/>
                  </a:cubicBezTo>
                  <a:lnTo>
                    <a:pt x="185250" y="4751"/>
                  </a:lnTo>
                  <a:cubicBezTo>
                    <a:pt x="185250" y="2132"/>
                    <a:pt x="183119" y="1"/>
                    <a:pt x="180499" y="1"/>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4481875" y="1986557"/>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32"/>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Our Application increments the face score when it doesn't detects any face  in each data frame from the live video and alerts when it crosses 20</a:t>
              </a:r>
              <a:endParaRPr sz="1200">
                <a:latin typeface="Roboto"/>
                <a:ea typeface="Roboto"/>
                <a:cs typeface="Roboto"/>
                <a:sym typeface="Roboto"/>
              </a:endParaRPr>
            </a:p>
          </p:txBody>
        </p:sp>
        <p:sp>
          <p:nvSpPr>
            <p:cNvPr id="266" name="Google Shape;266;p31"/>
            <p:cNvSpPr/>
            <p:nvPr/>
          </p:nvSpPr>
          <p:spPr>
            <a:xfrm>
              <a:off x="1765687" y="1986542"/>
              <a:ext cx="2977789" cy="801914"/>
            </a:xfrm>
            <a:custGeom>
              <a:rect b="b" l="l" r="r" t="t"/>
              <a:pathLst>
                <a:path extrusionOk="0" h="26468" w="102014">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9"/>
                    <a:pt x="101132" y="11240"/>
                  </a:cubicBezTo>
                  <a:lnTo>
                    <a:pt x="93643" y="1322"/>
                  </a:lnTo>
                  <a:cubicBezTo>
                    <a:pt x="93012" y="489"/>
                    <a:pt x="92036" y="0"/>
                    <a:pt x="91000" y="0"/>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nvSpPr>
          <p:spPr>
            <a:xfrm>
              <a:off x="2317371" y="2274225"/>
              <a:ext cx="17034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Medium"/>
                  <a:ea typeface="Roboto Medium"/>
                  <a:cs typeface="Roboto Medium"/>
                  <a:sym typeface="Roboto Medium"/>
                </a:rPr>
                <a:t>Face score&gt;20</a:t>
              </a:r>
              <a:endParaRPr sz="1700">
                <a:solidFill>
                  <a:srgbClr val="FFFFFF"/>
                </a:solidFill>
                <a:latin typeface="Roboto Medium"/>
                <a:ea typeface="Roboto Medium"/>
                <a:cs typeface="Roboto Medium"/>
                <a:sym typeface="Roboto Medium"/>
              </a:endParaRPr>
            </a:p>
          </p:txBody>
        </p:sp>
        <p:sp>
          <p:nvSpPr>
            <p:cNvPr id="268" name="Google Shape;268;p31"/>
            <p:cNvSpPr/>
            <p:nvPr/>
          </p:nvSpPr>
          <p:spPr>
            <a:xfrm>
              <a:off x="4091935" y="2256777"/>
              <a:ext cx="168560" cy="23712"/>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4091935" y="2328753"/>
              <a:ext cx="168560" cy="23712"/>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4331546" y="2209382"/>
              <a:ext cx="79292" cy="27061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1"/>
          <p:cNvGrpSpPr/>
          <p:nvPr/>
        </p:nvGrpSpPr>
        <p:grpSpPr>
          <a:xfrm>
            <a:off x="1035216" y="4188911"/>
            <a:ext cx="6921167" cy="854137"/>
            <a:chOff x="1765687" y="3884111"/>
            <a:chExt cx="6921167" cy="854137"/>
          </a:xfrm>
        </p:grpSpPr>
        <p:sp>
          <p:nvSpPr>
            <p:cNvPr id="272" name="Google Shape;272;p31"/>
            <p:cNvSpPr/>
            <p:nvPr/>
          </p:nvSpPr>
          <p:spPr>
            <a:xfrm>
              <a:off x="1765701" y="3936698"/>
              <a:ext cx="6920940" cy="801551"/>
            </a:xfrm>
            <a:custGeom>
              <a:rect b="b" l="l" r="r" t="t"/>
              <a:pathLst>
                <a:path extrusionOk="0" h="26456" w="185250">
                  <a:moveTo>
                    <a:pt x="180499" y="0"/>
                  </a:moveTo>
                  <a:lnTo>
                    <a:pt x="91000" y="0"/>
                  </a:lnTo>
                  <a:lnTo>
                    <a:pt x="88428" y="0"/>
                  </a:lnTo>
                  <a:lnTo>
                    <a:pt x="3311" y="0"/>
                  </a:lnTo>
                  <a:cubicBezTo>
                    <a:pt x="1477" y="0"/>
                    <a:pt x="1" y="1477"/>
                    <a:pt x="1" y="3310"/>
                  </a:cubicBezTo>
                  <a:lnTo>
                    <a:pt x="1" y="23146"/>
                  </a:lnTo>
                  <a:cubicBezTo>
                    <a:pt x="1" y="24979"/>
                    <a:pt x="1477" y="26456"/>
                    <a:pt x="3311" y="26456"/>
                  </a:cubicBezTo>
                  <a:lnTo>
                    <a:pt x="88428" y="26456"/>
                  </a:lnTo>
                  <a:lnTo>
                    <a:pt x="91000" y="26456"/>
                  </a:lnTo>
                  <a:lnTo>
                    <a:pt x="180499" y="26456"/>
                  </a:lnTo>
                  <a:cubicBezTo>
                    <a:pt x="183131" y="26456"/>
                    <a:pt x="185250" y="24336"/>
                    <a:pt x="185250" y="21717"/>
                  </a:cubicBezTo>
                  <a:lnTo>
                    <a:pt x="185250" y="4739"/>
                  </a:lnTo>
                  <a:cubicBezTo>
                    <a:pt x="185250" y="2119"/>
                    <a:pt x="183119" y="0"/>
                    <a:pt x="180499" y="0"/>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4481875" y="3884135"/>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31"/>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Our Application increments the Infarct score when it classifies the input data frame as infarct and also checks for extra constraints that either user fall’s out of camera focus or closes both eyes and alert</a:t>
              </a:r>
              <a:endParaRPr sz="1200">
                <a:latin typeface="Roboto"/>
                <a:ea typeface="Roboto"/>
                <a:cs typeface="Roboto"/>
                <a:sym typeface="Roboto"/>
              </a:endParaRPr>
            </a:p>
          </p:txBody>
        </p:sp>
        <p:sp>
          <p:nvSpPr>
            <p:cNvPr id="274" name="Google Shape;274;p31"/>
            <p:cNvSpPr/>
            <p:nvPr/>
          </p:nvSpPr>
          <p:spPr>
            <a:xfrm>
              <a:off x="1765687" y="3884111"/>
              <a:ext cx="2977789" cy="801914"/>
            </a:xfrm>
            <a:custGeom>
              <a:rect b="b" l="l" r="r" t="t"/>
              <a:pathLst>
                <a:path extrusionOk="0" h="26468" w="102014">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8"/>
                    <a:pt x="101132" y="11240"/>
                  </a:cubicBezTo>
                  <a:lnTo>
                    <a:pt x="93643" y="1322"/>
                  </a:lnTo>
                  <a:cubicBezTo>
                    <a:pt x="93012" y="488"/>
                    <a:pt x="92036" y="0"/>
                    <a:pt x="91000"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txBox="1"/>
            <p:nvPr/>
          </p:nvSpPr>
          <p:spPr>
            <a:xfrm>
              <a:off x="1823133" y="4147963"/>
              <a:ext cx="28629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Medium"/>
                  <a:ea typeface="Roboto Medium"/>
                  <a:cs typeface="Roboto Medium"/>
                  <a:sym typeface="Roboto Medium"/>
                </a:rPr>
                <a:t>Body score&gt;15 and (If face not found or (right and left eye close are closed))</a:t>
              </a:r>
              <a:endParaRPr sz="1700">
                <a:solidFill>
                  <a:srgbClr val="FFFFFF"/>
                </a:solidFill>
                <a:latin typeface="Roboto Medium"/>
                <a:ea typeface="Roboto Medium"/>
                <a:cs typeface="Roboto Medium"/>
                <a:sym typeface="Roboto Medium"/>
              </a:endParaRPr>
            </a:p>
          </p:txBody>
        </p:sp>
        <p:sp>
          <p:nvSpPr>
            <p:cNvPr id="276" name="Google Shape;276;p31"/>
            <p:cNvSpPr/>
            <p:nvPr/>
          </p:nvSpPr>
          <p:spPr>
            <a:xfrm>
              <a:off x="4104254" y="4396227"/>
              <a:ext cx="22787" cy="22787"/>
            </a:xfrm>
            <a:custGeom>
              <a:rect b="b" l="l" r="r" t="t"/>
              <a:pathLst>
                <a:path extrusionOk="0" h="788" w="788">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4216309" y="4396227"/>
              <a:ext cx="22787" cy="22787"/>
            </a:xfrm>
            <a:custGeom>
              <a:rect b="b" l="l" r="r" t="t"/>
              <a:pathLst>
                <a:path extrusionOk="0" h="788" w="788">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4216309" y="4149330"/>
              <a:ext cx="23712" cy="176773"/>
            </a:xfrm>
            <a:custGeom>
              <a:rect b="b" l="l" r="r" t="t"/>
              <a:pathLst>
                <a:path extrusionOk="0" h="6113" w="82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4326543" y="4149330"/>
              <a:ext cx="23712" cy="176773"/>
            </a:xfrm>
            <a:custGeom>
              <a:rect b="b" l="l" r="r" t="t"/>
              <a:pathLst>
                <a:path extrusionOk="0" h="6113" w="82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rgbClr val="3A80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31"/>
          <p:cNvGrpSpPr/>
          <p:nvPr/>
        </p:nvGrpSpPr>
        <p:grpSpPr>
          <a:xfrm>
            <a:off x="1035216" y="3237745"/>
            <a:ext cx="6921167" cy="854332"/>
            <a:chOff x="1765687" y="2932945"/>
            <a:chExt cx="6921167" cy="854332"/>
          </a:xfrm>
        </p:grpSpPr>
        <p:sp>
          <p:nvSpPr>
            <p:cNvPr id="281" name="Google Shape;281;p31"/>
            <p:cNvSpPr/>
            <p:nvPr/>
          </p:nvSpPr>
          <p:spPr>
            <a:xfrm>
              <a:off x="1765701" y="2985332"/>
              <a:ext cx="6920940" cy="801945"/>
            </a:xfrm>
            <a:custGeom>
              <a:rect b="b" l="l" r="r" t="t"/>
              <a:pathLst>
                <a:path extrusionOk="0" h="26469" w="185250">
                  <a:moveTo>
                    <a:pt x="180499" y="1"/>
                  </a:moveTo>
                  <a:lnTo>
                    <a:pt x="91000" y="1"/>
                  </a:lnTo>
                  <a:lnTo>
                    <a:pt x="88428" y="1"/>
                  </a:lnTo>
                  <a:lnTo>
                    <a:pt x="3311" y="1"/>
                  </a:lnTo>
                  <a:cubicBezTo>
                    <a:pt x="1477" y="1"/>
                    <a:pt x="1" y="1489"/>
                    <a:pt x="1" y="3311"/>
                  </a:cubicBezTo>
                  <a:lnTo>
                    <a:pt x="1" y="23147"/>
                  </a:lnTo>
                  <a:cubicBezTo>
                    <a:pt x="1" y="24980"/>
                    <a:pt x="1477" y="26468"/>
                    <a:pt x="3311" y="26468"/>
                  </a:cubicBezTo>
                  <a:lnTo>
                    <a:pt x="88428" y="26468"/>
                  </a:lnTo>
                  <a:lnTo>
                    <a:pt x="91000" y="26468"/>
                  </a:lnTo>
                  <a:lnTo>
                    <a:pt x="180499" y="26468"/>
                  </a:lnTo>
                  <a:cubicBezTo>
                    <a:pt x="183131" y="26468"/>
                    <a:pt x="185250" y="24337"/>
                    <a:pt x="185250" y="21718"/>
                  </a:cubicBezTo>
                  <a:lnTo>
                    <a:pt x="185250" y="4751"/>
                  </a:lnTo>
                  <a:cubicBezTo>
                    <a:pt x="185250" y="2120"/>
                    <a:pt x="183119" y="1"/>
                    <a:pt x="180499" y="1"/>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4481875" y="2932965"/>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32"/>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Our Application increments the emotion score when it detects user is scared by classifying face in each data frame from the live video and alerts when it crosses 3</a:t>
              </a:r>
              <a:endParaRPr sz="1200">
                <a:latin typeface="Roboto"/>
                <a:ea typeface="Roboto"/>
                <a:cs typeface="Roboto"/>
                <a:sym typeface="Roboto"/>
              </a:endParaRPr>
            </a:p>
          </p:txBody>
        </p:sp>
        <p:sp>
          <p:nvSpPr>
            <p:cNvPr id="283" name="Google Shape;283;p31"/>
            <p:cNvSpPr/>
            <p:nvPr/>
          </p:nvSpPr>
          <p:spPr>
            <a:xfrm>
              <a:off x="1765687" y="2932945"/>
              <a:ext cx="2977789" cy="801914"/>
            </a:xfrm>
            <a:custGeom>
              <a:rect b="b" l="l" r="r" t="t"/>
              <a:pathLst>
                <a:path extrusionOk="0" h="26468" w="102014">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9"/>
                    <a:pt x="101132" y="11240"/>
                  </a:cubicBezTo>
                  <a:lnTo>
                    <a:pt x="93643" y="1322"/>
                  </a:lnTo>
                  <a:cubicBezTo>
                    <a:pt x="93012" y="488"/>
                    <a:pt x="92036" y="0"/>
                    <a:pt x="91000"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txBox="1"/>
            <p:nvPr/>
          </p:nvSpPr>
          <p:spPr>
            <a:xfrm>
              <a:off x="2350646" y="3166750"/>
              <a:ext cx="20937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Medium"/>
                  <a:ea typeface="Roboto Medium"/>
                  <a:cs typeface="Roboto Medium"/>
                  <a:sym typeface="Roboto Medium"/>
                </a:rPr>
                <a:t>Emotion score&gt;3</a:t>
              </a:r>
              <a:endParaRPr sz="1700">
                <a:solidFill>
                  <a:srgbClr val="FFFFFF"/>
                </a:solidFill>
                <a:latin typeface="Roboto Medium"/>
                <a:ea typeface="Roboto Medium"/>
                <a:cs typeface="Roboto Medium"/>
                <a:sym typeface="Roboto Medium"/>
              </a:endParaRPr>
            </a:p>
          </p:txBody>
        </p:sp>
        <p:sp>
          <p:nvSpPr>
            <p:cNvPr id="285" name="Google Shape;285;p31"/>
            <p:cNvSpPr/>
            <p:nvPr/>
          </p:nvSpPr>
          <p:spPr>
            <a:xfrm>
              <a:off x="4143423" y="3244157"/>
              <a:ext cx="23712" cy="23741"/>
            </a:xfrm>
            <a:custGeom>
              <a:rect b="b" l="l" r="r" t="t"/>
              <a:pathLst>
                <a:path extrusionOk="0" h="821" w="82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4214473" y="3244157"/>
              <a:ext cx="24638" cy="23741"/>
            </a:xfrm>
            <a:custGeom>
              <a:rect b="b" l="l" r="r" t="t"/>
              <a:pathLst>
                <a:path extrusionOk="0" h="821" w="852">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4286449" y="3244157"/>
              <a:ext cx="24638" cy="23741"/>
            </a:xfrm>
            <a:custGeom>
              <a:rect b="b" l="l" r="r" t="t"/>
              <a:pathLst>
                <a:path extrusionOk="0" h="821" w="852">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4143423" y="3291553"/>
              <a:ext cx="23712" cy="24609"/>
            </a:xfrm>
            <a:custGeom>
              <a:rect b="b" l="l" r="r" t="t"/>
              <a:pathLst>
                <a:path extrusionOk="0" h="851" w="82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4214473" y="3291553"/>
              <a:ext cx="24638" cy="24609"/>
            </a:xfrm>
            <a:custGeom>
              <a:rect b="b" l="l" r="r" t="t"/>
              <a:pathLst>
                <a:path extrusionOk="0" h="851" w="852">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4286449" y="3291553"/>
              <a:ext cx="24638" cy="24609"/>
            </a:xfrm>
            <a:custGeom>
              <a:rect b="b" l="l" r="r" t="t"/>
              <a:pathLst>
                <a:path extrusionOk="0" h="851" w="852">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4143423" y="3339816"/>
              <a:ext cx="23712" cy="23741"/>
            </a:xfrm>
            <a:custGeom>
              <a:rect b="b" l="l" r="r" t="t"/>
              <a:pathLst>
                <a:path extrusionOk="0" h="821" w="82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4214473" y="3339816"/>
              <a:ext cx="24638" cy="23741"/>
            </a:xfrm>
            <a:custGeom>
              <a:rect b="b" l="l" r="r" t="t"/>
              <a:pathLst>
                <a:path extrusionOk="0" h="821" w="852">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31"/>
          <p:cNvGrpSpPr/>
          <p:nvPr/>
        </p:nvGrpSpPr>
        <p:grpSpPr>
          <a:xfrm>
            <a:off x="1035216" y="1345550"/>
            <a:ext cx="6921167" cy="848954"/>
            <a:chOff x="1765687" y="1040750"/>
            <a:chExt cx="6921167" cy="848954"/>
          </a:xfrm>
        </p:grpSpPr>
        <p:sp>
          <p:nvSpPr>
            <p:cNvPr id="294" name="Google Shape;294;p31"/>
            <p:cNvSpPr/>
            <p:nvPr/>
          </p:nvSpPr>
          <p:spPr>
            <a:xfrm>
              <a:off x="1765701" y="1088123"/>
              <a:ext cx="6920940" cy="801581"/>
            </a:xfrm>
            <a:custGeom>
              <a:rect b="b" l="l" r="r" t="t"/>
              <a:pathLst>
                <a:path extrusionOk="0" h="26457" w="185250">
                  <a:moveTo>
                    <a:pt x="180499" y="1"/>
                  </a:moveTo>
                  <a:lnTo>
                    <a:pt x="91000" y="1"/>
                  </a:lnTo>
                  <a:lnTo>
                    <a:pt x="88428" y="1"/>
                  </a:lnTo>
                  <a:lnTo>
                    <a:pt x="3311" y="1"/>
                  </a:lnTo>
                  <a:cubicBezTo>
                    <a:pt x="1477" y="1"/>
                    <a:pt x="1" y="1477"/>
                    <a:pt x="1" y="3311"/>
                  </a:cubicBezTo>
                  <a:lnTo>
                    <a:pt x="1" y="23147"/>
                  </a:lnTo>
                  <a:cubicBezTo>
                    <a:pt x="1" y="24980"/>
                    <a:pt x="1477" y="26456"/>
                    <a:pt x="3311" y="26456"/>
                  </a:cubicBezTo>
                  <a:lnTo>
                    <a:pt x="88428" y="26456"/>
                  </a:lnTo>
                  <a:lnTo>
                    <a:pt x="91000" y="26456"/>
                  </a:lnTo>
                  <a:lnTo>
                    <a:pt x="180499" y="26456"/>
                  </a:lnTo>
                  <a:cubicBezTo>
                    <a:pt x="183131" y="26456"/>
                    <a:pt x="185250" y="24337"/>
                    <a:pt x="185250" y="21706"/>
                  </a:cubicBezTo>
                  <a:lnTo>
                    <a:pt x="185250" y="4740"/>
                  </a:lnTo>
                  <a:cubicBezTo>
                    <a:pt x="185250" y="2120"/>
                    <a:pt x="183119" y="1"/>
                    <a:pt x="180499" y="1"/>
                  </a:cubicBez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4481875" y="1040775"/>
              <a:ext cx="4204979" cy="801914"/>
            </a:xfrm>
            <a:custGeom>
              <a:rect b="b" l="l" r="r" t="t"/>
              <a:pathLst>
                <a:path extrusionOk="0" h="26468" w="96822">
                  <a:moveTo>
                    <a:pt x="0" y="0"/>
                  </a:moveTo>
                  <a:lnTo>
                    <a:pt x="0" y="26468"/>
                  </a:lnTo>
                  <a:lnTo>
                    <a:pt x="92071" y="26468"/>
                  </a:lnTo>
                  <a:cubicBezTo>
                    <a:pt x="94691" y="26468"/>
                    <a:pt x="96822" y="24337"/>
                    <a:pt x="96822" y="21717"/>
                  </a:cubicBezTo>
                  <a:lnTo>
                    <a:pt x="96822" y="4751"/>
                  </a:lnTo>
                  <a:cubicBezTo>
                    <a:pt x="96822" y="2120"/>
                    <a:pt x="94691" y="0"/>
                    <a:pt x="92071" y="0"/>
                  </a:cubicBezTo>
                  <a:close/>
                </a:path>
              </a:pathLst>
            </a:custGeom>
            <a:solidFill>
              <a:srgbClr val="EBEBEB"/>
            </a:solidFill>
            <a:ln>
              <a:noFill/>
            </a:ln>
          </p:spPr>
          <p:txBody>
            <a:bodyPr anchorCtr="0" anchor="ctr" bIns="91425" lIns="457200"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Roboto"/>
                  <a:ea typeface="Roboto"/>
                  <a:cs typeface="Roboto"/>
                  <a:sym typeface="Roboto"/>
                </a:rPr>
                <a:t>Our </a:t>
              </a:r>
              <a:r>
                <a:rPr lang="en" sz="1200">
                  <a:latin typeface="Roboto"/>
                  <a:ea typeface="Roboto"/>
                  <a:cs typeface="Roboto"/>
                  <a:sym typeface="Roboto"/>
                </a:rPr>
                <a:t>Application</a:t>
              </a:r>
              <a:r>
                <a:rPr lang="en" sz="1200">
                  <a:latin typeface="Roboto"/>
                  <a:ea typeface="Roboto"/>
                  <a:cs typeface="Roboto"/>
                  <a:sym typeface="Roboto"/>
                </a:rPr>
                <a:t> increments the eye score when it </a:t>
              </a:r>
              <a:r>
                <a:rPr lang="en" sz="1200">
                  <a:latin typeface="Roboto"/>
                  <a:ea typeface="Roboto"/>
                  <a:cs typeface="Roboto"/>
                  <a:sym typeface="Roboto"/>
                </a:rPr>
                <a:t>detects</a:t>
              </a:r>
              <a:r>
                <a:rPr lang="en" sz="1200">
                  <a:latin typeface="Roboto"/>
                  <a:ea typeface="Roboto"/>
                  <a:cs typeface="Roboto"/>
                  <a:sym typeface="Roboto"/>
                </a:rPr>
                <a:t> user both left and right are closed by </a:t>
              </a:r>
              <a:r>
                <a:rPr lang="en" sz="1200">
                  <a:latin typeface="Roboto"/>
                  <a:ea typeface="Roboto"/>
                  <a:cs typeface="Roboto"/>
                  <a:sym typeface="Roboto"/>
                </a:rPr>
                <a:t>classifying</a:t>
              </a:r>
              <a:r>
                <a:rPr lang="en" sz="1200">
                  <a:latin typeface="Roboto"/>
                  <a:ea typeface="Roboto"/>
                  <a:cs typeface="Roboto"/>
                  <a:sym typeface="Roboto"/>
                </a:rPr>
                <a:t> eyes in each </a:t>
              </a:r>
              <a:r>
                <a:rPr lang="en" sz="1200">
                  <a:latin typeface="Roboto"/>
                  <a:ea typeface="Roboto"/>
                  <a:cs typeface="Roboto"/>
                  <a:sym typeface="Roboto"/>
                </a:rPr>
                <a:t>data frame</a:t>
              </a:r>
              <a:r>
                <a:rPr lang="en" sz="1200">
                  <a:latin typeface="Roboto"/>
                  <a:ea typeface="Roboto"/>
                  <a:cs typeface="Roboto"/>
                  <a:sym typeface="Roboto"/>
                </a:rPr>
                <a:t>  from live video and </a:t>
              </a:r>
              <a:r>
                <a:rPr lang="en" sz="1200">
                  <a:latin typeface="Roboto"/>
                  <a:ea typeface="Roboto"/>
                  <a:cs typeface="Roboto"/>
                  <a:sym typeface="Roboto"/>
                </a:rPr>
                <a:t>alerts</a:t>
              </a:r>
              <a:r>
                <a:rPr lang="en" sz="1200">
                  <a:latin typeface="Roboto"/>
                  <a:ea typeface="Roboto"/>
                  <a:cs typeface="Roboto"/>
                  <a:sym typeface="Roboto"/>
                </a:rPr>
                <a:t> when it crosses 15</a:t>
              </a:r>
              <a:endParaRPr sz="1200">
                <a:latin typeface="Roboto"/>
                <a:ea typeface="Roboto"/>
                <a:cs typeface="Roboto"/>
                <a:sym typeface="Roboto"/>
              </a:endParaRPr>
            </a:p>
          </p:txBody>
        </p:sp>
        <p:sp>
          <p:nvSpPr>
            <p:cNvPr id="296" name="Google Shape;296;p31"/>
            <p:cNvSpPr/>
            <p:nvPr/>
          </p:nvSpPr>
          <p:spPr>
            <a:xfrm>
              <a:off x="1765687" y="1040750"/>
              <a:ext cx="2977789" cy="801945"/>
            </a:xfrm>
            <a:custGeom>
              <a:rect b="b" l="l" r="r" t="t"/>
              <a:pathLst>
                <a:path extrusionOk="0" h="26469" w="102014">
                  <a:moveTo>
                    <a:pt x="3311" y="1"/>
                  </a:moveTo>
                  <a:cubicBezTo>
                    <a:pt x="1477" y="1"/>
                    <a:pt x="1" y="1489"/>
                    <a:pt x="1" y="3311"/>
                  </a:cubicBezTo>
                  <a:lnTo>
                    <a:pt x="1" y="23159"/>
                  </a:lnTo>
                  <a:cubicBezTo>
                    <a:pt x="1" y="24980"/>
                    <a:pt x="1477" y="26469"/>
                    <a:pt x="3311" y="26469"/>
                  </a:cubicBezTo>
                  <a:lnTo>
                    <a:pt x="91000" y="26469"/>
                  </a:lnTo>
                  <a:cubicBezTo>
                    <a:pt x="92036" y="26469"/>
                    <a:pt x="93012" y="25980"/>
                    <a:pt x="93643" y="25147"/>
                  </a:cubicBezTo>
                  <a:lnTo>
                    <a:pt x="101132" y="15229"/>
                  </a:lnTo>
                  <a:cubicBezTo>
                    <a:pt x="102013" y="14050"/>
                    <a:pt x="102013" y="12419"/>
                    <a:pt x="101132" y="11240"/>
                  </a:cubicBezTo>
                  <a:lnTo>
                    <a:pt x="93643" y="1323"/>
                  </a:lnTo>
                  <a:cubicBezTo>
                    <a:pt x="93012" y="489"/>
                    <a:pt x="92036" y="1"/>
                    <a:pt x="91000" y="1"/>
                  </a:cubicBezTo>
                  <a:close/>
                </a:path>
              </a:pathLst>
            </a:cu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txBox="1"/>
            <p:nvPr/>
          </p:nvSpPr>
          <p:spPr>
            <a:xfrm>
              <a:off x="2308995" y="1332725"/>
              <a:ext cx="16647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Medium"/>
                  <a:ea typeface="Roboto Medium"/>
                  <a:cs typeface="Roboto Medium"/>
                  <a:sym typeface="Roboto Medium"/>
                </a:rPr>
                <a:t>Eye score&gt;15</a:t>
              </a:r>
              <a:endParaRPr sz="1700">
                <a:solidFill>
                  <a:srgbClr val="FFFFFF"/>
                </a:solidFill>
                <a:latin typeface="Roboto Medium"/>
                <a:ea typeface="Roboto Medium"/>
                <a:cs typeface="Roboto Medium"/>
                <a:sym typeface="Roboto Medium"/>
              </a:endParaRPr>
            </a:p>
          </p:txBody>
        </p:sp>
        <p:sp>
          <p:nvSpPr>
            <p:cNvPr id="298" name="Google Shape;298;p31"/>
            <p:cNvSpPr/>
            <p:nvPr/>
          </p:nvSpPr>
          <p:spPr>
            <a:xfrm>
              <a:off x="4044568" y="1273639"/>
              <a:ext cx="366269" cy="336195"/>
            </a:xfrm>
            <a:custGeom>
              <a:rect b="b" l="l" r="r" t="t"/>
              <a:pathLst>
                <a:path extrusionOk="0" h="11626" w="12666">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p:nvPr/>
        </p:nvSpPr>
        <p:spPr>
          <a:xfrm>
            <a:off x="6417444" y="2861121"/>
            <a:ext cx="765600" cy="868800"/>
          </a:xfrm>
          <a:prstGeom prst="roundRect">
            <a:avLst>
              <a:gd fmla="val 0" name="adj"/>
            </a:avLst>
          </a:prstGeom>
          <a:noFill/>
          <a:ln cap="flat" cmpd="sng" w="19050">
            <a:solidFill>
              <a:srgbClr val="8FC0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5518556" y="2861154"/>
            <a:ext cx="765600" cy="868800"/>
          </a:xfrm>
          <a:prstGeom prst="roundRect">
            <a:avLst>
              <a:gd fmla="val 0" name="adj"/>
            </a:avLst>
          </a:prstGeom>
          <a:noFill/>
          <a:ln cap="flat" cmpd="sng" w="19050">
            <a:solidFill>
              <a:srgbClr val="8FC0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7316332" y="2861154"/>
            <a:ext cx="765600" cy="868800"/>
          </a:xfrm>
          <a:prstGeom prst="roundRect">
            <a:avLst>
              <a:gd fmla="val 0" name="adj"/>
            </a:avLst>
          </a:prstGeom>
          <a:noFill/>
          <a:ln cap="flat" cmpd="sng" w="19050">
            <a:solidFill>
              <a:srgbClr val="8FC0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6417445" y="3857302"/>
            <a:ext cx="765600" cy="868800"/>
          </a:xfrm>
          <a:prstGeom prst="roundRect">
            <a:avLst>
              <a:gd fmla="val 0" name="adj"/>
            </a:avLst>
          </a:prstGeom>
          <a:noFill/>
          <a:ln cap="flat" cmpd="sng" w="19050">
            <a:solidFill>
              <a:srgbClr val="1FC2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5518556" y="3857327"/>
            <a:ext cx="765600" cy="868800"/>
          </a:xfrm>
          <a:prstGeom prst="roundRect">
            <a:avLst>
              <a:gd fmla="val 0" name="adj"/>
            </a:avLst>
          </a:prstGeom>
          <a:noFill/>
          <a:ln cap="flat" cmpd="sng" w="19050">
            <a:solidFill>
              <a:srgbClr val="1FC2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7316333" y="3857327"/>
            <a:ext cx="765600" cy="868800"/>
          </a:xfrm>
          <a:prstGeom prst="roundRect">
            <a:avLst>
              <a:gd fmla="val 0" name="adj"/>
            </a:avLst>
          </a:prstGeom>
          <a:noFill/>
          <a:ln cap="flat" cmpd="sng" w="19050">
            <a:solidFill>
              <a:srgbClr val="1FC2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1342907" y="2860799"/>
            <a:ext cx="4035884" cy="868766"/>
          </a:xfrm>
          <a:custGeom>
            <a:rect b="b" l="l" r="r" t="t"/>
            <a:pathLst>
              <a:path extrusionOk="0" h="28552" w="203884">
                <a:moveTo>
                  <a:pt x="1" y="0"/>
                </a:moveTo>
                <a:lnTo>
                  <a:pt x="1" y="28552"/>
                </a:lnTo>
                <a:lnTo>
                  <a:pt x="203883" y="28552"/>
                </a:lnTo>
                <a:lnTo>
                  <a:pt x="203883" y="0"/>
                </a:lnTo>
                <a:close/>
              </a:path>
            </a:pathLst>
          </a:custGeom>
          <a:noFill/>
          <a:ln cap="flat" cmpd="sng" w="19050">
            <a:solidFill>
              <a:srgbClr val="8FC0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1342907" y="3857277"/>
            <a:ext cx="4035884" cy="868766"/>
          </a:xfrm>
          <a:custGeom>
            <a:rect b="b" l="l" r="r" t="t"/>
            <a:pathLst>
              <a:path extrusionOk="0" h="28552" w="203884">
                <a:moveTo>
                  <a:pt x="1" y="0"/>
                </a:moveTo>
                <a:lnTo>
                  <a:pt x="1" y="28552"/>
                </a:lnTo>
                <a:lnTo>
                  <a:pt x="203883" y="28552"/>
                </a:lnTo>
                <a:lnTo>
                  <a:pt x="203883" y="0"/>
                </a:lnTo>
                <a:close/>
              </a:path>
            </a:pathLst>
          </a:custGeom>
          <a:noFill/>
          <a:ln cap="flat" cmpd="sng" w="19050">
            <a:solidFill>
              <a:srgbClr val="1FC2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1352832" y="1864318"/>
            <a:ext cx="4035884" cy="868766"/>
          </a:xfrm>
          <a:custGeom>
            <a:rect b="b" l="l" r="r" t="t"/>
            <a:pathLst>
              <a:path extrusionOk="0" h="28552" w="203884">
                <a:moveTo>
                  <a:pt x="1" y="0"/>
                </a:moveTo>
                <a:lnTo>
                  <a:pt x="1" y="28552"/>
                </a:lnTo>
                <a:lnTo>
                  <a:pt x="203883" y="28552"/>
                </a:lnTo>
                <a:lnTo>
                  <a:pt x="203883" y="0"/>
                </a:lnTo>
                <a:close/>
              </a:path>
            </a:pathLst>
          </a:custGeom>
          <a:noFill/>
          <a:ln cap="flat" cmpd="sng" w="19050">
            <a:solidFill>
              <a:srgbClr val="D1CC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txBox="1"/>
          <p:nvPr/>
        </p:nvSpPr>
        <p:spPr>
          <a:xfrm>
            <a:off x="285750" y="714375"/>
            <a:ext cx="43815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latin typeface="Roboto Medium"/>
                <a:ea typeface="Roboto Medium"/>
                <a:cs typeface="Roboto Medium"/>
                <a:sym typeface="Roboto Medium"/>
              </a:rPr>
              <a:t>Model’s Accuracies</a:t>
            </a:r>
            <a:endParaRPr sz="2300">
              <a:solidFill>
                <a:srgbClr val="000000"/>
              </a:solidFill>
              <a:latin typeface="Roboto Medium"/>
              <a:ea typeface="Roboto Medium"/>
              <a:cs typeface="Roboto Medium"/>
              <a:sym typeface="Roboto Medium"/>
            </a:endParaRPr>
          </a:p>
        </p:txBody>
      </p:sp>
      <p:grpSp>
        <p:nvGrpSpPr>
          <p:cNvPr id="313" name="Google Shape;313;p32"/>
          <p:cNvGrpSpPr/>
          <p:nvPr/>
        </p:nvGrpSpPr>
        <p:grpSpPr>
          <a:xfrm>
            <a:off x="1610333" y="1985200"/>
            <a:ext cx="3515790" cy="627051"/>
            <a:chOff x="1701800" y="1672224"/>
            <a:chExt cx="3794700" cy="630392"/>
          </a:xfrm>
        </p:grpSpPr>
        <p:sp>
          <p:nvSpPr>
            <p:cNvPr id="314" name="Google Shape;314;p32"/>
            <p:cNvSpPr txBox="1"/>
            <p:nvPr/>
          </p:nvSpPr>
          <p:spPr>
            <a:xfrm>
              <a:off x="2419059" y="1672224"/>
              <a:ext cx="19770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Eye Detection</a:t>
              </a:r>
              <a:endParaRPr sz="1700">
                <a:solidFill>
                  <a:srgbClr val="000000"/>
                </a:solidFill>
                <a:latin typeface="Roboto Medium"/>
                <a:ea typeface="Roboto Medium"/>
                <a:cs typeface="Roboto Medium"/>
                <a:sym typeface="Roboto Medium"/>
              </a:endParaRPr>
            </a:p>
          </p:txBody>
        </p:sp>
        <p:sp>
          <p:nvSpPr>
            <p:cNvPr id="315" name="Google Shape;315;p32"/>
            <p:cNvSpPr txBox="1"/>
            <p:nvPr/>
          </p:nvSpPr>
          <p:spPr>
            <a:xfrm>
              <a:off x="1701800" y="2016716"/>
              <a:ext cx="37947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Our eye detection model performed comparably to all other existing models to our knowledge.</a:t>
              </a:r>
              <a:endParaRPr sz="1200">
                <a:solidFill>
                  <a:srgbClr val="000000"/>
                </a:solidFill>
                <a:latin typeface="Roboto"/>
                <a:ea typeface="Roboto"/>
                <a:cs typeface="Roboto"/>
                <a:sym typeface="Roboto"/>
              </a:endParaRPr>
            </a:p>
          </p:txBody>
        </p:sp>
      </p:grpSp>
      <p:sp>
        <p:nvSpPr>
          <p:cNvPr id="316" name="Google Shape;316;p32"/>
          <p:cNvSpPr/>
          <p:nvPr/>
        </p:nvSpPr>
        <p:spPr>
          <a:xfrm>
            <a:off x="6417444" y="1864643"/>
            <a:ext cx="765600" cy="868800"/>
          </a:xfrm>
          <a:prstGeom prst="roundRect">
            <a:avLst>
              <a:gd fmla="val 0" name="adj"/>
            </a:avLst>
          </a:prstGeom>
          <a:noFill/>
          <a:ln cap="flat" cmpd="sng" w="19050">
            <a:solidFill>
              <a:srgbClr val="D1CC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5518556" y="1864675"/>
            <a:ext cx="765600" cy="868800"/>
          </a:xfrm>
          <a:prstGeom prst="roundRect">
            <a:avLst>
              <a:gd fmla="val 0" name="adj"/>
            </a:avLst>
          </a:prstGeom>
          <a:noFill/>
          <a:ln cap="flat" cmpd="sng" w="19050">
            <a:solidFill>
              <a:srgbClr val="D1CC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7316332" y="1864675"/>
            <a:ext cx="765600" cy="868800"/>
          </a:xfrm>
          <a:prstGeom prst="roundRect">
            <a:avLst>
              <a:gd fmla="val 0" name="adj"/>
            </a:avLst>
          </a:prstGeom>
          <a:noFill/>
          <a:ln cap="flat" cmpd="sng" w="19050">
            <a:solidFill>
              <a:srgbClr val="D1CC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txBox="1"/>
          <p:nvPr/>
        </p:nvSpPr>
        <p:spPr>
          <a:xfrm>
            <a:off x="5598974" y="2091075"/>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94.4</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0" name="Google Shape;320;p32"/>
          <p:cNvSpPr txBox="1"/>
          <p:nvPr/>
        </p:nvSpPr>
        <p:spPr>
          <a:xfrm>
            <a:off x="6497675" y="2090225"/>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94.7</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1" name="Google Shape;321;p32"/>
          <p:cNvSpPr txBox="1"/>
          <p:nvPr/>
        </p:nvSpPr>
        <p:spPr>
          <a:xfrm>
            <a:off x="7396750" y="2091075"/>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96.8%</a:t>
            </a:r>
            <a:endParaRPr>
              <a:solidFill>
                <a:srgbClr val="000000"/>
              </a:solidFill>
              <a:latin typeface="Roboto Medium"/>
              <a:ea typeface="Roboto Medium"/>
              <a:cs typeface="Roboto Medium"/>
              <a:sym typeface="Roboto Medium"/>
            </a:endParaRPr>
          </a:p>
        </p:txBody>
      </p:sp>
      <p:sp>
        <p:nvSpPr>
          <p:cNvPr id="322" name="Google Shape;322;p32"/>
          <p:cNvSpPr txBox="1"/>
          <p:nvPr/>
        </p:nvSpPr>
        <p:spPr>
          <a:xfrm>
            <a:off x="5599000" y="3087350"/>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75.2</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3" name="Google Shape;323;p32"/>
          <p:cNvSpPr txBox="1"/>
          <p:nvPr/>
        </p:nvSpPr>
        <p:spPr>
          <a:xfrm>
            <a:off x="6497875" y="3087350"/>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68.1%</a:t>
            </a:r>
            <a:endParaRPr>
              <a:solidFill>
                <a:srgbClr val="000000"/>
              </a:solidFill>
              <a:latin typeface="Roboto Medium"/>
              <a:ea typeface="Roboto Medium"/>
              <a:cs typeface="Roboto Medium"/>
              <a:sym typeface="Roboto Medium"/>
            </a:endParaRPr>
          </a:p>
        </p:txBody>
      </p:sp>
      <p:sp>
        <p:nvSpPr>
          <p:cNvPr id="324" name="Google Shape;324;p32"/>
          <p:cNvSpPr txBox="1"/>
          <p:nvPr/>
        </p:nvSpPr>
        <p:spPr>
          <a:xfrm>
            <a:off x="7396749" y="3087350"/>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67.8</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5" name="Google Shape;325;p32"/>
          <p:cNvSpPr txBox="1"/>
          <p:nvPr/>
        </p:nvSpPr>
        <p:spPr>
          <a:xfrm>
            <a:off x="5598974" y="4084475"/>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79.3</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6" name="Google Shape;326;p32"/>
          <p:cNvSpPr txBox="1"/>
          <p:nvPr/>
        </p:nvSpPr>
        <p:spPr>
          <a:xfrm>
            <a:off x="6497889" y="4084467"/>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78.9</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7" name="Google Shape;327;p32"/>
          <p:cNvSpPr txBox="1"/>
          <p:nvPr/>
        </p:nvSpPr>
        <p:spPr>
          <a:xfrm>
            <a:off x="7396751" y="4084475"/>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71.3</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28" name="Google Shape;328;p32"/>
          <p:cNvSpPr txBox="1"/>
          <p:nvPr/>
        </p:nvSpPr>
        <p:spPr>
          <a:xfrm>
            <a:off x="5518576" y="1394900"/>
            <a:ext cx="7656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Train</a:t>
            </a:r>
            <a:endParaRPr sz="1700">
              <a:solidFill>
                <a:srgbClr val="000000"/>
              </a:solidFill>
              <a:latin typeface="Roboto Medium"/>
              <a:ea typeface="Roboto Medium"/>
              <a:cs typeface="Roboto Medium"/>
              <a:sym typeface="Roboto Medium"/>
            </a:endParaRPr>
          </a:p>
        </p:txBody>
      </p:sp>
      <p:sp>
        <p:nvSpPr>
          <p:cNvPr id="329" name="Google Shape;329;p32"/>
          <p:cNvSpPr txBox="1"/>
          <p:nvPr/>
        </p:nvSpPr>
        <p:spPr>
          <a:xfrm>
            <a:off x="6417456" y="1394900"/>
            <a:ext cx="7656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Val</a:t>
            </a:r>
            <a:endParaRPr sz="1700">
              <a:solidFill>
                <a:srgbClr val="000000"/>
              </a:solidFill>
              <a:latin typeface="Roboto Medium"/>
              <a:ea typeface="Roboto Medium"/>
              <a:cs typeface="Roboto Medium"/>
              <a:sym typeface="Roboto Medium"/>
            </a:endParaRPr>
          </a:p>
        </p:txBody>
      </p:sp>
      <p:sp>
        <p:nvSpPr>
          <p:cNvPr id="330" name="Google Shape;330;p32"/>
          <p:cNvSpPr txBox="1"/>
          <p:nvPr/>
        </p:nvSpPr>
        <p:spPr>
          <a:xfrm>
            <a:off x="7316350" y="1394900"/>
            <a:ext cx="7656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Test</a:t>
            </a:r>
            <a:endParaRPr sz="1700">
              <a:solidFill>
                <a:srgbClr val="000000"/>
              </a:solidFill>
              <a:latin typeface="Roboto Medium"/>
              <a:ea typeface="Roboto Medium"/>
              <a:cs typeface="Roboto Medium"/>
              <a:sym typeface="Roboto Medium"/>
            </a:endParaRPr>
          </a:p>
        </p:txBody>
      </p:sp>
      <p:grpSp>
        <p:nvGrpSpPr>
          <p:cNvPr id="331" name="Google Shape;331;p32"/>
          <p:cNvGrpSpPr/>
          <p:nvPr/>
        </p:nvGrpSpPr>
        <p:grpSpPr>
          <a:xfrm>
            <a:off x="457223" y="1864608"/>
            <a:ext cx="765752" cy="868672"/>
            <a:chOff x="457213" y="1562299"/>
            <a:chExt cx="826500" cy="873300"/>
          </a:xfrm>
        </p:grpSpPr>
        <p:sp>
          <p:nvSpPr>
            <p:cNvPr id="332" name="Google Shape;332;p32"/>
            <p:cNvSpPr/>
            <p:nvPr/>
          </p:nvSpPr>
          <p:spPr>
            <a:xfrm>
              <a:off x="457213" y="1562299"/>
              <a:ext cx="826500" cy="873300"/>
            </a:xfrm>
            <a:prstGeom prst="roundRect">
              <a:avLst>
                <a:gd fmla="val 0" name="adj"/>
              </a:avLst>
            </a:prstGeom>
            <a:solidFill>
              <a:srgbClr val="D1CC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651262" y="1778880"/>
              <a:ext cx="438402" cy="439856"/>
            </a:xfrm>
            <a:custGeom>
              <a:rect b="b" l="l" r="r" t="t"/>
              <a:pathLst>
                <a:path extrusionOk="0" h="12708" w="12666">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2"/>
          <p:cNvGrpSpPr/>
          <p:nvPr/>
        </p:nvGrpSpPr>
        <p:grpSpPr>
          <a:xfrm>
            <a:off x="457223" y="3857342"/>
            <a:ext cx="765752" cy="868672"/>
            <a:chOff x="457213" y="3565651"/>
            <a:chExt cx="826500" cy="873300"/>
          </a:xfrm>
        </p:grpSpPr>
        <p:sp>
          <p:nvSpPr>
            <p:cNvPr id="335" name="Google Shape;335;p32"/>
            <p:cNvSpPr/>
            <p:nvPr/>
          </p:nvSpPr>
          <p:spPr>
            <a:xfrm>
              <a:off x="457213" y="3565651"/>
              <a:ext cx="826500" cy="873300"/>
            </a:xfrm>
            <a:prstGeom prst="roundRect">
              <a:avLst>
                <a:gd fmla="val 0" name="adj"/>
              </a:avLst>
            </a:prstGeom>
            <a:solidFill>
              <a:srgbClr val="1FC2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32"/>
            <p:cNvGrpSpPr/>
            <p:nvPr/>
          </p:nvGrpSpPr>
          <p:grpSpPr>
            <a:xfrm>
              <a:off x="650044" y="3782586"/>
              <a:ext cx="440838" cy="440855"/>
              <a:chOff x="-22881800" y="1971800"/>
              <a:chExt cx="301675" cy="295400"/>
            </a:xfrm>
          </p:grpSpPr>
          <p:sp>
            <p:nvSpPr>
              <p:cNvPr id="337" name="Google Shape;337;p32"/>
              <p:cNvSpPr/>
              <p:nvPr/>
            </p:nvSpPr>
            <p:spPr>
              <a:xfrm>
                <a:off x="-22773100" y="2041900"/>
                <a:ext cx="86650" cy="86675"/>
              </a:xfrm>
              <a:custGeom>
                <a:rect b="b" l="l" r="r" t="t"/>
                <a:pathLst>
                  <a:path extrusionOk="0" h="3467" w="3466">
                    <a:moveTo>
                      <a:pt x="1733" y="725"/>
                    </a:moveTo>
                    <a:cubicBezTo>
                      <a:pt x="2268" y="725"/>
                      <a:pt x="2741" y="1198"/>
                      <a:pt x="2741" y="1734"/>
                    </a:cubicBezTo>
                    <a:cubicBezTo>
                      <a:pt x="2741" y="2269"/>
                      <a:pt x="2300" y="2742"/>
                      <a:pt x="1733" y="2742"/>
                    </a:cubicBezTo>
                    <a:cubicBezTo>
                      <a:pt x="1134" y="2742"/>
                      <a:pt x="693" y="2269"/>
                      <a:pt x="693" y="1734"/>
                    </a:cubicBezTo>
                    <a:cubicBezTo>
                      <a:pt x="693" y="1198"/>
                      <a:pt x="1166" y="725"/>
                      <a:pt x="1733" y="725"/>
                    </a:cubicBezTo>
                    <a:close/>
                    <a:moveTo>
                      <a:pt x="1733" y="1"/>
                    </a:moveTo>
                    <a:cubicBezTo>
                      <a:pt x="788" y="1"/>
                      <a:pt x="0" y="788"/>
                      <a:pt x="0" y="1734"/>
                    </a:cubicBezTo>
                    <a:cubicBezTo>
                      <a:pt x="0" y="2679"/>
                      <a:pt x="788" y="3466"/>
                      <a:pt x="1733" y="3466"/>
                    </a:cubicBezTo>
                    <a:cubicBezTo>
                      <a:pt x="2678" y="3466"/>
                      <a:pt x="3466" y="2679"/>
                      <a:pt x="3466" y="1734"/>
                    </a:cubicBezTo>
                    <a:cubicBezTo>
                      <a:pt x="3466" y="757"/>
                      <a:pt x="2678"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22737675" y="2145075"/>
                <a:ext cx="51225" cy="51225"/>
              </a:xfrm>
              <a:custGeom>
                <a:rect b="b" l="l" r="r" t="t"/>
                <a:pathLst>
                  <a:path extrusionOk="0" h="2049" w="2049">
                    <a:moveTo>
                      <a:pt x="1009" y="726"/>
                    </a:moveTo>
                    <a:cubicBezTo>
                      <a:pt x="1198" y="726"/>
                      <a:pt x="1387" y="883"/>
                      <a:pt x="1387" y="1072"/>
                    </a:cubicBezTo>
                    <a:cubicBezTo>
                      <a:pt x="1387" y="1261"/>
                      <a:pt x="1198" y="1419"/>
                      <a:pt x="1009" y="1419"/>
                    </a:cubicBezTo>
                    <a:cubicBezTo>
                      <a:pt x="820" y="1419"/>
                      <a:pt x="662" y="1261"/>
                      <a:pt x="662" y="1072"/>
                    </a:cubicBezTo>
                    <a:cubicBezTo>
                      <a:pt x="662" y="883"/>
                      <a:pt x="820" y="726"/>
                      <a:pt x="1009" y="726"/>
                    </a:cubicBezTo>
                    <a:close/>
                    <a:moveTo>
                      <a:pt x="1009" y="1"/>
                    </a:moveTo>
                    <a:cubicBezTo>
                      <a:pt x="410" y="1"/>
                      <a:pt x="1" y="473"/>
                      <a:pt x="1" y="1041"/>
                    </a:cubicBezTo>
                    <a:cubicBezTo>
                      <a:pt x="1" y="1608"/>
                      <a:pt x="473" y="2049"/>
                      <a:pt x="1009" y="2049"/>
                    </a:cubicBezTo>
                    <a:cubicBezTo>
                      <a:pt x="1576" y="2049"/>
                      <a:pt x="2049" y="1576"/>
                      <a:pt x="2049" y="1041"/>
                    </a:cubicBezTo>
                    <a:cubicBezTo>
                      <a:pt x="2049" y="473"/>
                      <a:pt x="1576" y="1"/>
                      <a:pt x="1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22807775" y="2110425"/>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22773100" y="21632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22669150" y="2110425"/>
                <a:ext cx="18150" cy="18150"/>
              </a:xfrm>
              <a:custGeom>
                <a:rect b="b" l="l" r="r" t="t"/>
                <a:pathLst>
                  <a:path extrusionOk="0" h="726" w="726">
                    <a:moveTo>
                      <a:pt x="347" y="1"/>
                    </a:moveTo>
                    <a:cubicBezTo>
                      <a:pt x="158" y="1"/>
                      <a:pt x="1" y="190"/>
                      <a:pt x="1" y="379"/>
                    </a:cubicBezTo>
                    <a:cubicBezTo>
                      <a:pt x="1" y="568"/>
                      <a:pt x="158" y="725"/>
                      <a:pt x="347" y="725"/>
                    </a:cubicBezTo>
                    <a:cubicBezTo>
                      <a:pt x="568" y="725"/>
                      <a:pt x="725" y="568"/>
                      <a:pt x="725" y="379"/>
                    </a:cubicBezTo>
                    <a:cubicBezTo>
                      <a:pt x="662" y="190"/>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22881800" y="1971800"/>
                <a:ext cx="301675" cy="295400"/>
              </a:xfrm>
              <a:custGeom>
                <a:rect b="b" l="l" r="r" t="t"/>
                <a:pathLst>
                  <a:path extrusionOk="0" h="11816" w="12067">
                    <a:moveTo>
                      <a:pt x="6081" y="2112"/>
                    </a:moveTo>
                    <a:cubicBezTo>
                      <a:pt x="6553" y="2112"/>
                      <a:pt x="6963" y="2175"/>
                      <a:pt x="7373" y="2332"/>
                    </a:cubicBezTo>
                    <a:cubicBezTo>
                      <a:pt x="8633" y="2805"/>
                      <a:pt x="9578" y="3907"/>
                      <a:pt x="9798" y="5262"/>
                    </a:cubicBezTo>
                    <a:cubicBezTo>
                      <a:pt x="9861" y="5451"/>
                      <a:pt x="9861" y="5672"/>
                      <a:pt x="9861" y="5924"/>
                    </a:cubicBezTo>
                    <a:cubicBezTo>
                      <a:pt x="9861" y="6144"/>
                      <a:pt x="9861" y="6333"/>
                      <a:pt x="9798" y="6585"/>
                    </a:cubicBezTo>
                    <a:cubicBezTo>
                      <a:pt x="9609" y="7909"/>
                      <a:pt x="8633" y="9043"/>
                      <a:pt x="7373" y="9484"/>
                    </a:cubicBezTo>
                    <a:cubicBezTo>
                      <a:pt x="6963" y="9673"/>
                      <a:pt x="6522" y="9736"/>
                      <a:pt x="6081" y="9736"/>
                    </a:cubicBezTo>
                    <a:cubicBezTo>
                      <a:pt x="5640" y="9736"/>
                      <a:pt x="5167" y="9673"/>
                      <a:pt x="4758" y="9484"/>
                    </a:cubicBezTo>
                    <a:cubicBezTo>
                      <a:pt x="3497" y="9043"/>
                      <a:pt x="2552" y="7909"/>
                      <a:pt x="2332" y="6585"/>
                    </a:cubicBezTo>
                    <a:cubicBezTo>
                      <a:pt x="2300" y="6396"/>
                      <a:pt x="2300" y="6144"/>
                      <a:pt x="2300" y="5924"/>
                    </a:cubicBezTo>
                    <a:cubicBezTo>
                      <a:pt x="2300" y="5672"/>
                      <a:pt x="2300" y="5483"/>
                      <a:pt x="2332" y="5262"/>
                    </a:cubicBezTo>
                    <a:cubicBezTo>
                      <a:pt x="2552" y="3907"/>
                      <a:pt x="3497" y="2805"/>
                      <a:pt x="4758" y="2332"/>
                    </a:cubicBezTo>
                    <a:cubicBezTo>
                      <a:pt x="5167" y="2175"/>
                      <a:pt x="5608" y="2112"/>
                      <a:pt x="6081" y="2112"/>
                    </a:cubicBezTo>
                    <a:close/>
                    <a:moveTo>
                      <a:pt x="5329" y="1"/>
                    </a:moveTo>
                    <a:cubicBezTo>
                      <a:pt x="5238" y="1"/>
                      <a:pt x="5151" y="32"/>
                      <a:pt x="5104" y="95"/>
                    </a:cubicBezTo>
                    <a:cubicBezTo>
                      <a:pt x="4978" y="221"/>
                      <a:pt x="4978" y="442"/>
                      <a:pt x="5104" y="568"/>
                    </a:cubicBezTo>
                    <a:cubicBezTo>
                      <a:pt x="5356" y="851"/>
                      <a:pt x="5577" y="1072"/>
                      <a:pt x="5640" y="1387"/>
                    </a:cubicBezTo>
                    <a:cubicBezTo>
                      <a:pt x="5356" y="1419"/>
                      <a:pt x="5041" y="1482"/>
                      <a:pt x="4789" y="1545"/>
                    </a:cubicBezTo>
                    <a:cubicBezTo>
                      <a:pt x="4506" y="1041"/>
                      <a:pt x="4096" y="851"/>
                      <a:pt x="3592" y="599"/>
                    </a:cubicBezTo>
                    <a:cubicBezTo>
                      <a:pt x="3551" y="583"/>
                      <a:pt x="3506" y="575"/>
                      <a:pt x="3461" y="575"/>
                    </a:cubicBezTo>
                    <a:cubicBezTo>
                      <a:pt x="3329" y="575"/>
                      <a:pt x="3189" y="640"/>
                      <a:pt x="3119" y="757"/>
                    </a:cubicBezTo>
                    <a:cubicBezTo>
                      <a:pt x="3056" y="914"/>
                      <a:pt x="3119" y="1167"/>
                      <a:pt x="3277" y="1230"/>
                    </a:cubicBezTo>
                    <a:cubicBezTo>
                      <a:pt x="3623" y="1387"/>
                      <a:pt x="3907" y="1545"/>
                      <a:pt x="4065" y="1828"/>
                    </a:cubicBezTo>
                    <a:cubicBezTo>
                      <a:pt x="3781" y="1954"/>
                      <a:pt x="3560" y="2112"/>
                      <a:pt x="3308" y="2269"/>
                    </a:cubicBezTo>
                    <a:cubicBezTo>
                      <a:pt x="2899" y="1860"/>
                      <a:pt x="2426" y="1828"/>
                      <a:pt x="1891" y="1734"/>
                    </a:cubicBezTo>
                    <a:cubicBezTo>
                      <a:pt x="1702" y="1734"/>
                      <a:pt x="1544" y="1860"/>
                      <a:pt x="1513" y="2049"/>
                    </a:cubicBezTo>
                    <a:cubicBezTo>
                      <a:pt x="1513" y="2269"/>
                      <a:pt x="1639" y="2427"/>
                      <a:pt x="1828" y="2458"/>
                    </a:cubicBezTo>
                    <a:cubicBezTo>
                      <a:pt x="2206" y="2490"/>
                      <a:pt x="2489" y="2521"/>
                      <a:pt x="2773" y="2742"/>
                    </a:cubicBezTo>
                    <a:cubicBezTo>
                      <a:pt x="2584" y="2931"/>
                      <a:pt x="2363" y="3151"/>
                      <a:pt x="2206" y="3403"/>
                    </a:cubicBezTo>
                    <a:cubicBezTo>
                      <a:pt x="1964" y="3318"/>
                      <a:pt x="1741" y="3284"/>
                      <a:pt x="1524" y="3284"/>
                    </a:cubicBezTo>
                    <a:cubicBezTo>
                      <a:pt x="1259" y="3284"/>
                      <a:pt x="1002" y="3334"/>
                      <a:pt x="725" y="3403"/>
                    </a:cubicBezTo>
                    <a:cubicBezTo>
                      <a:pt x="536" y="3435"/>
                      <a:pt x="441" y="3624"/>
                      <a:pt x="473" y="3844"/>
                    </a:cubicBezTo>
                    <a:cubicBezTo>
                      <a:pt x="526" y="4003"/>
                      <a:pt x="667" y="4073"/>
                      <a:pt x="823" y="4073"/>
                    </a:cubicBezTo>
                    <a:cubicBezTo>
                      <a:pt x="853" y="4073"/>
                      <a:pt x="883" y="4070"/>
                      <a:pt x="914" y="4065"/>
                    </a:cubicBezTo>
                    <a:cubicBezTo>
                      <a:pt x="1162" y="3989"/>
                      <a:pt x="1352" y="3947"/>
                      <a:pt x="1534" y="3947"/>
                    </a:cubicBezTo>
                    <a:cubicBezTo>
                      <a:pt x="1652" y="3947"/>
                      <a:pt x="1766" y="3965"/>
                      <a:pt x="1891" y="4002"/>
                    </a:cubicBezTo>
                    <a:cubicBezTo>
                      <a:pt x="1796" y="4254"/>
                      <a:pt x="1670" y="4538"/>
                      <a:pt x="1639" y="4821"/>
                    </a:cubicBezTo>
                    <a:cubicBezTo>
                      <a:pt x="1040" y="4821"/>
                      <a:pt x="630" y="5042"/>
                      <a:pt x="221" y="5357"/>
                    </a:cubicBezTo>
                    <a:cubicBezTo>
                      <a:pt x="63" y="5483"/>
                      <a:pt x="0" y="5672"/>
                      <a:pt x="126" y="5829"/>
                    </a:cubicBezTo>
                    <a:cubicBezTo>
                      <a:pt x="221" y="5924"/>
                      <a:pt x="284" y="5987"/>
                      <a:pt x="410" y="5987"/>
                    </a:cubicBezTo>
                    <a:cubicBezTo>
                      <a:pt x="473" y="5987"/>
                      <a:pt x="567" y="5955"/>
                      <a:pt x="599" y="5924"/>
                    </a:cubicBezTo>
                    <a:cubicBezTo>
                      <a:pt x="914" y="5672"/>
                      <a:pt x="1198" y="5514"/>
                      <a:pt x="1513" y="5514"/>
                    </a:cubicBezTo>
                    <a:lnTo>
                      <a:pt x="1513" y="5924"/>
                    </a:lnTo>
                    <a:cubicBezTo>
                      <a:pt x="1513" y="6081"/>
                      <a:pt x="1513" y="6239"/>
                      <a:pt x="1544" y="6396"/>
                    </a:cubicBezTo>
                    <a:cubicBezTo>
                      <a:pt x="1009" y="6585"/>
                      <a:pt x="725" y="6932"/>
                      <a:pt x="410" y="7373"/>
                    </a:cubicBezTo>
                    <a:cubicBezTo>
                      <a:pt x="284" y="7531"/>
                      <a:pt x="315" y="7720"/>
                      <a:pt x="473" y="7846"/>
                    </a:cubicBezTo>
                    <a:cubicBezTo>
                      <a:pt x="567" y="7877"/>
                      <a:pt x="599" y="7940"/>
                      <a:pt x="694" y="7940"/>
                    </a:cubicBezTo>
                    <a:cubicBezTo>
                      <a:pt x="788" y="7940"/>
                      <a:pt x="914" y="7877"/>
                      <a:pt x="946" y="7783"/>
                    </a:cubicBezTo>
                    <a:cubicBezTo>
                      <a:pt x="1198" y="7467"/>
                      <a:pt x="1355" y="7215"/>
                      <a:pt x="1670" y="7089"/>
                    </a:cubicBezTo>
                    <a:cubicBezTo>
                      <a:pt x="1733" y="7373"/>
                      <a:pt x="1828" y="7657"/>
                      <a:pt x="1985" y="7940"/>
                    </a:cubicBezTo>
                    <a:cubicBezTo>
                      <a:pt x="1544" y="8287"/>
                      <a:pt x="1387" y="8728"/>
                      <a:pt x="1229" y="9232"/>
                    </a:cubicBezTo>
                    <a:cubicBezTo>
                      <a:pt x="1198" y="9421"/>
                      <a:pt x="1324" y="9610"/>
                      <a:pt x="1481" y="9673"/>
                    </a:cubicBezTo>
                    <a:lnTo>
                      <a:pt x="1544" y="9673"/>
                    </a:lnTo>
                    <a:cubicBezTo>
                      <a:pt x="1702" y="9673"/>
                      <a:pt x="1828" y="9547"/>
                      <a:pt x="1891" y="9389"/>
                    </a:cubicBezTo>
                    <a:cubicBezTo>
                      <a:pt x="2017" y="8980"/>
                      <a:pt x="2111" y="8728"/>
                      <a:pt x="2332" y="8476"/>
                    </a:cubicBezTo>
                    <a:cubicBezTo>
                      <a:pt x="2489" y="8728"/>
                      <a:pt x="2678" y="8948"/>
                      <a:pt x="2899" y="9137"/>
                    </a:cubicBezTo>
                    <a:cubicBezTo>
                      <a:pt x="2584" y="9610"/>
                      <a:pt x="2615" y="10082"/>
                      <a:pt x="2647" y="10649"/>
                    </a:cubicBezTo>
                    <a:cubicBezTo>
                      <a:pt x="2647" y="10839"/>
                      <a:pt x="2804" y="10965"/>
                      <a:pt x="2993" y="10965"/>
                    </a:cubicBezTo>
                    <a:lnTo>
                      <a:pt x="3056" y="10965"/>
                    </a:lnTo>
                    <a:cubicBezTo>
                      <a:pt x="3245" y="10965"/>
                      <a:pt x="3371" y="10775"/>
                      <a:pt x="3371" y="10555"/>
                    </a:cubicBezTo>
                    <a:cubicBezTo>
                      <a:pt x="3308" y="10177"/>
                      <a:pt x="3308" y="9862"/>
                      <a:pt x="3434" y="9578"/>
                    </a:cubicBezTo>
                    <a:cubicBezTo>
                      <a:pt x="3686" y="9736"/>
                      <a:pt x="3907" y="9893"/>
                      <a:pt x="4191" y="10019"/>
                    </a:cubicBezTo>
                    <a:cubicBezTo>
                      <a:pt x="4065" y="10555"/>
                      <a:pt x="4222" y="10996"/>
                      <a:pt x="4474" y="11500"/>
                    </a:cubicBezTo>
                    <a:cubicBezTo>
                      <a:pt x="4506" y="11626"/>
                      <a:pt x="4663" y="11721"/>
                      <a:pt x="4789" y="11721"/>
                    </a:cubicBezTo>
                    <a:cubicBezTo>
                      <a:pt x="4821" y="11721"/>
                      <a:pt x="4884" y="11721"/>
                      <a:pt x="4947" y="11658"/>
                    </a:cubicBezTo>
                    <a:cubicBezTo>
                      <a:pt x="5104" y="11595"/>
                      <a:pt x="5167" y="11406"/>
                      <a:pt x="5104" y="11185"/>
                    </a:cubicBezTo>
                    <a:cubicBezTo>
                      <a:pt x="4947" y="10839"/>
                      <a:pt x="4821" y="10555"/>
                      <a:pt x="4852" y="10240"/>
                    </a:cubicBezTo>
                    <a:lnTo>
                      <a:pt x="4852" y="10240"/>
                    </a:lnTo>
                    <a:cubicBezTo>
                      <a:pt x="5136" y="10334"/>
                      <a:pt x="5419" y="10366"/>
                      <a:pt x="5734" y="10397"/>
                    </a:cubicBezTo>
                    <a:cubicBezTo>
                      <a:pt x="5797" y="10965"/>
                      <a:pt x="6112" y="11311"/>
                      <a:pt x="6522" y="11721"/>
                    </a:cubicBezTo>
                    <a:cubicBezTo>
                      <a:pt x="6585" y="11784"/>
                      <a:pt x="6679" y="11815"/>
                      <a:pt x="6742" y="11815"/>
                    </a:cubicBezTo>
                    <a:cubicBezTo>
                      <a:pt x="6837" y="11815"/>
                      <a:pt x="6931" y="11784"/>
                      <a:pt x="6994" y="11721"/>
                    </a:cubicBezTo>
                    <a:cubicBezTo>
                      <a:pt x="7089" y="11595"/>
                      <a:pt x="7089" y="11343"/>
                      <a:pt x="6994" y="11248"/>
                    </a:cubicBezTo>
                    <a:cubicBezTo>
                      <a:pt x="6711" y="10965"/>
                      <a:pt x="6522" y="10712"/>
                      <a:pt x="6427" y="10397"/>
                    </a:cubicBezTo>
                    <a:cubicBezTo>
                      <a:pt x="6711" y="10366"/>
                      <a:pt x="7026" y="10334"/>
                      <a:pt x="7310" y="10240"/>
                    </a:cubicBezTo>
                    <a:cubicBezTo>
                      <a:pt x="7562" y="10775"/>
                      <a:pt x="7971" y="10965"/>
                      <a:pt x="8475" y="11185"/>
                    </a:cubicBezTo>
                    <a:cubicBezTo>
                      <a:pt x="8507" y="11248"/>
                      <a:pt x="8570" y="11248"/>
                      <a:pt x="8633" y="11248"/>
                    </a:cubicBezTo>
                    <a:cubicBezTo>
                      <a:pt x="8759" y="11248"/>
                      <a:pt x="8885" y="11154"/>
                      <a:pt x="8948" y="11028"/>
                    </a:cubicBezTo>
                    <a:cubicBezTo>
                      <a:pt x="9042" y="10870"/>
                      <a:pt x="8948" y="10649"/>
                      <a:pt x="8790" y="10555"/>
                    </a:cubicBezTo>
                    <a:cubicBezTo>
                      <a:pt x="8444" y="10397"/>
                      <a:pt x="8160" y="10240"/>
                      <a:pt x="8003" y="9988"/>
                    </a:cubicBezTo>
                    <a:cubicBezTo>
                      <a:pt x="8286" y="9862"/>
                      <a:pt x="8507" y="9704"/>
                      <a:pt x="8759" y="9547"/>
                    </a:cubicBezTo>
                    <a:cubicBezTo>
                      <a:pt x="9200" y="9925"/>
                      <a:pt x="9672" y="9988"/>
                      <a:pt x="10176" y="10051"/>
                    </a:cubicBezTo>
                    <a:lnTo>
                      <a:pt x="10208" y="10051"/>
                    </a:lnTo>
                    <a:cubicBezTo>
                      <a:pt x="10397" y="10051"/>
                      <a:pt x="10523" y="9925"/>
                      <a:pt x="10555" y="9736"/>
                    </a:cubicBezTo>
                    <a:cubicBezTo>
                      <a:pt x="10555" y="9547"/>
                      <a:pt x="10460" y="9389"/>
                      <a:pt x="10240" y="9358"/>
                    </a:cubicBezTo>
                    <a:cubicBezTo>
                      <a:pt x="9861" y="9295"/>
                      <a:pt x="9578" y="9263"/>
                      <a:pt x="9294" y="9074"/>
                    </a:cubicBezTo>
                    <a:cubicBezTo>
                      <a:pt x="9515" y="8885"/>
                      <a:pt x="9704" y="8633"/>
                      <a:pt x="9861" y="8413"/>
                    </a:cubicBezTo>
                    <a:cubicBezTo>
                      <a:pt x="10082" y="8476"/>
                      <a:pt x="10303" y="8507"/>
                      <a:pt x="10523" y="8507"/>
                    </a:cubicBezTo>
                    <a:cubicBezTo>
                      <a:pt x="10807" y="8507"/>
                      <a:pt x="11090" y="8444"/>
                      <a:pt x="11405" y="8350"/>
                    </a:cubicBezTo>
                    <a:cubicBezTo>
                      <a:pt x="11594" y="8318"/>
                      <a:pt x="11657" y="8129"/>
                      <a:pt x="11626" y="7940"/>
                    </a:cubicBezTo>
                    <a:cubicBezTo>
                      <a:pt x="11599" y="7754"/>
                      <a:pt x="11461" y="7680"/>
                      <a:pt x="11287" y="7680"/>
                    </a:cubicBezTo>
                    <a:cubicBezTo>
                      <a:pt x="11254" y="7680"/>
                      <a:pt x="11220" y="7683"/>
                      <a:pt x="11185" y="7688"/>
                    </a:cubicBezTo>
                    <a:cubicBezTo>
                      <a:pt x="10933" y="7772"/>
                      <a:pt x="10723" y="7814"/>
                      <a:pt x="10517" y="7814"/>
                    </a:cubicBezTo>
                    <a:cubicBezTo>
                      <a:pt x="10415" y="7814"/>
                      <a:pt x="10313" y="7804"/>
                      <a:pt x="10208" y="7783"/>
                    </a:cubicBezTo>
                    <a:cubicBezTo>
                      <a:pt x="10334" y="7499"/>
                      <a:pt x="10460" y="7215"/>
                      <a:pt x="10492" y="6932"/>
                    </a:cubicBezTo>
                    <a:lnTo>
                      <a:pt x="10523" y="6932"/>
                    </a:lnTo>
                    <a:cubicBezTo>
                      <a:pt x="11090" y="6932"/>
                      <a:pt x="11468" y="6711"/>
                      <a:pt x="11909" y="6396"/>
                    </a:cubicBezTo>
                    <a:cubicBezTo>
                      <a:pt x="12004" y="6333"/>
                      <a:pt x="12067" y="6144"/>
                      <a:pt x="11941" y="5987"/>
                    </a:cubicBezTo>
                    <a:cubicBezTo>
                      <a:pt x="11867" y="5895"/>
                      <a:pt x="11773" y="5846"/>
                      <a:pt x="11675" y="5846"/>
                    </a:cubicBezTo>
                    <a:cubicBezTo>
                      <a:pt x="11605" y="5846"/>
                      <a:pt x="11534" y="5871"/>
                      <a:pt x="11468" y="5924"/>
                    </a:cubicBezTo>
                    <a:cubicBezTo>
                      <a:pt x="11153" y="6144"/>
                      <a:pt x="10870" y="6302"/>
                      <a:pt x="10555" y="6302"/>
                    </a:cubicBezTo>
                    <a:lnTo>
                      <a:pt x="10555" y="5924"/>
                    </a:lnTo>
                    <a:cubicBezTo>
                      <a:pt x="10555" y="5766"/>
                      <a:pt x="10555" y="5609"/>
                      <a:pt x="10523" y="5451"/>
                    </a:cubicBezTo>
                    <a:cubicBezTo>
                      <a:pt x="11090" y="5262"/>
                      <a:pt x="11342" y="4884"/>
                      <a:pt x="11657" y="4475"/>
                    </a:cubicBezTo>
                    <a:cubicBezTo>
                      <a:pt x="11783" y="4317"/>
                      <a:pt x="11752" y="4096"/>
                      <a:pt x="11594" y="4002"/>
                    </a:cubicBezTo>
                    <a:cubicBezTo>
                      <a:pt x="11528" y="3949"/>
                      <a:pt x="11457" y="3924"/>
                      <a:pt x="11387" y="3924"/>
                    </a:cubicBezTo>
                    <a:cubicBezTo>
                      <a:pt x="11290" y="3924"/>
                      <a:pt x="11195" y="3973"/>
                      <a:pt x="11122" y="4065"/>
                    </a:cubicBezTo>
                    <a:cubicBezTo>
                      <a:pt x="10870" y="4380"/>
                      <a:pt x="10712" y="4632"/>
                      <a:pt x="10397" y="4727"/>
                    </a:cubicBezTo>
                    <a:cubicBezTo>
                      <a:pt x="10334" y="4475"/>
                      <a:pt x="10240" y="4191"/>
                      <a:pt x="10082" y="3907"/>
                    </a:cubicBezTo>
                    <a:cubicBezTo>
                      <a:pt x="10523" y="3561"/>
                      <a:pt x="10681" y="3120"/>
                      <a:pt x="10838" y="2616"/>
                    </a:cubicBezTo>
                    <a:cubicBezTo>
                      <a:pt x="10870" y="2427"/>
                      <a:pt x="10775" y="2206"/>
                      <a:pt x="10618" y="2175"/>
                    </a:cubicBezTo>
                    <a:cubicBezTo>
                      <a:pt x="10595" y="2171"/>
                      <a:pt x="10572" y="2170"/>
                      <a:pt x="10550" y="2170"/>
                    </a:cubicBezTo>
                    <a:cubicBezTo>
                      <a:pt x="10359" y="2170"/>
                      <a:pt x="10205" y="2286"/>
                      <a:pt x="10176" y="2427"/>
                    </a:cubicBezTo>
                    <a:cubicBezTo>
                      <a:pt x="10050" y="2805"/>
                      <a:pt x="9987" y="3088"/>
                      <a:pt x="9735" y="3309"/>
                    </a:cubicBezTo>
                    <a:cubicBezTo>
                      <a:pt x="9578" y="3088"/>
                      <a:pt x="9389" y="2836"/>
                      <a:pt x="9200" y="2647"/>
                    </a:cubicBezTo>
                    <a:cubicBezTo>
                      <a:pt x="9515" y="2175"/>
                      <a:pt x="9452" y="1702"/>
                      <a:pt x="9420" y="1167"/>
                    </a:cubicBezTo>
                    <a:cubicBezTo>
                      <a:pt x="9420" y="946"/>
                      <a:pt x="9231" y="851"/>
                      <a:pt x="9042" y="851"/>
                    </a:cubicBezTo>
                    <a:cubicBezTo>
                      <a:pt x="8822" y="851"/>
                      <a:pt x="8727" y="1041"/>
                      <a:pt x="8727" y="1230"/>
                    </a:cubicBezTo>
                    <a:cubicBezTo>
                      <a:pt x="8759" y="1639"/>
                      <a:pt x="8759" y="1954"/>
                      <a:pt x="8633" y="2206"/>
                    </a:cubicBezTo>
                    <a:cubicBezTo>
                      <a:pt x="8412" y="2049"/>
                      <a:pt x="8160" y="1891"/>
                      <a:pt x="7877" y="1797"/>
                    </a:cubicBezTo>
                    <a:cubicBezTo>
                      <a:pt x="8003" y="1230"/>
                      <a:pt x="7845" y="788"/>
                      <a:pt x="7625" y="284"/>
                    </a:cubicBezTo>
                    <a:cubicBezTo>
                      <a:pt x="7554" y="168"/>
                      <a:pt x="7432" y="103"/>
                      <a:pt x="7297" y="103"/>
                    </a:cubicBezTo>
                    <a:cubicBezTo>
                      <a:pt x="7250" y="103"/>
                      <a:pt x="7201" y="111"/>
                      <a:pt x="7152" y="127"/>
                    </a:cubicBezTo>
                    <a:cubicBezTo>
                      <a:pt x="6994" y="221"/>
                      <a:pt x="6900" y="410"/>
                      <a:pt x="6994" y="599"/>
                    </a:cubicBezTo>
                    <a:cubicBezTo>
                      <a:pt x="7152" y="946"/>
                      <a:pt x="7247" y="1230"/>
                      <a:pt x="7215" y="1545"/>
                    </a:cubicBezTo>
                    <a:cubicBezTo>
                      <a:pt x="6931" y="1482"/>
                      <a:pt x="6679" y="1419"/>
                      <a:pt x="6364" y="1387"/>
                    </a:cubicBezTo>
                    <a:cubicBezTo>
                      <a:pt x="6270" y="851"/>
                      <a:pt x="5955" y="473"/>
                      <a:pt x="5577" y="95"/>
                    </a:cubicBezTo>
                    <a:cubicBezTo>
                      <a:pt x="5514" y="32"/>
                      <a:pt x="5419" y="1"/>
                      <a:pt x="53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 name="Google Shape;343;p32"/>
          <p:cNvGrpSpPr/>
          <p:nvPr/>
        </p:nvGrpSpPr>
        <p:grpSpPr>
          <a:xfrm>
            <a:off x="457223" y="2861002"/>
            <a:ext cx="765752" cy="868672"/>
            <a:chOff x="457213" y="2564001"/>
            <a:chExt cx="826500" cy="873300"/>
          </a:xfrm>
        </p:grpSpPr>
        <p:sp>
          <p:nvSpPr>
            <p:cNvPr id="344" name="Google Shape;344;p32"/>
            <p:cNvSpPr/>
            <p:nvPr/>
          </p:nvSpPr>
          <p:spPr>
            <a:xfrm>
              <a:off x="457213" y="2564001"/>
              <a:ext cx="826500" cy="873300"/>
            </a:xfrm>
            <a:prstGeom prst="roundRect">
              <a:avLst>
                <a:gd fmla="val 0" name="adj"/>
              </a:avLst>
            </a:prstGeom>
            <a:solidFill>
              <a:srgbClr val="8FC0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2"/>
            <p:cNvGrpSpPr/>
            <p:nvPr/>
          </p:nvGrpSpPr>
          <p:grpSpPr>
            <a:xfrm>
              <a:off x="650037" y="2768288"/>
              <a:ext cx="440851" cy="464684"/>
              <a:chOff x="-24328675" y="1971025"/>
              <a:chExt cx="282000" cy="295375"/>
            </a:xfrm>
          </p:grpSpPr>
          <p:sp>
            <p:nvSpPr>
              <p:cNvPr id="346" name="Google Shape;346;p32"/>
              <p:cNvSpPr/>
              <p:nvPr/>
            </p:nvSpPr>
            <p:spPr>
              <a:xfrm>
                <a:off x="-24217625" y="2092325"/>
                <a:ext cx="52025" cy="51200"/>
              </a:xfrm>
              <a:custGeom>
                <a:rect b="b" l="l" r="r" t="t"/>
                <a:pathLst>
                  <a:path extrusionOk="0" h="2048" w="2081">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24328675" y="1971025"/>
                <a:ext cx="282000" cy="295375"/>
              </a:xfrm>
              <a:custGeom>
                <a:rect b="b" l="l" r="r" t="t"/>
                <a:pathLst>
                  <a:path extrusionOk="0" h="11815" w="1128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8" name="Google Shape;348;p32"/>
          <p:cNvGrpSpPr/>
          <p:nvPr/>
        </p:nvGrpSpPr>
        <p:grpSpPr>
          <a:xfrm>
            <a:off x="1610333" y="2982950"/>
            <a:ext cx="3515790" cy="624523"/>
            <a:chOff x="1701800" y="2697984"/>
            <a:chExt cx="3794700" cy="627851"/>
          </a:xfrm>
        </p:grpSpPr>
        <p:sp>
          <p:nvSpPr>
            <p:cNvPr id="349" name="Google Shape;349;p32"/>
            <p:cNvSpPr txBox="1"/>
            <p:nvPr/>
          </p:nvSpPr>
          <p:spPr>
            <a:xfrm>
              <a:off x="1701800" y="3039934"/>
              <a:ext cx="37947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 We achieved better accuracy than other </a:t>
              </a:r>
              <a:r>
                <a:rPr lang="en" sz="1200">
                  <a:latin typeface="Roboto"/>
                  <a:ea typeface="Roboto"/>
                  <a:cs typeface="Roboto"/>
                  <a:sym typeface="Roboto"/>
                </a:rPr>
                <a:t>existing</a:t>
              </a:r>
              <a:r>
                <a:rPr lang="en" sz="1200">
                  <a:latin typeface="Roboto"/>
                  <a:ea typeface="Roboto"/>
                  <a:cs typeface="Roboto"/>
                  <a:sym typeface="Roboto"/>
                </a:rPr>
                <a:t> models using the same dataset.</a:t>
              </a:r>
              <a:endParaRPr sz="1200">
                <a:solidFill>
                  <a:srgbClr val="000000"/>
                </a:solidFill>
                <a:latin typeface="Roboto"/>
                <a:ea typeface="Roboto"/>
                <a:cs typeface="Roboto"/>
                <a:sym typeface="Roboto"/>
              </a:endParaRPr>
            </a:p>
          </p:txBody>
        </p:sp>
        <p:sp>
          <p:nvSpPr>
            <p:cNvPr id="350" name="Google Shape;350;p32"/>
            <p:cNvSpPr txBox="1"/>
            <p:nvPr/>
          </p:nvSpPr>
          <p:spPr>
            <a:xfrm>
              <a:off x="2207809" y="2697984"/>
              <a:ext cx="23169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Emotion Detection</a:t>
              </a:r>
              <a:endParaRPr sz="1700">
                <a:solidFill>
                  <a:srgbClr val="000000"/>
                </a:solidFill>
                <a:latin typeface="Roboto Medium"/>
                <a:ea typeface="Roboto Medium"/>
                <a:cs typeface="Roboto Medium"/>
                <a:sym typeface="Roboto Medium"/>
              </a:endParaRPr>
            </a:p>
          </p:txBody>
        </p:sp>
      </p:grpSp>
      <p:grpSp>
        <p:nvGrpSpPr>
          <p:cNvPr id="351" name="Google Shape;351;p32"/>
          <p:cNvGrpSpPr/>
          <p:nvPr/>
        </p:nvGrpSpPr>
        <p:grpSpPr>
          <a:xfrm>
            <a:off x="1534275" y="3975945"/>
            <a:ext cx="3768158" cy="631590"/>
            <a:chOff x="2232449" y="3671190"/>
            <a:chExt cx="2890800" cy="634955"/>
          </a:xfrm>
        </p:grpSpPr>
        <p:sp>
          <p:nvSpPr>
            <p:cNvPr id="352" name="Google Shape;352;p32"/>
            <p:cNvSpPr txBox="1"/>
            <p:nvPr/>
          </p:nvSpPr>
          <p:spPr>
            <a:xfrm>
              <a:off x="2232449" y="4020246"/>
              <a:ext cx="2890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We achieved less accuracy than existing work we </a:t>
              </a:r>
              <a:r>
                <a:rPr lang="en" sz="1200">
                  <a:latin typeface="Roboto"/>
                  <a:ea typeface="Roboto"/>
                  <a:cs typeface="Roboto"/>
                  <a:sym typeface="Roboto"/>
                </a:rPr>
                <a:t>referred</a:t>
              </a:r>
              <a:r>
                <a:rPr lang="en" sz="1200">
                  <a:latin typeface="Roboto"/>
                  <a:ea typeface="Roboto"/>
                  <a:cs typeface="Roboto"/>
                  <a:sym typeface="Roboto"/>
                </a:rPr>
                <a:t> to because of our low computational power</a:t>
              </a:r>
              <a:endParaRPr sz="1200">
                <a:solidFill>
                  <a:srgbClr val="000000"/>
                </a:solidFill>
                <a:latin typeface="Roboto"/>
                <a:ea typeface="Roboto"/>
                <a:cs typeface="Roboto"/>
                <a:sym typeface="Roboto"/>
              </a:endParaRPr>
            </a:p>
          </p:txBody>
        </p:sp>
        <p:sp>
          <p:nvSpPr>
            <p:cNvPr id="353" name="Google Shape;353;p32"/>
            <p:cNvSpPr txBox="1"/>
            <p:nvPr/>
          </p:nvSpPr>
          <p:spPr>
            <a:xfrm>
              <a:off x="2445984" y="3671190"/>
              <a:ext cx="23094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Heart Attack Detection</a:t>
              </a:r>
              <a:endParaRPr sz="1700">
                <a:solidFill>
                  <a:srgbClr val="000000"/>
                </a:solidFill>
                <a:latin typeface="Roboto Medium"/>
                <a:ea typeface="Roboto Medium"/>
                <a:cs typeface="Roboto Medium"/>
                <a:sym typeface="Roboto Medium"/>
              </a:endParaRPr>
            </a:p>
          </p:txBody>
        </p:sp>
      </p:grpSp>
      <p:pic>
        <p:nvPicPr>
          <p:cNvPr id="354" name="Google Shape;354;p32"/>
          <p:cNvPicPr preferRelativeResize="0"/>
          <p:nvPr/>
        </p:nvPicPr>
        <p:blipFill>
          <a:blip r:embed="rId3">
            <a:alphaModFix/>
          </a:blip>
          <a:stretch>
            <a:fillRect/>
          </a:stretch>
        </p:blipFill>
        <p:spPr>
          <a:xfrm>
            <a:off x="457245" y="2860798"/>
            <a:ext cx="765770" cy="868661"/>
          </a:xfrm>
          <a:prstGeom prst="rect">
            <a:avLst/>
          </a:prstGeom>
          <a:noFill/>
          <a:ln>
            <a:noFill/>
          </a:ln>
        </p:spPr>
      </p:pic>
      <p:pic>
        <p:nvPicPr>
          <p:cNvPr id="355" name="Google Shape;355;p32"/>
          <p:cNvPicPr preferRelativeResize="0"/>
          <p:nvPr/>
        </p:nvPicPr>
        <p:blipFill>
          <a:blip r:embed="rId4">
            <a:alphaModFix/>
          </a:blip>
          <a:stretch>
            <a:fillRect/>
          </a:stretch>
        </p:blipFill>
        <p:spPr>
          <a:xfrm>
            <a:off x="457245" y="1864418"/>
            <a:ext cx="765770" cy="868662"/>
          </a:xfrm>
          <a:prstGeom prst="rect">
            <a:avLst/>
          </a:prstGeom>
          <a:noFill/>
          <a:ln>
            <a:noFill/>
          </a:ln>
        </p:spPr>
      </p:pic>
      <p:pic>
        <p:nvPicPr>
          <p:cNvPr id="356" name="Google Shape;356;p32"/>
          <p:cNvPicPr preferRelativeResize="0"/>
          <p:nvPr/>
        </p:nvPicPr>
        <p:blipFill>
          <a:blip r:embed="rId5">
            <a:alphaModFix/>
          </a:blip>
          <a:stretch>
            <a:fillRect/>
          </a:stretch>
        </p:blipFill>
        <p:spPr>
          <a:xfrm>
            <a:off x="457245" y="3857327"/>
            <a:ext cx="765771" cy="868661"/>
          </a:xfrm>
          <a:prstGeom prst="rect">
            <a:avLst/>
          </a:prstGeom>
          <a:noFill/>
          <a:ln>
            <a:noFill/>
          </a:ln>
        </p:spPr>
      </p:pic>
      <p:sp>
        <p:nvSpPr>
          <p:cNvPr id="357" name="Google Shape;357;p32"/>
          <p:cNvSpPr/>
          <p:nvPr/>
        </p:nvSpPr>
        <p:spPr>
          <a:xfrm>
            <a:off x="8215267" y="2861154"/>
            <a:ext cx="765600" cy="868800"/>
          </a:xfrm>
          <a:prstGeom prst="roundRect">
            <a:avLst>
              <a:gd fmla="val 0" name="adj"/>
            </a:avLst>
          </a:prstGeom>
          <a:noFill/>
          <a:ln cap="flat" cmpd="sng" w="19050">
            <a:solidFill>
              <a:srgbClr val="8FC0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8215268" y="3857327"/>
            <a:ext cx="765600" cy="868800"/>
          </a:xfrm>
          <a:prstGeom prst="roundRect">
            <a:avLst>
              <a:gd fmla="val 0" name="adj"/>
            </a:avLst>
          </a:prstGeom>
          <a:noFill/>
          <a:ln cap="flat" cmpd="sng" w="19050">
            <a:solidFill>
              <a:srgbClr val="1FC2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8215267" y="1864675"/>
            <a:ext cx="765600" cy="868800"/>
          </a:xfrm>
          <a:prstGeom prst="roundRect">
            <a:avLst>
              <a:gd fmla="val 0" name="adj"/>
            </a:avLst>
          </a:prstGeom>
          <a:noFill/>
          <a:ln cap="flat" cmpd="sng" w="19050">
            <a:solidFill>
              <a:srgbClr val="D1CC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txBox="1"/>
          <p:nvPr/>
        </p:nvSpPr>
        <p:spPr>
          <a:xfrm>
            <a:off x="8295674" y="2091075"/>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97.0%</a:t>
            </a:r>
            <a:endParaRPr>
              <a:solidFill>
                <a:srgbClr val="000000"/>
              </a:solidFill>
              <a:latin typeface="Roboto Medium"/>
              <a:ea typeface="Roboto Medium"/>
              <a:cs typeface="Roboto Medium"/>
              <a:sym typeface="Roboto Medium"/>
            </a:endParaRPr>
          </a:p>
        </p:txBody>
      </p:sp>
      <p:sp>
        <p:nvSpPr>
          <p:cNvPr id="361" name="Google Shape;361;p32"/>
          <p:cNvSpPr txBox="1"/>
          <p:nvPr/>
        </p:nvSpPr>
        <p:spPr>
          <a:xfrm>
            <a:off x="8295626" y="3087800"/>
            <a:ext cx="6852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66.4</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62" name="Google Shape;362;p32"/>
          <p:cNvSpPr txBox="1"/>
          <p:nvPr/>
        </p:nvSpPr>
        <p:spPr>
          <a:xfrm>
            <a:off x="8295674" y="4084475"/>
            <a:ext cx="7656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edium"/>
                <a:ea typeface="Roboto Medium"/>
                <a:cs typeface="Roboto Medium"/>
                <a:sym typeface="Roboto Medium"/>
              </a:rPr>
              <a:t>91.8</a:t>
            </a:r>
            <a:r>
              <a:rPr lang="en">
                <a:solidFill>
                  <a:srgbClr val="000000"/>
                </a:solidFill>
                <a:latin typeface="Roboto Medium"/>
                <a:ea typeface="Roboto Medium"/>
                <a:cs typeface="Roboto Medium"/>
                <a:sym typeface="Roboto Medium"/>
              </a:rPr>
              <a:t>%</a:t>
            </a:r>
            <a:endParaRPr>
              <a:solidFill>
                <a:srgbClr val="000000"/>
              </a:solidFill>
              <a:latin typeface="Roboto Medium"/>
              <a:ea typeface="Roboto Medium"/>
              <a:cs typeface="Roboto Medium"/>
              <a:sym typeface="Roboto Medium"/>
            </a:endParaRPr>
          </a:p>
        </p:txBody>
      </p:sp>
      <p:sp>
        <p:nvSpPr>
          <p:cNvPr id="363" name="Google Shape;363;p32"/>
          <p:cNvSpPr txBox="1"/>
          <p:nvPr/>
        </p:nvSpPr>
        <p:spPr>
          <a:xfrm>
            <a:off x="8215285" y="1394900"/>
            <a:ext cx="7656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Medium"/>
                <a:ea typeface="Roboto Medium"/>
                <a:cs typeface="Roboto Medium"/>
                <a:sym typeface="Roboto Medium"/>
              </a:rPr>
              <a:t>EM</a:t>
            </a:r>
            <a:endParaRPr sz="1700">
              <a:solidFill>
                <a:srgbClr val="000000"/>
              </a:solidFill>
              <a:latin typeface="Roboto Medium"/>
              <a:ea typeface="Roboto Medium"/>
              <a:cs typeface="Roboto Medium"/>
              <a:sym typeface="Roboto Medium"/>
            </a:endParaRPr>
          </a:p>
        </p:txBody>
      </p:sp>
      <p:sp>
        <p:nvSpPr>
          <p:cNvPr id="364" name="Google Shape;364;p32"/>
          <p:cNvSpPr txBox="1"/>
          <p:nvPr/>
        </p:nvSpPr>
        <p:spPr>
          <a:xfrm>
            <a:off x="7437600" y="4781000"/>
            <a:ext cx="155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EM = existing model accuracy  with same dataset</a:t>
            </a:r>
            <a:endParaRPr sz="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nvSpPr>
        <p:spPr>
          <a:xfrm>
            <a:off x="687275" y="689425"/>
            <a:ext cx="4143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oboto"/>
                <a:ea typeface="Roboto"/>
                <a:cs typeface="Roboto"/>
                <a:sym typeface="Roboto"/>
              </a:rPr>
              <a:t>Eye Detection Results</a:t>
            </a:r>
            <a:endParaRPr b="1" sz="2300">
              <a:latin typeface="Roboto"/>
              <a:ea typeface="Roboto"/>
              <a:cs typeface="Roboto"/>
              <a:sym typeface="Roboto"/>
            </a:endParaRPr>
          </a:p>
        </p:txBody>
      </p:sp>
      <p:pic>
        <p:nvPicPr>
          <p:cNvPr id="370" name="Google Shape;370;p33"/>
          <p:cNvPicPr preferRelativeResize="0"/>
          <p:nvPr/>
        </p:nvPicPr>
        <p:blipFill>
          <a:blip r:embed="rId3">
            <a:alphaModFix/>
          </a:blip>
          <a:stretch>
            <a:fillRect/>
          </a:stretch>
        </p:blipFill>
        <p:spPr>
          <a:xfrm>
            <a:off x="611150" y="1478475"/>
            <a:ext cx="3676650" cy="1524000"/>
          </a:xfrm>
          <a:prstGeom prst="rect">
            <a:avLst/>
          </a:prstGeom>
          <a:noFill/>
          <a:ln>
            <a:noFill/>
          </a:ln>
        </p:spPr>
      </p:pic>
      <p:pic>
        <p:nvPicPr>
          <p:cNvPr id="371" name="Google Shape;371;p33"/>
          <p:cNvPicPr preferRelativeResize="0"/>
          <p:nvPr/>
        </p:nvPicPr>
        <p:blipFill>
          <a:blip r:embed="rId4">
            <a:alphaModFix/>
          </a:blip>
          <a:stretch>
            <a:fillRect/>
          </a:stretch>
        </p:blipFill>
        <p:spPr>
          <a:xfrm>
            <a:off x="5058775" y="1478475"/>
            <a:ext cx="3676650" cy="1524000"/>
          </a:xfrm>
          <a:prstGeom prst="rect">
            <a:avLst/>
          </a:prstGeom>
          <a:noFill/>
          <a:ln>
            <a:noFill/>
          </a:ln>
        </p:spPr>
      </p:pic>
      <p:pic>
        <p:nvPicPr>
          <p:cNvPr id="372" name="Google Shape;372;p33"/>
          <p:cNvPicPr preferRelativeResize="0"/>
          <p:nvPr/>
        </p:nvPicPr>
        <p:blipFill>
          <a:blip r:embed="rId5">
            <a:alphaModFix/>
          </a:blip>
          <a:stretch>
            <a:fillRect/>
          </a:stretch>
        </p:blipFill>
        <p:spPr>
          <a:xfrm>
            <a:off x="687275" y="3365163"/>
            <a:ext cx="3743325" cy="1333500"/>
          </a:xfrm>
          <a:prstGeom prst="rect">
            <a:avLst/>
          </a:prstGeom>
          <a:noFill/>
          <a:ln>
            <a:noFill/>
          </a:ln>
        </p:spPr>
      </p:pic>
      <p:pic>
        <p:nvPicPr>
          <p:cNvPr id="373" name="Google Shape;373;p33"/>
          <p:cNvPicPr preferRelativeResize="0"/>
          <p:nvPr/>
        </p:nvPicPr>
        <p:blipFill>
          <a:blip r:embed="rId6">
            <a:alphaModFix/>
          </a:blip>
          <a:stretch>
            <a:fillRect/>
          </a:stretch>
        </p:blipFill>
        <p:spPr>
          <a:xfrm>
            <a:off x="5813188" y="3036612"/>
            <a:ext cx="2456025" cy="199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