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71" r:id="rId5"/>
    <p:sldId id="259" r:id="rId6"/>
    <p:sldId id="260" r:id="rId7"/>
    <p:sldId id="261" r:id="rId8"/>
    <p:sldId id="262" r:id="rId9"/>
    <p:sldId id="263" r:id="rId10"/>
    <p:sldId id="264" r:id="rId11"/>
    <p:sldId id="265" r:id="rId12"/>
    <p:sldId id="272" r:id="rId13"/>
    <p:sldId id="266" r:id="rId14"/>
    <p:sldId id="273"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70"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7/24/2017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7/24/2017</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7/24/2017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7/24/2017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7/24/2017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7/24/2017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7/24/2017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7/24/2017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381000" y="2286000"/>
            <a:ext cx="8286750" cy="741363"/>
          </a:xfrm>
          <a:prstGeom prst="rect">
            <a:avLst/>
          </a:prstGeom>
          <a:noFill/>
          <a:ln w="9525">
            <a:noFill/>
            <a:miter lim="800000"/>
            <a:headEnd/>
            <a:tailEnd/>
          </a:ln>
          <a:effectLst/>
        </p:spPr>
        <p:txBody>
          <a:bodyPr anchor="b"/>
          <a:lstStyle/>
          <a:p>
            <a:pPr algn="ctr">
              <a:defRPr/>
            </a:pPr>
            <a:r>
              <a:rPr lang="en-US" sz="3200" i="1" kern="0" dirty="0" smtClean="0">
                <a:solidFill>
                  <a:schemeClr val="tx2"/>
                </a:solidFill>
                <a:latin typeface="+mj-lt"/>
                <a:ea typeface="+mj-ea"/>
                <a:cs typeface="+mj-cs"/>
              </a:rPr>
              <a:t>“SIMULATION OF BINARY TREE”</a:t>
            </a:r>
            <a:endParaRPr lang="en-US" sz="3200" i="1" kern="0" dirty="0">
              <a:solidFill>
                <a:schemeClr val="tx2"/>
              </a:solidFill>
              <a:latin typeface="+mj-lt"/>
              <a:ea typeface="+mj-ea"/>
              <a:cs typeface="+mj-cs"/>
            </a:endParaRPr>
          </a:p>
        </p:txBody>
      </p:sp>
      <p:sp>
        <p:nvSpPr>
          <p:cNvPr id="7" name="TextBox 6"/>
          <p:cNvSpPr txBox="1">
            <a:spLocks noChangeArrowheads="1"/>
          </p:cNvSpPr>
          <p:nvPr/>
        </p:nvSpPr>
        <p:spPr bwMode="auto">
          <a:xfrm>
            <a:off x="1355725" y="218182"/>
            <a:ext cx="7407275" cy="1077218"/>
          </a:xfrm>
          <a:prstGeom prst="rect">
            <a:avLst/>
          </a:prstGeom>
          <a:noFill/>
          <a:ln w="9525">
            <a:noFill/>
            <a:miter lim="800000"/>
            <a:headEnd/>
            <a:tailEnd/>
          </a:ln>
        </p:spPr>
        <p:txBody>
          <a:bodyPr>
            <a:spAutoFit/>
          </a:bodyPr>
          <a:lstStyle/>
          <a:p>
            <a:pPr algn="ctr"/>
            <a:r>
              <a:rPr lang="en-IN" sz="3200" b="1" dirty="0" smtClean="0">
                <a:solidFill>
                  <a:srgbClr val="7030A0"/>
                </a:solidFill>
                <a:ea typeface="Times New Roman" pitchFamily="18" charset="0"/>
                <a:cs typeface="Tunga" pitchFamily="34" charset="0"/>
              </a:rPr>
              <a:t>Jawaharlal Nehru National College of Engineering</a:t>
            </a:r>
            <a:endParaRPr lang="en-IN" sz="3200" b="1" dirty="0">
              <a:solidFill>
                <a:srgbClr val="7030A0"/>
              </a:solidFill>
              <a:ea typeface="Times New Roman" pitchFamily="18" charset="0"/>
              <a:cs typeface="Tunga" pitchFamily="34" charset="0"/>
            </a:endParaRPr>
          </a:p>
        </p:txBody>
      </p:sp>
      <p:sp>
        <p:nvSpPr>
          <p:cNvPr id="8" name="Rectangle 5"/>
          <p:cNvSpPr>
            <a:spLocks noChangeArrowheads="1"/>
          </p:cNvSpPr>
          <p:nvPr/>
        </p:nvSpPr>
        <p:spPr bwMode="auto">
          <a:xfrm>
            <a:off x="3863975" y="3124200"/>
            <a:ext cx="1450013" cy="457048"/>
          </a:xfrm>
          <a:prstGeom prst="rect">
            <a:avLst/>
          </a:prstGeom>
          <a:noFill/>
          <a:ln w="9525">
            <a:noFill/>
            <a:miter lim="800000"/>
            <a:headEnd/>
            <a:tailEnd/>
          </a:ln>
        </p:spPr>
        <p:txBody>
          <a:bodyPr wrap="none">
            <a:spAutoFit/>
          </a:bodyPr>
          <a:lstStyle/>
          <a:p>
            <a:pPr algn="ctr">
              <a:lnSpc>
                <a:spcPct val="150000"/>
              </a:lnSpc>
              <a:defRPr/>
            </a:pPr>
            <a:r>
              <a:rPr lang="en-US" b="1" dirty="0">
                <a:solidFill>
                  <a:srgbClr val="7030A0"/>
                </a:solidFill>
                <a:latin typeface="+mn-lt"/>
                <a:ea typeface="Times New Roman" pitchFamily="18" charset="0"/>
                <a:cs typeface="Tunga" pitchFamily="34" charset="0"/>
              </a:rPr>
              <a:t>Presented by</a:t>
            </a:r>
            <a:endParaRPr lang="en-US" dirty="0">
              <a:solidFill>
                <a:srgbClr val="7030A0"/>
              </a:solidFill>
              <a:latin typeface="+mn-lt"/>
              <a:ea typeface="Times New Roman" pitchFamily="18" charset="0"/>
              <a:cs typeface="Tunga" pitchFamily="34" charset="0"/>
            </a:endParaRPr>
          </a:p>
        </p:txBody>
      </p:sp>
      <p:sp>
        <p:nvSpPr>
          <p:cNvPr id="9" name="Rectangle 7"/>
          <p:cNvSpPr>
            <a:spLocks noChangeArrowheads="1"/>
          </p:cNvSpPr>
          <p:nvPr/>
        </p:nvSpPr>
        <p:spPr bwMode="auto">
          <a:xfrm>
            <a:off x="3071812" y="4729400"/>
            <a:ext cx="2947988" cy="416524"/>
          </a:xfrm>
          <a:prstGeom prst="rect">
            <a:avLst/>
          </a:prstGeom>
          <a:noFill/>
          <a:ln w="9525">
            <a:noFill/>
            <a:miter lim="800000"/>
            <a:headEnd/>
            <a:tailEnd/>
          </a:ln>
        </p:spPr>
        <p:txBody>
          <a:bodyPr>
            <a:spAutoFit/>
          </a:bodyPr>
          <a:lstStyle/>
          <a:p>
            <a:pPr algn="ctr">
              <a:lnSpc>
                <a:spcPct val="150000"/>
              </a:lnSpc>
              <a:defRPr/>
            </a:pPr>
            <a:r>
              <a:rPr lang="en-US" sz="1600" b="1" dirty="0">
                <a:solidFill>
                  <a:srgbClr val="7030A0"/>
                </a:solidFill>
                <a:latin typeface="+mn-lt"/>
                <a:ea typeface="Times New Roman" pitchFamily="18" charset="0"/>
                <a:cs typeface="Tunga" pitchFamily="34" charset="0"/>
              </a:rPr>
              <a:t>Under the Guidance of </a:t>
            </a:r>
            <a:endParaRPr lang="en-US" sz="1600" dirty="0">
              <a:solidFill>
                <a:srgbClr val="7030A0"/>
              </a:solidFill>
              <a:latin typeface="+mn-lt"/>
              <a:ea typeface="Times New Roman" pitchFamily="18" charset="0"/>
              <a:cs typeface="Tunga" pitchFamily="34" charset="0"/>
            </a:endParaRPr>
          </a:p>
        </p:txBody>
      </p:sp>
      <p:sp>
        <p:nvSpPr>
          <p:cNvPr id="10" name="TextBox 16"/>
          <p:cNvSpPr txBox="1">
            <a:spLocks noChangeArrowheads="1"/>
          </p:cNvSpPr>
          <p:nvPr/>
        </p:nvSpPr>
        <p:spPr bwMode="auto">
          <a:xfrm>
            <a:off x="2362200" y="3843338"/>
            <a:ext cx="4876800" cy="707886"/>
          </a:xfrm>
          <a:prstGeom prst="rect">
            <a:avLst/>
          </a:prstGeom>
          <a:noFill/>
          <a:ln w="9525">
            <a:noFill/>
            <a:miter lim="800000"/>
            <a:headEnd/>
            <a:tailEnd/>
          </a:ln>
        </p:spPr>
        <p:txBody>
          <a:bodyPr wrap="square">
            <a:spAutoFit/>
          </a:bodyPr>
          <a:lstStyle/>
          <a:p>
            <a:pPr>
              <a:defRPr/>
            </a:pPr>
            <a:r>
              <a:rPr lang="en-US" sz="2000" b="1" dirty="0" err="1" smtClean="0">
                <a:latin typeface="+mn-lt"/>
              </a:rPr>
              <a:t>Mr</a:t>
            </a:r>
            <a:r>
              <a:rPr lang="en-US" sz="2000" b="1" dirty="0"/>
              <a:t> </a:t>
            </a:r>
            <a:r>
              <a:rPr lang="en-US" sz="2000" b="1" dirty="0" smtClean="0"/>
              <a:t>ASHUTOSH SHENOY P    4JN14CS018</a:t>
            </a:r>
            <a:r>
              <a:rPr lang="en-US" sz="2000" b="1" dirty="0" smtClean="0">
                <a:latin typeface="+mn-lt"/>
              </a:rPr>
              <a:t>              </a:t>
            </a:r>
          </a:p>
          <a:p>
            <a:pPr>
              <a:defRPr/>
            </a:pPr>
            <a:r>
              <a:rPr lang="en-US" sz="2000" b="1" dirty="0" err="1" smtClean="0"/>
              <a:t>Mr</a:t>
            </a:r>
            <a:r>
              <a:rPr lang="en-US" sz="2000" b="1" dirty="0"/>
              <a:t> </a:t>
            </a:r>
            <a:r>
              <a:rPr lang="en-US" sz="2000" b="1" dirty="0" smtClean="0"/>
              <a:t>DEEKSHITH B G              4JN14CS027</a:t>
            </a:r>
          </a:p>
        </p:txBody>
      </p:sp>
      <p:sp>
        <p:nvSpPr>
          <p:cNvPr id="13" name="Rectangle 18"/>
          <p:cNvSpPr>
            <a:spLocks noChangeArrowheads="1"/>
          </p:cNvSpPr>
          <p:nvPr/>
        </p:nvSpPr>
        <p:spPr bwMode="auto">
          <a:xfrm>
            <a:off x="471487" y="5388114"/>
            <a:ext cx="2500313" cy="1015663"/>
          </a:xfrm>
          <a:prstGeom prst="rect">
            <a:avLst/>
          </a:prstGeom>
          <a:noFill/>
          <a:ln w="9525">
            <a:noFill/>
            <a:miter lim="800000"/>
            <a:headEnd/>
            <a:tailEnd/>
          </a:ln>
        </p:spPr>
        <p:txBody>
          <a:bodyPr wrap="square">
            <a:spAutoFit/>
          </a:bodyPr>
          <a:lstStyle/>
          <a:p>
            <a:pPr algn="ctr">
              <a:defRPr/>
            </a:pPr>
            <a:r>
              <a:rPr lang="en-US" sz="2000" b="1" dirty="0" smtClean="0">
                <a:latin typeface="+mn-lt"/>
              </a:rPr>
              <a:t>Mr</a:t>
            </a:r>
            <a:r>
              <a:rPr lang="en-US" sz="2000" b="1" dirty="0">
                <a:latin typeface="+mn-lt"/>
              </a:rPr>
              <a:t>. </a:t>
            </a:r>
            <a:r>
              <a:rPr lang="en-US" sz="2000" b="1" dirty="0" smtClean="0">
                <a:latin typeface="+mn-lt"/>
              </a:rPr>
              <a:t>MOHAN  H G,</a:t>
            </a:r>
          </a:p>
          <a:p>
            <a:pPr algn="ctr">
              <a:defRPr/>
            </a:pPr>
            <a:r>
              <a:rPr lang="en-US" sz="2000" dirty="0" smtClean="0">
                <a:ea typeface="Times New Roman" pitchFamily="18" charset="0"/>
                <a:cs typeface="Tunga" pitchFamily="34" charset="0"/>
              </a:rPr>
              <a:t>Assistant Professor,</a:t>
            </a:r>
          </a:p>
          <a:p>
            <a:pPr algn="ctr">
              <a:defRPr/>
            </a:pPr>
            <a:r>
              <a:rPr lang="en-US" sz="2000" dirty="0" smtClean="0">
                <a:ea typeface="Times New Roman" pitchFamily="18" charset="0"/>
                <a:cs typeface="Tunga" pitchFamily="34" charset="0"/>
              </a:rPr>
              <a:t>Dept. of CSE</a:t>
            </a:r>
            <a:endParaRPr lang="en-US" sz="2000" dirty="0">
              <a:ea typeface="Times New Roman" pitchFamily="18" charset="0"/>
              <a:cs typeface="Tunga" pitchFamily="34" charset="0"/>
            </a:endParaRPr>
          </a:p>
        </p:txBody>
      </p:sp>
      <p:sp>
        <p:nvSpPr>
          <p:cNvPr id="14" name="TextBox 13"/>
          <p:cNvSpPr txBox="1">
            <a:spLocks noChangeArrowheads="1"/>
          </p:cNvSpPr>
          <p:nvPr/>
        </p:nvSpPr>
        <p:spPr bwMode="auto">
          <a:xfrm>
            <a:off x="3733800" y="1901825"/>
            <a:ext cx="2133600" cy="307975"/>
          </a:xfrm>
          <a:prstGeom prst="rect">
            <a:avLst/>
          </a:prstGeom>
          <a:noFill/>
          <a:ln w="9525">
            <a:noFill/>
            <a:miter lim="800000"/>
            <a:headEnd/>
            <a:tailEnd/>
          </a:ln>
        </p:spPr>
        <p:txBody>
          <a:bodyPr wrap="none">
            <a:spAutoFit/>
          </a:bodyPr>
          <a:lstStyle/>
          <a:p>
            <a:r>
              <a:rPr lang="en-US" sz="1400" dirty="0"/>
              <a:t>A  PRESENTATION ON</a:t>
            </a:r>
            <a:endParaRPr lang="en-IN" sz="1400" dirty="0"/>
          </a:p>
        </p:txBody>
      </p:sp>
      <p:sp>
        <p:nvSpPr>
          <p:cNvPr id="15" name="Rectangle 12"/>
          <p:cNvSpPr>
            <a:spLocks noChangeArrowheads="1"/>
          </p:cNvSpPr>
          <p:nvPr/>
        </p:nvSpPr>
        <p:spPr bwMode="auto">
          <a:xfrm>
            <a:off x="2120900" y="1371600"/>
            <a:ext cx="6623050" cy="368300"/>
          </a:xfrm>
          <a:prstGeom prst="rect">
            <a:avLst/>
          </a:prstGeom>
          <a:noFill/>
          <a:ln w="12700" algn="ctr">
            <a:noFill/>
            <a:miter lim="800000"/>
            <a:headEnd type="none" w="sm" len="sm"/>
            <a:tailEnd type="none" w="sm" len="sm"/>
          </a:ln>
        </p:spPr>
        <p:txBody>
          <a:bodyPr anchor="ctr">
            <a:spAutoFit/>
          </a:bodyPr>
          <a:lstStyle/>
          <a:p>
            <a:pPr eaLnBrk="0" hangingPunct="0"/>
            <a:r>
              <a:rPr lang="en-US" b="1" dirty="0">
                <a:cs typeface="Times New Roman" pitchFamily="18" charset="0"/>
              </a:rPr>
              <a:t>Department of Computer Science &amp; Engineering</a:t>
            </a:r>
            <a:endParaRPr lang="en-US" b="1" dirty="0"/>
          </a:p>
        </p:txBody>
      </p:sp>
      <p:pic>
        <p:nvPicPr>
          <p:cNvPr id="16" name="Picture 15" descr="jnnc"/>
          <p:cNvPicPr/>
          <p:nvPr/>
        </p:nvPicPr>
        <p:blipFill>
          <a:blip r:embed="rId2" cstate="print"/>
          <a:srcRect/>
          <a:stretch>
            <a:fillRect/>
          </a:stretch>
        </p:blipFill>
        <p:spPr bwMode="auto">
          <a:xfrm>
            <a:off x="374072" y="298450"/>
            <a:ext cx="1302327" cy="1301750"/>
          </a:xfrm>
          <a:prstGeom prst="rect">
            <a:avLst/>
          </a:prstGeom>
          <a:noFill/>
          <a:ln w="9525">
            <a:noFill/>
            <a:miter lim="800000"/>
            <a:headEnd/>
            <a:tailEnd/>
          </a:ln>
        </p:spPr>
      </p:pic>
      <p:sp>
        <p:nvSpPr>
          <p:cNvPr id="17" name="Rectangle 18"/>
          <p:cNvSpPr>
            <a:spLocks noChangeArrowheads="1"/>
          </p:cNvSpPr>
          <p:nvPr/>
        </p:nvSpPr>
        <p:spPr bwMode="auto">
          <a:xfrm>
            <a:off x="3443287" y="5395734"/>
            <a:ext cx="2347913" cy="1015663"/>
          </a:xfrm>
          <a:prstGeom prst="rect">
            <a:avLst/>
          </a:prstGeom>
          <a:noFill/>
          <a:ln w="9525">
            <a:noFill/>
            <a:miter lim="800000"/>
            <a:headEnd/>
            <a:tailEnd/>
          </a:ln>
        </p:spPr>
        <p:txBody>
          <a:bodyPr wrap="square">
            <a:spAutoFit/>
          </a:bodyPr>
          <a:lstStyle/>
          <a:p>
            <a:pPr algn="ctr">
              <a:defRPr/>
            </a:pPr>
            <a:r>
              <a:rPr lang="en-US" sz="2000" b="1" dirty="0" smtClean="0">
                <a:latin typeface="+mn-lt"/>
              </a:rPr>
              <a:t>Mr</a:t>
            </a:r>
            <a:r>
              <a:rPr lang="en-US" sz="2000" b="1" dirty="0">
                <a:latin typeface="+mn-lt"/>
              </a:rPr>
              <a:t>. </a:t>
            </a:r>
            <a:r>
              <a:rPr lang="en-US" sz="2000" b="1" dirty="0" smtClean="0">
                <a:latin typeface="+mn-lt"/>
              </a:rPr>
              <a:t>RAVINDRA  S,</a:t>
            </a:r>
          </a:p>
          <a:p>
            <a:pPr algn="ctr">
              <a:defRPr/>
            </a:pPr>
            <a:r>
              <a:rPr lang="en-US" sz="2000" dirty="0" smtClean="0">
                <a:ea typeface="Times New Roman" pitchFamily="18" charset="0"/>
                <a:cs typeface="Tunga" pitchFamily="34" charset="0"/>
              </a:rPr>
              <a:t>Assistant Professor, </a:t>
            </a:r>
          </a:p>
          <a:p>
            <a:pPr algn="ctr">
              <a:defRPr/>
            </a:pPr>
            <a:r>
              <a:rPr lang="en-US" sz="2000" dirty="0">
                <a:ea typeface="Times New Roman" pitchFamily="18" charset="0"/>
                <a:cs typeface="Tunga" pitchFamily="34" charset="0"/>
              </a:rPr>
              <a:t>Dept. of CSE</a:t>
            </a:r>
          </a:p>
        </p:txBody>
      </p:sp>
      <p:sp>
        <p:nvSpPr>
          <p:cNvPr id="18" name="Rectangle 18"/>
          <p:cNvSpPr>
            <a:spLocks noChangeArrowheads="1"/>
          </p:cNvSpPr>
          <p:nvPr/>
        </p:nvSpPr>
        <p:spPr bwMode="auto">
          <a:xfrm>
            <a:off x="6319837" y="5419368"/>
            <a:ext cx="2347913" cy="1015663"/>
          </a:xfrm>
          <a:prstGeom prst="rect">
            <a:avLst/>
          </a:prstGeom>
          <a:noFill/>
          <a:ln w="9525">
            <a:noFill/>
            <a:miter lim="800000"/>
            <a:headEnd/>
            <a:tailEnd/>
          </a:ln>
        </p:spPr>
        <p:txBody>
          <a:bodyPr wrap="square">
            <a:spAutoFit/>
          </a:bodyPr>
          <a:lstStyle/>
          <a:p>
            <a:pPr algn="ctr">
              <a:defRPr/>
            </a:pPr>
            <a:r>
              <a:rPr lang="en-US" sz="2000" b="1" dirty="0" smtClean="0">
                <a:latin typeface="+mn-lt"/>
              </a:rPr>
              <a:t>Mrs. SREEDEVI  S, </a:t>
            </a:r>
          </a:p>
          <a:p>
            <a:pPr algn="ctr">
              <a:defRPr/>
            </a:pPr>
            <a:r>
              <a:rPr lang="en-US" sz="2000" dirty="0" smtClean="0">
                <a:ea typeface="Times New Roman" pitchFamily="18" charset="0"/>
                <a:cs typeface="Tunga" pitchFamily="34" charset="0"/>
              </a:rPr>
              <a:t>Assistant Professor,</a:t>
            </a:r>
          </a:p>
          <a:p>
            <a:pPr algn="ctr">
              <a:defRPr/>
            </a:pPr>
            <a:r>
              <a:rPr lang="en-US" sz="2000" dirty="0">
                <a:ea typeface="Times New Roman" pitchFamily="18" charset="0"/>
                <a:cs typeface="Tunga" pitchFamily="34" charset="0"/>
              </a:rPr>
              <a:t>Dept. of CSE</a:t>
            </a:r>
            <a:r>
              <a:rPr lang="en-US" sz="2000" dirty="0" smtClean="0">
                <a:ea typeface="Times New Roman" pitchFamily="18" charset="0"/>
                <a:cs typeface="Tunga" pitchFamily="34" charset="0"/>
              </a:rPr>
              <a:t> </a:t>
            </a:r>
            <a:endParaRPr lang="en-US" sz="2000" dirty="0">
              <a:ea typeface="Times New Roman" pitchFamily="18" charset="0"/>
              <a:cs typeface="Tung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DESIGN</a:t>
            </a:r>
          </a:p>
        </p:txBody>
      </p:sp>
      <p:pic>
        <p:nvPicPr>
          <p:cNvPr id="4098" name="Picture 2" descr="C:\Users\admin\Downloads\Screen Shot 2017-07-24 at 7.05.31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316921"/>
            <a:ext cx="4419600" cy="5306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IMPLEMENTATION</a:t>
            </a:r>
          </a:p>
        </p:txBody>
      </p:sp>
      <p:sp>
        <p:nvSpPr>
          <p:cNvPr id="7" name="TextBox 6"/>
          <p:cNvSpPr txBox="1"/>
          <p:nvPr/>
        </p:nvSpPr>
        <p:spPr>
          <a:xfrm>
            <a:off x="609600" y="1371600"/>
            <a:ext cx="7924800" cy="4247317"/>
          </a:xfrm>
          <a:prstGeom prst="rect">
            <a:avLst/>
          </a:prstGeom>
          <a:noFill/>
        </p:spPr>
        <p:txBody>
          <a:bodyPr wrap="square" rtlCol="0">
            <a:spAutoFit/>
          </a:bodyPr>
          <a:lstStyle/>
          <a:p>
            <a:pPr algn="just"/>
            <a:r>
              <a:rPr lang="en-US" dirty="0" smtClean="0"/>
              <a:t>•</a:t>
            </a:r>
            <a:r>
              <a:rPr lang="en-US" dirty="0" smtClean="0">
                <a:latin typeface="Times New Roman" pitchFamily="18" charset="0"/>
                <a:cs typeface="Times New Roman" pitchFamily="18" charset="0"/>
              </a:rPr>
              <a:t>Void  </a:t>
            </a:r>
            <a:r>
              <a:rPr lang="en-US" dirty="0" err="1" smtClean="0">
                <a:latin typeface="Times New Roman" pitchFamily="18" charset="0"/>
                <a:cs typeface="Times New Roman" pitchFamily="18" charset="0"/>
              </a:rPr>
              <a:t>glBegin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glEnum</a:t>
            </a:r>
            <a:r>
              <a:rPr lang="en-US" dirty="0">
                <a:latin typeface="Times New Roman" pitchFamily="18" charset="0"/>
                <a:cs typeface="Times New Roman" pitchFamily="18" charset="0"/>
              </a:rPr>
              <a:t> mode)</a:t>
            </a:r>
          </a:p>
          <a:p>
            <a:pPr algn="just"/>
            <a:r>
              <a:rPr lang="en-US" dirty="0" smtClean="0">
                <a:latin typeface="Times New Roman" pitchFamily="18" charset="0"/>
                <a:cs typeface="Times New Roman" pitchFamily="18" charset="0"/>
              </a:rPr>
              <a:t>	Initiates </a:t>
            </a:r>
            <a:r>
              <a:rPr lang="en-US" dirty="0">
                <a:latin typeface="Times New Roman" pitchFamily="18" charset="0"/>
                <a:cs typeface="Times New Roman" pitchFamily="18" charset="0"/>
              </a:rPr>
              <a:t>a new primitive of type mode and starts the collection of vertices. Values of mode include GL_POINTS, GL_LINES and GL_POLYGON. [3]</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•Void </a:t>
            </a:r>
            <a:r>
              <a:rPr lang="en-US" dirty="0" err="1">
                <a:latin typeface="Times New Roman" pitchFamily="18" charset="0"/>
                <a:cs typeface="Times New Roman" pitchFamily="18" charset="0"/>
              </a:rPr>
              <a:t>glEnd</a:t>
            </a:r>
            <a:r>
              <a:rPr lang="en-US" dirty="0">
                <a:latin typeface="Times New Roman" pitchFamily="18" charset="0"/>
                <a:cs typeface="Times New Roman" pitchFamily="18" charset="0"/>
              </a:rPr>
              <a:t> ( )</a:t>
            </a:r>
          </a:p>
          <a:p>
            <a:pPr algn="just"/>
            <a:r>
              <a:rPr lang="en-US" dirty="0" smtClean="0">
                <a:latin typeface="Times New Roman" pitchFamily="18" charset="0"/>
                <a:cs typeface="Times New Roman" pitchFamily="18" charset="0"/>
              </a:rPr>
              <a:t>	Terminates </a:t>
            </a:r>
            <a:r>
              <a:rPr lang="en-US" dirty="0">
                <a:latin typeface="Times New Roman" pitchFamily="18" charset="0"/>
                <a:cs typeface="Times New Roman" pitchFamily="18" charset="0"/>
              </a:rPr>
              <a:t>a list of vertices.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Void glColor3f [i   f  d ] (TYPE r, TYPE g, TYPE b)</a:t>
            </a:r>
          </a:p>
          <a:p>
            <a:pPr algn="just"/>
            <a:r>
              <a:rPr lang="en-US" dirty="0" smtClean="0">
                <a:latin typeface="Times New Roman" pitchFamily="18" charset="0"/>
                <a:cs typeface="Times New Roman" pitchFamily="18" charset="0"/>
              </a:rPr>
              <a:t>	Sets </a:t>
            </a:r>
            <a:r>
              <a:rPr lang="en-US" dirty="0">
                <a:latin typeface="Times New Roman" pitchFamily="18" charset="0"/>
                <a:cs typeface="Times New Roman" pitchFamily="18" charset="0"/>
              </a:rPr>
              <a:t>the present RGB colors. Valid types are integer (I), float (f) and double (d). The maximum and minimum values of the floating-point types are 1.0 and 0.0, respectively.</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glClearColor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GLclampf</a:t>
            </a:r>
            <a:r>
              <a:rPr lang="en-US" dirty="0">
                <a:latin typeface="Times New Roman" pitchFamily="18" charset="0"/>
                <a:cs typeface="Times New Roman" pitchFamily="18" charset="0"/>
              </a:rPr>
              <a:t> r, </a:t>
            </a:r>
            <a:r>
              <a:rPr lang="en-US" dirty="0" err="1">
                <a:latin typeface="Times New Roman" pitchFamily="18" charset="0"/>
                <a:cs typeface="Times New Roman" pitchFamily="18" charset="0"/>
              </a:rPr>
              <a:t>GLclampf</a:t>
            </a:r>
            <a:r>
              <a:rPr lang="en-US" dirty="0">
                <a:latin typeface="Times New Roman" pitchFamily="18" charset="0"/>
                <a:cs typeface="Times New Roman" pitchFamily="18" charset="0"/>
              </a:rPr>
              <a:t> g, </a:t>
            </a:r>
            <a:r>
              <a:rPr lang="en-US" dirty="0" err="1">
                <a:latin typeface="Times New Roman" pitchFamily="18" charset="0"/>
                <a:cs typeface="Times New Roman" pitchFamily="18" charset="0"/>
              </a:rPr>
              <a:t>GLclampf</a:t>
            </a:r>
            <a:r>
              <a:rPr lang="en-US" dirty="0">
                <a:latin typeface="Times New Roman" pitchFamily="18" charset="0"/>
                <a:cs typeface="Times New Roman" pitchFamily="18" charset="0"/>
              </a:rPr>
              <a:t> b, </a:t>
            </a:r>
            <a:r>
              <a:rPr lang="en-US" dirty="0" err="1">
                <a:latin typeface="Times New Roman" pitchFamily="18" charset="0"/>
                <a:cs typeface="Times New Roman" pitchFamily="18" charset="0"/>
              </a:rPr>
              <a:t>GLclampf</a:t>
            </a:r>
            <a:r>
              <a:rPr lang="en-US" dirty="0">
                <a:latin typeface="Times New Roman" pitchFamily="18" charset="0"/>
                <a:cs typeface="Times New Roman" pitchFamily="18" charset="0"/>
              </a:rPr>
              <a:t> a)</a:t>
            </a:r>
          </a:p>
          <a:p>
            <a:pPr algn="just"/>
            <a:r>
              <a:rPr lang="en-US" dirty="0" smtClean="0">
                <a:latin typeface="Times New Roman" pitchFamily="18" charset="0"/>
                <a:cs typeface="Times New Roman" pitchFamily="18" charset="0"/>
              </a:rPr>
              <a:t>	Sets </a:t>
            </a:r>
            <a:r>
              <a:rPr lang="en-US" dirty="0">
                <a:latin typeface="Times New Roman" pitchFamily="18" charset="0"/>
                <a:cs typeface="Times New Roman" pitchFamily="18" charset="0"/>
              </a:rPr>
              <a:t>the present RGBA clear color used when clearing the color buffer. Variables of </a:t>
            </a:r>
            <a:r>
              <a:rPr lang="en-US" dirty="0" err="1">
                <a:latin typeface="Times New Roman" pitchFamily="18" charset="0"/>
                <a:cs typeface="Times New Roman" pitchFamily="18" charset="0"/>
              </a:rPr>
              <a:t>GLclampf</a:t>
            </a:r>
            <a:r>
              <a:rPr lang="en-US" dirty="0">
                <a:latin typeface="Times New Roman" pitchFamily="18" charset="0"/>
                <a:cs typeface="Times New Roman" pitchFamily="18" charset="0"/>
              </a:rPr>
              <a:t> are floating-point numbers between 0.0 and 1.0.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609600"/>
            <a:ext cx="6781800" cy="5355312"/>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glutCreateWindow</a:t>
            </a:r>
            <a:r>
              <a:rPr lang="en-US" dirty="0">
                <a:latin typeface="Times New Roman" pitchFamily="18" charset="0"/>
                <a:cs typeface="Times New Roman" pitchFamily="18" charset="0"/>
              </a:rPr>
              <a:t> (char *title)</a:t>
            </a:r>
          </a:p>
          <a:p>
            <a:pPr algn="just"/>
            <a:r>
              <a:rPr lang="en-US" dirty="0" smtClean="0">
                <a:latin typeface="Times New Roman" pitchFamily="18" charset="0"/>
                <a:cs typeface="Times New Roman" pitchFamily="18" charset="0"/>
              </a:rPr>
              <a:t>	Creates </a:t>
            </a:r>
            <a:r>
              <a:rPr lang="en-US" dirty="0">
                <a:latin typeface="Times New Roman" pitchFamily="18" charset="0"/>
                <a:cs typeface="Times New Roman" pitchFamily="18" charset="0"/>
              </a:rPr>
              <a:t>a window on the display. The string title can be used to label the window. The return value provides a reference to the window that can be used where there are multiple windows.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•Void </a:t>
            </a:r>
            <a:r>
              <a:rPr lang="en-US" dirty="0" err="1">
                <a:latin typeface="Times New Roman" pitchFamily="18" charset="0"/>
                <a:cs typeface="Times New Roman" pitchFamily="18" charset="0"/>
              </a:rPr>
              <a:t>glutInitWindowSize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width,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height)</a:t>
            </a:r>
          </a:p>
          <a:p>
            <a:pPr algn="just"/>
            <a:r>
              <a:rPr lang="en-US" dirty="0" smtClean="0">
                <a:latin typeface="Times New Roman" pitchFamily="18" charset="0"/>
                <a:cs typeface="Times New Roman" pitchFamily="18" charset="0"/>
              </a:rPr>
              <a:t>	Specifies </a:t>
            </a:r>
            <a:r>
              <a:rPr lang="en-US" dirty="0">
                <a:latin typeface="Times New Roman" pitchFamily="18" charset="0"/>
                <a:cs typeface="Times New Roman" pitchFamily="18" charset="0"/>
              </a:rPr>
              <a:t>the initial height and width of the window in pixels.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glutInitWindowPosition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x,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y)</a:t>
            </a:r>
          </a:p>
          <a:p>
            <a:pPr algn="just"/>
            <a:r>
              <a:rPr lang="en-US" dirty="0" smtClean="0">
                <a:latin typeface="Times New Roman" pitchFamily="18" charset="0"/>
                <a:cs typeface="Times New Roman" pitchFamily="18" charset="0"/>
              </a:rPr>
              <a:t>	Specifies </a:t>
            </a:r>
            <a:r>
              <a:rPr lang="en-US" dirty="0">
                <a:latin typeface="Times New Roman" pitchFamily="18" charset="0"/>
                <a:cs typeface="Times New Roman" pitchFamily="18" charset="0"/>
              </a:rPr>
              <a:t>the initial position of the top-left corner of the window in pixels.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glutInitDisplayMode</a:t>
            </a:r>
            <a:r>
              <a:rPr lang="en-US" dirty="0">
                <a:latin typeface="Times New Roman" pitchFamily="18" charset="0"/>
                <a:cs typeface="Times New Roman" pitchFamily="18" charset="0"/>
              </a:rPr>
              <a:t> (unsigned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mode)</a:t>
            </a:r>
          </a:p>
          <a:p>
            <a:pPr algn="just"/>
            <a:r>
              <a:rPr lang="en-US" dirty="0" smtClean="0">
                <a:latin typeface="Times New Roman" pitchFamily="18" charset="0"/>
                <a:cs typeface="Times New Roman" pitchFamily="18" charset="0"/>
              </a:rPr>
              <a:t>	Request </a:t>
            </a:r>
            <a:r>
              <a:rPr lang="en-US" dirty="0">
                <a:latin typeface="Times New Roman" pitchFamily="18" charset="0"/>
                <a:cs typeface="Times New Roman" pitchFamily="18" charset="0"/>
              </a:rPr>
              <a:t>a display with the properties in mode. The value of mode is determined by the logical OR of operation including the color model (GLUT_RGB, GLUT_INDEX) and buffering (GLUT_SINGLE, GLUT_DOUBLE).</a:t>
            </a:r>
          </a:p>
          <a:p>
            <a:endParaRPr lang="en-US" dirty="0"/>
          </a:p>
          <a:p>
            <a:endParaRPr lang="en-US" dirty="0"/>
          </a:p>
        </p:txBody>
      </p:sp>
    </p:spTree>
    <p:extLst>
      <p:ext uri="{BB962C8B-B14F-4D97-AF65-F5344CB8AC3E}">
        <p14:creationId xmlns:p14="http://schemas.microsoft.com/office/powerpoint/2010/main" val="1121204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1"/>
            <a:ext cx="5943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29561" y="6074228"/>
            <a:ext cx="4102405" cy="646331"/>
          </a:xfrm>
          <a:prstGeom prst="rect">
            <a:avLst/>
          </a:prstGeom>
          <a:noFill/>
        </p:spPr>
        <p:txBody>
          <a:bodyPr wrap="none" rtlCol="0">
            <a:spAutoFit/>
          </a:bodyPr>
          <a:lstStyle/>
          <a:p>
            <a:pPr algn="just"/>
            <a:r>
              <a:rPr lang="en-US" dirty="0">
                <a:latin typeface="Times New Roman" pitchFamily="18" charset="0"/>
                <a:cs typeface="Times New Roman" pitchFamily="18" charset="0"/>
              </a:rPr>
              <a:t>Figure :</a:t>
            </a:r>
            <a:r>
              <a:rPr lang="en-US" dirty="0" smtClean="0">
                <a:latin typeface="Times New Roman" pitchFamily="18" charset="0"/>
                <a:cs typeface="Times New Roman" pitchFamily="18" charset="0"/>
              </a:rPr>
              <a:t> Snapshot </a:t>
            </a:r>
            <a:r>
              <a:rPr lang="en-US" dirty="0">
                <a:latin typeface="Times New Roman" pitchFamily="18" charset="0"/>
                <a:cs typeface="Times New Roman" pitchFamily="18" charset="0"/>
              </a:rPr>
              <a:t>showing the binary tree</a:t>
            </a:r>
            <a:r>
              <a:rPr lang="en-US" dirty="0"/>
              <a: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800"/>
            <a:ext cx="68580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67000" y="5808952"/>
            <a:ext cx="4301177" cy="369332"/>
          </a:xfrm>
          <a:prstGeom prst="rect">
            <a:avLst/>
          </a:prstGeom>
          <a:noFill/>
        </p:spPr>
        <p:txBody>
          <a:bodyPr wrap="none" rtlCol="0">
            <a:spAutoFit/>
          </a:bodyPr>
          <a:lstStyle/>
          <a:p>
            <a:pPr algn="just"/>
            <a:r>
              <a:rPr lang="en-US" dirty="0">
                <a:latin typeface="Times New Roman" pitchFamily="18" charset="0"/>
                <a:cs typeface="Times New Roman" pitchFamily="18" charset="0"/>
              </a:rPr>
              <a:t>Figure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Snapshot showing the tree traversal .</a:t>
            </a:r>
          </a:p>
        </p:txBody>
      </p:sp>
    </p:spTree>
    <p:extLst>
      <p:ext uri="{BB962C8B-B14F-4D97-AF65-F5344CB8AC3E}">
        <p14:creationId xmlns:p14="http://schemas.microsoft.com/office/powerpoint/2010/main" val="402191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CONCLUSION</a:t>
            </a:r>
          </a:p>
        </p:txBody>
      </p:sp>
      <p:sp>
        <p:nvSpPr>
          <p:cNvPr id="4" name="TextBox 3"/>
          <p:cNvSpPr txBox="1"/>
          <p:nvPr/>
        </p:nvSpPr>
        <p:spPr>
          <a:xfrm>
            <a:off x="838200" y="2589344"/>
            <a:ext cx="7772400"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The project  has used various Open GL  API’s to implement binary tree . An effort to show case the tree traversal technique is also been </a:t>
            </a:r>
            <a:r>
              <a:rPr lang="en-US" dirty="0" err="1">
                <a:latin typeface="Times New Roman" pitchFamily="18" charset="0"/>
                <a:cs typeface="Times New Roman" pitchFamily="18" charset="0"/>
              </a:rPr>
              <a:t>made.The</a:t>
            </a:r>
            <a:r>
              <a:rPr lang="en-US" dirty="0">
                <a:latin typeface="Times New Roman" pitchFamily="18" charset="0"/>
                <a:cs typeface="Times New Roman" pitchFamily="18" charset="0"/>
              </a:rPr>
              <a:t> program takes the input from the user.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FUTURE SCOPE</a:t>
            </a:r>
          </a:p>
        </p:txBody>
      </p:sp>
      <p:sp>
        <p:nvSpPr>
          <p:cNvPr id="4" name="TextBox 3"/>
          <p:cNvSpPr txBox="1"/>
          <p:nvPr/>
        </p:nvSpPr>
        <p:spPr>
          <a:xfrm>
            <a:off x="609600" y="2362200"/>
            <a:ext cx="7772400"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There is possibility of extending the tree structure beyond level two. Delay can be implemented in order to represent the tree traversal. Instead of the keyboard function a menu can be implemented to select among the traversal technique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REFERENCES</a:t>
            </a:r>
          </a:p>
        </p:txBody>
      </p:sp>
      <p:graphicFrame>
        <p:nvGraphicFramePr>
          <p:cNvPr id="5" name="Table 4"/>
          <p:cNvGraphicFramePr>
            <a:graphicFrameLocks noGrp="1"/>
          </p:cNvGraphicFramePr>
          <p:nvPr>
            <p:extLst>
              <p:ext uri="{D42A27DB-BD31-4B8C-83A1-F6EECF244321}">
                <p14:modId xmlns:p14="http://schemas.microsoft.com/office/powerpoint/2010/main" val="2653370172"/>
              </p:ext>
            </p:extLst>
          </p:nvPr>
        </p:nvGraphicFramePr>
        <p:xfrm>
          <a:off x="609600" y="1397000"/>
          <a:ext cx="7924800" cy="5022088"/>
        </p:xfrm>
        <a:graphic>
          <a:graphicData uri="http://schemas.openxmlformats.org/drawingml/2006/table">
            <a:tbl>
              <a:tblPr firstRow="1" bandRow="1">
                <a:tableStyleId>{2D5ABB26-0587-4C30-8999-92F81FD0307C}</a:tableStyleId>
              </a:tblPr>
              <a:tblGrid>
                <a:gridCol w="685800"/>
                <a:gridCol w="7239000"/>
              </a:tblGrid>
              <a:tr h="370840">
                <a:tc>
                  <a:txBody>
                    <a:bodyPr/>
                    <a:lstStyle/>
                    <a:p>
                      <a:pPr>
                        <a:lnSpc>
                          <a:spcPct val="150000"/>
                        </a:lnSpc>
                      </a:pPr>
                      <a:r>
                        <a:rPr lang="en-US" sz="2000" dirty="0" smtClean="0"/>
                        <a:t>[1]</a:t>
                      </a:r>
                      <a:endParaRPr lang="en-US" sz="2000" dirty="0"/>
                    </a:p>
                  </a:txBody>
                  <a:tcPr>
                    <a:lnL>
                      <a:noFill/>
                    </a:lnL>
                    <a:lnR>
                      <a:noFill/>
                    </a:lnR>
                    <a:lnT>
                      <a:noFill/>
                    </a:lnT>
                    <a:lnB>
                      <a:noFill/>
                    </a:lnB>
                    <a:lnTlToBr w="12700" cmpd="sng">
                      <a:noFill/>
                      <a:prstDash val="solid"/>
                    </a:lnTlToBr>
                    <a:lnBlToTr w="12700" cmpd="sng">
                      <a:noFill/>
                      <a:prstDash val="solid"/>
                    </a:lnBlToTr>
                  </a:tcPr>
                </a:tc>
                <a:tc>
                  <a:txBody>
                    <a:bodyPr/>
                    <a:lstStyle/>
                    <a:p>
                      <a:pPr>
                        <a:lnSpc>
                          <a:spcPct val="150000"/>
                        </a:lnSpc>
                      </a:pPr>
                      <a:r>
                        <a:rPr kumimoji="0" lang="en-US" sz="1800" kern="1200" dirty="0" smtClean="0">
                          <a:solidFill>
                            <a:schemeClr val="tx1"/>
                          </a:solidFill>
                          <a:effectLst/>
                          <a:latin typeface="Times New Roman" pitchFamily="18" charset="0"/>
                          <a:ea typeface="+mn-ea"/>
                          <a:cs typeface="Times New Roman" pitchFamily="18" charset="0"/>
                        </a:rPr>
                        <a:t>Interactive Computer Graphics A Top-Down Approach with OpenGL – Edward Angel, 5th edition, Addison-Wesley, 2008</a:t>
                      </a:r>
                      <a:endParaRPr lang="en-US" sz="2000" dirty="0">
                        <a:latin typeface="Times New Roman" pitchFamily="18" charset="0"/>
                        <a:cs typeface="Times New Roman" pitchFamily="18" charset="0"/>
                      </a:endParaRPr>
                    </a:p>
                  </a:txBody>
                  <a:tcPr>
                    <a:lnL>
                      <a:noFill/>
                    </a:lnL>
                    <a:lnR>
                      <a:noFill/>
                    </a:lnR>
                    <a:lnT>
                      <a:noFill/>
                    </a:lnT>
                    <a:lnB>
                      <a:noFill/>
                    </a:lnB>
                    <a:lnTlToBr w="12700" cmpd="sng">
                      <a:noFill/>
                      <a:prstDash val="solid"/>
                    </a:lnTlToBr>
                    <a:lnBlToTr w="12700" cmpd="sng">
                      <a:noFill/>
                      <a:prstDash val="solid"/>
                    </a:lnBlToTr>
                  </a:tcPr>
                </a:tc>
              </a:tr>
              <a:tr h="370840">
                <a:tc>
                  <a:txBody>
                    <a:bodyPr/>
                    <a:lstStyle/>
                    <a:p>
                      <a:pPr>
                        <a:lnSpc>
                          <a:spcPct val="150000"/>
                        </a:lnSpc>
                      </a:pPr>
                      <a:r>
                        <a:rPr lang="en-US" sz="2000" dirty="0" smtClean="0"/>
                        <a:t>[2]</a:t>
                      </a:r>
                      <a:endParaRPr lang="en-US" sz="2000" dirty="0"/>
                    </a:p>
                  </a:txBody>
                  <a:tcPr>
                    <a:lnL>
                      <a:noFill/>
                    </a:lnL>
                    <a:lnR>
                      <a:noFill/>
                    </a:lnR>
                    <a:lnT>
                      <a:noFill/>
                    </a:lnT>
                    <a:lnB>
                      <a:noFill/>
                    </a:lnB>
                    <a:lnTlToBr w="12700" cmpd="sng">
                      <a:noFill/>
                      <a:prstDash val="solid"/>
                    </a:lnTlToBr>
                    <a:lnBlToTr w="12700" cmpd="sng">
                      <a:noFill/>
                      <a:prstDash val="solid"/>
                    </a:lnBlToTr>
                  </a:tcPr>
                </a:tc>
                <a:tc>
                  <a:txBody>
                    <a:bodyPr/>
                    <a:lstStyle/>
                    <a:p>
                      <a:pPr>
                        <a:lnSpc>
                          <a:spcPct val="150000"/>
                        </a:lnSpc>
                      </a:pPr>
                      <a:r>
                        <a:rPr kumimoji="0" lang="en-US" sz="1800" kern="1200" dirty="0" smtClean="0">
                          <a:solidFill>
                            <a:schemeClr val="tx1"/>
                          </a:solidFill>
                          <a:effectLst/>
                          <a:latin typeface="Times New Roman" pitchFamily="18" charset="0"/>
                          <a:ea typeface="+mn-ea"/>
                          <a:cs typeface="Times New Roman" pitchFamily="18" charset="0"/>
                        </a:rPr>
                        <a:t>Horowitz , </a:t>
                      </a:r>
                      <a:r>
                        <a:rPr kumimoji="0" lang="en-US" sz="1800" kern="1200" dirty="0" err="1" smtClean="0">
                          <a:solidFill>
                            <a:schemeClr val="tx1"/>
                          </a:solidFill>
                          <a:effectLst/>
                          <a:latin typeface="Times New Roman" pitchFamily="18" charset="0"/>
                          <a:ea typeface="+mn-ea"/>
                          <a:cs typeface="Times New Roman" pitchFamily="18" charset="0"/>
                        </a:rPr>
                        <a:t>Sahni</a:t>
                      </a:r>
                      <a:r>
                        <a:rPr kumimoji="0" lang="en-US" sz="1800" kern="1200" dirty="0" smtClean="0">
                          <a:solidFill>
                            <a:schemeClr val="tx1"/>
                          </a:solidFill>
                          <a:effectLst/>
                          <a:latin typeface="Times New Roman" pitchFamily="18" charset="0"/>
                          <a:ea typeface="+mn-ea"/>
                          <a:cs typeface="Times New Roman" pitchFamily="18" charset="0"/>
                        </a:rPr>
                        <a:t> , Anderson - Freed : Fundamentals of data structure in C , 2nd Edition , Universities press , 2007</a:t>
                      </a:r>
                      <a:endParaRPr lang="en-US" sz="2000" dirty="0">
                        <a:latin typeface="Times New Roman" pitchFamily="18" charset="0"/>
                        <a:cs typeface="Times New Roman" pitchFamily="18" charset="0"/>
                      </a:endParaRPr>
                    </a:p>
                  </a:txBody>
                  <a:tcPr>
                    <a:lnL>
                      <a:noFill/>
                    </a:lnL>
                    <a:lnR>
                      <a:noFill/>
                    </a:lnR>
                    <a:lnT>
                      <a:noFill/>
                    </a:lnT>
                    <a:lnB>
                      <a:noFill/>
                    </a:lnB>
                    <a:lnTlToBr w="12700" cmpd="sng">
                      <a:noFill/>
                      <a:prstDash val="solid"/>
                    </a:lnTlToBr>
                    <a:lnBlToTr w="12700" cmpd="sng">
                      <a:noFill/>
                      <a:prstDash val="solid"/>
                    </a:lnBlToTr>
                  </a:tcPr>
                </a:tc>
              </a:tr>
              <a:tr h="370840">
                <a:tc>
                  <a:txBody>
                    <a:bodyPr/>
                    <a:lstStyle/>
                    <a:p>
                      <a:pPr>
                        <a:lnSpc>
                          <a:spcPct val="150000"/>
                        </a:lnSpc>
                      </a:pPr>
                      <a:r>
                        <a:rPr lang="en-US" sz="2000" dirty="0" smtClean="0"/>
                        <a:t>[3]</a:t>
                      </a:r>
                      <a:endParaRPr lang="en-US" sz="2000" dirty="0"/>
                    </a:p>
                  </a:txBody>
                  <a:tcPr>
                    <a:lnL>
                      <a:noFill/>
                    </a:lnL>
                    <a:lnR>
                      <a:noFill/>
                    </a:lnR>
                    <a:lnT>
                      <a:noFill/>
                    </a:lnT>
                    <a:lnB>
                      <a:noFill/>
                    </a:lnB>
                    <a:lnTlToBr w="12700" cmpd="sng">
                      <a:noFill/>
                      <a:prstDash val="solid"/>
                    </a:lnTlToBr>
                    <a:lnBlToTr w="12700" cmpd="sng">
                      <a:noFill/>
                      <a:prstDash val="solid"/>
                    </a:lnBlToTr>
                  </a:tcPr>
                </a:tc>
                <a:tc>
                  <a:txBody>
                    <a:bodyPr/>
                    <a:lstStyle/>
                    <a:p>
                      <a:pPr>
                        <a:lnSpc>
                          <a:spcPct val="150000"/>
                        </a:lnSpc>
                      </a:pPr>
                      <a:r>
                        <a:rPr kumimoji="0" lang="en-US" sz="1800" kern="1200" dirty="0" smtClean="0">
                          <a:solidFill>
                            <a:schemeClr val="tx1"/>
                          </a:solidFill>
                          <a:effectLst/>
                          <a:latin typeface="Times New Roman" pitchFamily="18" charset="0"/>
                          <a:ea typeface="+mn-ea"/>
                          <a:cs typeface="Times New Roman" pitchFamily="18" charset="0"/>
                        </a:rPr>
                        <a:t>https://www.opengl.org/resources/libraries/glut/spec3/node10.html</a:t>
                      </a:r>
                      <a:endParaRPr lang="en-US" sz="2000" dirty="0">
                        <a:latin typeface="Times New Roman" pitchFamily="18" charset="0"/>
                        <a:cs typeface="Times New Roman" pitchFamily="18" charset="0"/>
                      </a:endParaRPr>
                    </a:p>
                  </a:txBody>
                  <a:tcPr>
                    <a:lnL>
                      <a:noFill/>
                    </a:lnL>
                    <a:lnR>
                      <a:noFill/>
                    </a:lnR>
                    <a:lnT>
                      <a:noFill/>
                    </a:lnT>
                    <a:lnB>
                      <a:noFill/>
                    </a:lnB>
                    <a:lnTlToBr w="12700" cmpd="sng">
                      <a:noFill/>
                      <a:prstDash val="solid"/>
                    </a:lnTlToBr>
                    <a:lnBlToTr w="12700" cmpd="sng">
                      <a:noFill/>
                      <a:prstDash val="solid"/>
                    </a:lnBlToTr>
                  </a:tcPr>
                </a:tc>
              </a:tr>
              <a:tr h="370840">
                <a:tc>
                  <a:txBody>
                    <a:bodyPr/>
                    <a:lstStyle/>
                    <a:p>
                      <a:pPr>
                        <a:lnSpc>
                          <a:spcPct val="150000"/>
                        </a:lnSpc>
                      </a:pPr>
                      <a:endParaRPr lang="en-US" sz="2000" dirty="0"/>
                    </a:p>
                  </a:txBody>
                  <a:tcPr>
                    <a:lnL>
                      <a:noFill/>
                    </a:lnL>
                    <a:lnR>
                      <a:noFill/>
                    </a:lnR>
                    <a:lnT>
                      <a:noFill/>
                    </a:lnT>
                    <a:lnB>
                      <a:noFill/>
                    </a:lnB>
                    <a:lnTlToBr w="12700" cmpd="sng">
                      <a:noFill/>
                      <a:prstDash val="solid"/>
                    </a:lnTlToBr>
                    <a:lnBlToTr w="12700" cmpd="sng">
                      <a:noFill/>
                      <a:prstDash val="solid"/>
                    </a:lnBlToTr>
                  </a:tcPr>
                </a:tc>
                <a:tc>
                  <a:txBody>
                    <a:bodyPr/>
                    <a:lstStyle/>
                    <a:p>
                      <a:pPr>
                        <a:lnSpc>
                          <a:spcPct val="150000"/>
                        </a:lnSpc>
                      </a:pPr>
                      <a:endParaRPr lang="en-US" sz="2000" dirty="0"/>
                    </a:p>
                  </a:txBody>
                  <a:tcPr>
                    <a:lnL>
                      <a:noFill/>
                    </a:lnL>
                    <a:lnR>
                      <a:noFill/>
                    </a:lnR>
                    <a:lnT>
                      <a:noFill/>
                    </a:lnT>
                    <a:lnB>
                      <a:noFill/>
                    </a:lnB>
                    <a:lnTlToBr w="12700" cmpd="sng">
                      <a:noFill/>
                      <a:prstDash val="solid"/>
                    </a:lnTlToBr>
                    <a:lnBlToTr w="12700" cmpd="sng">
                      <a:noFill/>
                      <a:prstDash val="solid"/>
                    </a:lnBlToTr>
                  </a:tcPr>
                </a:tc>
              </a:tr>
              <a:tr h="370840">
                <a:tc>
                  <a:txBody>
                    <a:bodyPr/>
                    <a:lstStyle/>
                    <a:p>
                      <a:pPr>
                        <a:lnSpc>
                          <a:spcPct val="150000"/>
                        </a:lnSpc>
                      </a:pPr>
                      <a:endParaRPr lang="en-US" sz="2000"/>
                    </a:p>
                  </a:txBody>
                  <a:tcPr>
                    <a:lnL>
                      <a:noFill/>
                    </a:lnL>
                    <a:lnR>
                      <a:noFill/>
                    </a:lnR>
                    <a:lnT>
                      <a:noFill/>
                    </a:lnT>
                    <a:lnB>
                      <a:noFill/>
                    </a:lnB>
                    <a:lnTlToBr w="12700" cmpd="sng">
                      <a:noFill/>
                      <a:prstDash val="solid"/>
                    </a:lnTlToBr>
                    <a:lnBlToTr w="12700" cmpd="sng">
                      <a:noFill/>
                      <a:prstDash val="solid"/>
                    </a:lnBlToTr>
                  </a:tcPr>
                </a:tc>
                <a:tc>
                  <a:txBody>
                    <a:bodyPr/>
                    <a:lstStyle/>
                    <a:p>
                      <a:pPr>
                        <a:lnSpc>
                          <a:spcPct val="150000"/>
                        </a:lnSpc>
                      </a:pPr>
                      <a:endParaRPr lang="en-US" sz="2000" dirty="0"/>
                    </a:p>
                  </a:txBody>
                  <a:tcPr>
                    <a:lnL>
                      <a:noFill/>
                    </a:lnL>
                    <a:lnR>
                      <a:noFill/>
                    </a:lnR>
                    <a:lnT>
                      <a:noFill/>
                    </a:lnT>
                    <a:lnB>
                      <a:noFill/>
                    </a:lnB>
                    <a:lnTlToBr w="12700" cmpd="sng">
                      <a:noFill/>
                      <a:prstDash val="solid"/>
                    </a:lnTlToBr>
                    <a:lnBlToTr w="12700" cmpd="sng">
                      <a:noFill/>
                      <a:prstDash val="solid"/>
                    </a:lnBlToTr>
                  </a:tcPr>
                </a:tc>
              </a:tr>
              <a:tr h="370840">
                <a:tc>
                  <a:txBody>
                    <a:bodyPr/>
                    <a:lstStyle/>
                    <a:p>
                      <a:pPr>
                        <a:lnSpc>
                          <a:spcPct val="150000"/>
                        </a:lnSpc>
                      </a:pPr>
                      <a:endParaRPr lang="en-US" sz="2000"/>
                    </a:p>
                  </a:txBody>
                  <a:tcPr>
                    <a:lnL>
                      <a:noFill/>
                    </a:lnL>
                    <a:lnR>
                      <a:noFill/>
                    </a:lnR>
                    <a:lnT>
                      <a:noFill/>
                    </a:lnT>
                    <a:lnB>
                      <a:noFill/>
                    </a:lnB>
                    <a:lnTlToBr w="12700" cmpd="sng">
                      <a:noFill/>
                      <a:prstDash val="solid"/>
                    </a:lnTlToBr>
                    <a:lnBlToTr w="12700" cmpd="sng">
                      <a:noFill/>
                      <a:prstDash val="solid"/>
                    </a:lnBlToTr>
                  </a:tcPr>
                </a:tc>
                <a:tc>
                  <a:txBody>
                    <a:bodyPr/>
                    <a:lstStyle/>
                    <a:p>
                      <a:pPr>
                        <a:lnSpc>
                          <a:spcPct val="150000"/>
                        </a:lnSpc>
                      </a:pPr>
                      <a:endParaRPr lang="en-US" sz="2000"/>
                    </a:p>
                  </a:txBody>
                  <a:tcPr>
                    <a:lnL>
                      <a:noFill/>
                    </a:lnL>
                    <a:lnR>
                      <a:noFill/>
                    </a:lnR>
                    <a:lnT>
                      <a:noFill/>
                    </a:lnT>
                    <a:lnB>
                      <a:noFill/>
                    </a:lnB>
                    <a:lnTlToBr w="12700" cmpd="sng">
                      <a:noFill/>
                      <a:prstDash val="solid"/>
                    </a:lnTlToBr>
                    <a:lnBlToTr w="12700" cmpd="sng">
                      <a:noFill/>
                      <a:prstDash val="solid"/>
                    </a:lnBlToTr>
                  </a:tcPr>
                </a:tc>
              </a:tr>
              <a:tr h="370840">
                <a:tc>
                  <a:txBody>
                    <a:bodyPr/>
                    <a:lstStyle/>
                    <a:p>
                      <a:pPr>
                        <a:lnSpc>
                          <a:spcPct val="150000"/>
                        </a:lnSpc>
                      </a:pPr>
                      <a:endParaRPr lang="en-US" sz="2000"/>
                    </a:p>
                  </a:txBody>
                  <a:tcPr>
                    <a:lnL>
                      <a:noFill/>
                    </a:lnL>
                    <a:lnR>
                      <a:noFill/>
                    </a:lnR>
                    <a:lnT>
                      <a:noFill/>
                    </a:lnT>
                    <a:lnB>
                      <a:noFill/>
                    </a:lnB>
                    <a:lnTlToBr w="12700" cmpd="sng">
                      <a:noFill/>
                      <a:prstDash val="solid"/>
                    </a:lnTlToBr>
                    <a:lnBlToTr w="12700" cmpd="sng">
                      <a:noFill/>
                      <a:prstDash val="solid"/>
                    </a:lnBlToTr>
                  </a:tcPr>
                </a:tc>
                <a:tc>
                  <a:txBody>
                    <a:bodyPr/>
                    <a:lstStyle/>
                    <a:p>
                      <a:pPr>
                        <a:lnSpc>
                          <a:spcPct val="150000"/>
                        </a:lnSpc>
                      </a:pPr>
                      <a:endParaRPr lang="en-US" sz="2000"/>
                    </a:p>
                  </a:txBody>
                  <a:tcPr>
                    <a:lnL>
                      <a:noFill/>
                    </a:lnL>
                    <a:lnR>
                      <a:noFill/>
                    </a:lnR>
                    <a:lnT>
                      <a:noFill/>
                    </a:lnT>
                    <a:lnB>
                      <a:noFill/>
                    </a:lnB>
                    <a:lnTlToBr w="12700" cmpd="sng">
                      <a:noFill/>
                      <a:prstDash val="solid"/>
                    </a:lnTlToBr>
                    <a:lnBlToTr w="12700" cmpd="sng">
                      <a:noFill/>
                      <a:prstDash val="solid"/>
                    </a:lnBlToTr>
                  </a:tcPr>
                </a:tc>
              </a:tr>
              <a:tr h="370840">
                <a:tc>
                  <a:txBody>
                    <a:bodyPr/>
                    <a:lstStyle/>
                    <a:p>
                      <a:pPr>
                        <a:lnSpc>
                          <a:spcPct val="150000"/>
                        </a:lnSpc>
                      </a:pPr>
                      <a:endParaRPr lang="en-US" sz="2000"/>
                    </a:p>
                  </a:txBody>
                  <a:tcPr>
                    <a:lnL>
                      <a:noFill/>
                    </a:lnL>
                    <a:lnR>
                      <a:noFill/>
                    </a:lnR>
                    <a:lnT>
                      <a:noFill/>
                    </a:lnT>
                    <a:lnB>
                      <a:noFill/>
                    </a:lnB>
                    <a:lnTlToBr w="12700" cmpd="sng">
                      <a:noFill/>
                      <a:prstDash val="solid"/>
                    </a:lnTlToBr>
                    <a:lnBlToTr w="12700" cmpd="sng">
                      <a:noFill/>
                      <a:prstDash val="solid"/>
                    </a:lnBlToTr>
                  </a:tcPr>
                </a:tc>
                <a:tc>
                  <a:txBody>
                    <a:bodyPr/>
                    <a:lstStyle/>
                    <a:p>
                      <a:pPr>
                        <a:lnSpc>
                          <a:spcPct val="150000"/>
                        </a:lnSpc>
                      </a:pPr>
                      <a:endParaRPr lang="en-US" sz="2000" dirty="0"/>
                    </a:p>
                  </a:txBody>
                  <a:tcPr>
                    <a:lnL>
                      <a:noFill/>
                    </a:lnL>
                    <a:lnR>
                      <a:noFill/>
                    </a:lnR>
                    <a:lnT>
                      <a:noFill/>
                    </a:lnT>
                    <a:lnB>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9800" y="2895600"/>
            <a:ext cx="4419600" cy="523220"/>
          </a:xfrm>
          <a:prstGeom prst="rect">
            <a:avLst/>
          </a:prstGeom>
          <a:noFill/>
        </p:spPr>
        <p:txBody>
          <a:bodyPr wrap="square" rtlCol="0">
            <a:spAutoFit/>
          </a:bodyPr>
          <a:lstStyle/>
          <a:p>
            <a:pPr algn="ctr"/>
            <a:r>
              <a:rPr lang="en-US" sz="2800" b="1" dirty="0" smtClean="0"/>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ABSTRACT</a:t>
            </a:r>
            <a:endParaRPr lang="en-US" sz="2800" b="1" dirty="0"/>
          </a:p>
        </p:txBody>
      </p:sp>
      <p:sp>
        <p:nvSpPr>
          <p:cNvPr id="7" name="TextBox 6"/>
          <p:cNvSpPr txBox="1"/>
          <p:nvPr/>
        </p:nvSpPr>
        <p:spPr>
          <a:xfrm>
            <a:off x="609600" y="1447800"/>
            <a:ext cx="7772400" cy="2308324"/>
          </a:xfrm>
          <a:prstGeom prst="rect">
            <a:avLst/>
          </a:prstGeom>
          <a:noFill/>
        </p:spPr>
        <p:txBody>
          <a:bodyPr wrap="square" rtlCol="0">
            <a:spAutoFit/>
          </a:bodyPr>
          <a:lstStyle/>
          <a:p>
            <a:pPr algn="just"/>
            <a:r>
              <a:rPr lang="en-US" dirty="0">
                <a:latin typeface="Times New Roman" pitchFamily="18" charset="0"/>
                <a:cs typeface="Times New Roman" pitchFamily="18" charset="0"/>
              </a:rPr>
              <a:t>Binary tree is  made of nodes, where each node contains a left reference and a right reference and a data element</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topmost node in the tree is called the node</a:t>
            </a:r>
            <a:r>
              <a:rPr lang="en-US" dirty="0" smtClean="0">
                <a:latin typeface="Times New Roman" pitchFamily="18" charset="0"/>
                <a:cs typeface="Times New Roman" pitchFamily="18" charset="0"/>
              </a:rPr>
              <a:t>. Every </a:t>
            </a:r>
            <a:r>
              <a:rPr lang="en-US" dirty="0">
                <a:latin typeface="Times New Roman" pitchFamily="18" charset="0"/>
                <a:cs typeface="Times New Roman" pitchFamily="18" charset="0"/>
              </a:rPr>
              <a:t>node (excluding a root) in a tree is connected by a directed edge from exactly one other node</a:t>
            </a:r>
            <a:r>
              <a:rPr lang="en-US" dirty="0" smtClean="0">
                <a:latin typeface="Times New Roman" pitchFamily="18" charset="0"/>
                <a:cs typeface="Times New Roman" pitchFamily="18" charset="0"/>
              </a:rPr>
              <a:t>. This </a:t>
            </a:r>
            <a:r>
              <a:rPr lang="en-US" dirty="0">
                <a:latin typeface="Times New Roman" pitchFamily="18" charset="0"/>
                <a:cs typeface="Times New Roman" pitchFamily="18" charset="0"/>
              </a:rPr>
              <a:t>node is called a parent</a:t>
            </a:r>
            <a:r>
              <a:rPr lang="en-US" dirty="0" smtClean="0">
                <a:latin typeface="Times New Roman" pitchFamily="18" charset="0"/>
                <a:cs typeface="Times New Roman" pitchFamily="18" charset="0"/>
              </a:rPr>
              <a:t>. On </a:t>
            </a:r>
            <a:r>
              <a:rPr lang="en-US" dirty="0">
                <a:latin typeface="Times New Roman" pitchFamily="18" charset="0"/>
                <a:cs typeface="Times New Roman" pitchFamily="18" charset="0"/>
              </a:rPr>
              <a:t>the other hand, each node can be connected to arbitrary number of nodes, called children</a:t>
            </a:r>
            <a:r>
              <a:rPr lang="en-US" dirty="0" smtClean="0">
                <a:latin typeface="Times New Roman" pitchFamily="18" charset="0"/>
                <a:cs typeface="Times New Roman" pitchFamily="18" charset="0"/>
              </a:rPr>
              <a:t>. Nodes </a:t>
            </a:r>
            <a:r>
              <a:rPr lang="en-US" dirty="0">
                <a:latin typeface="Times New Roman" pitchFamily="18" charset="0"/>
                <a:cs typeface="Times New Roman" pitchFamily="18" charset="0"/>
              </a:rPr>
              <a:t>with no children are called leaves or external nodes</a:t>
            </a:r>
            <a:r>
              <a:rPr lang="en-US" dirty="0" smtClean="0">
                <a:latin typeface="Times New Roman" pitchFamily="18" charset="0"/>
                <a:cs typeface="Times New Roman" pitchFamily="18" charset="0"/>
              </a:rPr>
              <a:t>. Nodes </a:t>
            </a:r>
            <a:r>
              <a:rPr lang="en-US" dirty="0">
                <a:latin typeface="Times New Roman" pitchFamily="18" charset="0"/>
                <a:cs typeface="Times New Roman" pitchFamily="18" charset="0"/>
              </a:rPr>
              <a:t>which are not leaves are called internal nodes</a:t>
            </a:r>
            <a:r>
              <a:rPr lang="en-US" dirty="0" smtClean="0">
                <a:latin typeface="Times New Roman" pitchFamily="18" charset="0"/>
                <a:cs typeface="Times New Roman" pitchFamily="18" charset="0"/>
              </a:rPr>
              <a:t>. Nodes </a:t>
            </a:r>
            <a:r>
              <a:rPr lang="en-US" dirty="0">
                <a:latin typeface="Times New Roman" pitchFamily="18" charset="0"/>
                <a:cs typeface="Times New Roman" pitchFamily="18" charset="0"/>
              </a:rPr>
              <a:t>with the same parent are called siblings</a:t>
            </a:r>
            <a:r>
              <a:rPr lang="en-US" dirty="0" smtClean="0">
                <a:latin typeface="Times New Roman" pitchFamily="18" charset="0"/>
                <a:cs typeface="Times New Roman" pitchFamily="18" charset="0"/>
              </a:rPr>
              <a:t>. Traversing </a:t>
            </a:r>
            <a:r>
              <a:rPr lang="en-US" dirty="0">
                <a:latin typeface="Times New Roman" pitchFamily="18" charset="0"/>
                <a:cs typeface="Times New Roman" pitchFamily="18" charset="0"/>
              </a:rPr>
              <a:t>is a method of visiting each node of tree exactly once in a symmetric </a:t>
            </a:r>
            <a:r>
              <a:rPr lang="en-US" dirty="0" smtClean="0">
                <a:latin typeface="Times New Roman" pitchFamily="18" charset="0"/>
                <a:cs typeface="Times New Roman" pitchFamily="18" charset="0"/>
              </a:rPr>
              <a:t>order.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AGENDA</a:t>
            </a:r>
            <a:endParaRPr lang="en-US" sz="2800" b="1" dirty="0"/>
          </a:p>
        </p:txBody>
      </p:sp>
      <p:sp>
        <p:nvSpPr>
          <p:cNvPr id="7" name="TextBox 6"/>
          <p:cNvSpPr txBox="1"/>
          <p:nvPr/>
        </p:nvSpPr>
        <p:spPr>
          <a:xfrm>
            <a:off x="762000" y="1266885"/>
            <a:ext cx="7620000" cy="4247317"/>
          </a:xfrm>
          <a:prstGeom prst="rect">
            <a:avLst/>
          </a:prstGeom>
          <a:noFill/>
        </p:spPr>
        <p:txBody>
          <a:bodyPr wrap="square" rtlCol="0">
            <a:spAutoFit/>
          </a:bodyPr>
          <a:lstStyle/>
          <a:p>
            <a:r>
              <a:rPr lang="en-US" dirty="0">
                <a:latin typeface="Times New Roman" pitchFamily="18" charset="0"/>
                <a:cs typeface="Times New Roman" pitchFamily="18" charset="0"/>
              </a:rPr>
              <a:t>Abstract	</a:t>
            </a:r>
            <a:r>
              <a:rPr lang="en-US" dirty="0" smtClean="0">
                <a:latin typeface="Times New Roman" pitchFamily="18" charset="0"/>
                <a:cs typeface="Times New Roman" pitchFamily="18" charset="0"/>
              </a:rPr>
              <a:t>				i</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Contents	</a:t>
            </a:r>
            <a:r>
              <a:rPr lang="en-US" dirty="0" smtClean="0">
                <a:latin typeface="Times New Roman" pitchFamily="18" charset="0"/>
                <a:cs typeface="Times New Roman" pitchFamily="18" charset="0"/>
              </a:rPr>
              <a:t>				iii</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List of </a:t>
            </a:r>
            <a:r>
              <a:rPr lang="en-US" dirty="0" smtClean="0">
                <a:latin typeface="Times New Roman" pitchFamily="18" charset="0"/>
                <a:cs typeface="Times New Roman" pitchFamily="18" charset="0"/>
              </a:rPr>
              <a:t>Figures			</a:t>
            </a:r>
            <a:r>
              <a:rPr lang="en-US" dirty="0">
                <a:latin typeface="Times New Roman" pitchFamily="18" charset="0"/>
                <a:cs typeface="Times New Roman" pitchFamily="18" charset="0"/>
              </a:rPr>
              <a:t>	iv</a:t>
            </a:r>
          </a:p>
          <a:p>
            <a:r>
              <a:rPr lang="en-US" dirty="0">
                <a:latin typeface="Times New Roman" pitchFamily="18" charset="0"/>
                <a:cs typeface="Times New Roman" pitchFamily="18" charset="0"/>
              </a:rPr>
              <a:t>1  	Introduction   	</a:t>
            </a:r>
            <a:r>
              <a:rPr lang="en-US" dirty="0" smtClean="0">
                <a:latin typeface="Times New Roman" pitchFamily="18" charset="0"/>
                <a:cs typeface="Times New Roman" pitchFamily="18" charset="0"/>
              </a:rPr>
              <a:t> 		1-5</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1.1	Computer Graphics	1</a:t>
            </a:r>
          </a:p>
          <a:p>
            <a:r>
              <a:rPr lang="en-US" dirty="0">
                <a:latin typeface="Times New Roman" pitchFamily="18" charset="0"/>
                <a:cs typeface="Times New Roman" pitchFamily="18" charset="0"/>
              </a:rPr>
              <a:t>	1.2	Applications	</a:t>
            </a:r>
            <a:r>
              <a:rPr lang="en-US" dirty="0" smtClean="0">
                <a:latin typeface="Times New Roman" pitchFamily="18" charset="0"/>
                <a:cs typeface="Times New Roman" pitchFamily="18" charset="0"/>
              </a:rPr>
              <a:t>	1</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1.3	OpenGL	3</a:t>
            </a:r>
          </a:p>
          <a:p>
            <a:r>
              <a:rPr lang="en-US" dirty="0">
                <a:latin typeface="Times New Roman" pitchFamily="18" charset="0"/>
                <a:cs typeface="Times New Roman" pitchFamily="18" charset="0"/>
              </a:rPr>
              <a:t>	1.4	Problem Statement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4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1.5	Objectives	</a:t>
            </a:r>
            <a:r>
              <a:rPr lang="en-US" dirty="0" smtClean="0">
                <a:latin typeface="Times New Roman" pitchFamily="18" charset="0"/>
                <a:cs typeface="Times New Roman" pitchFamily="18" charset="0"/>
              </a:rPr>
              <a:t>	4</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1.6	Organization of the Report     </a:t>
            </a:r>
            <a:r>
              <a:rPr lang="en-US" dirty="0" smtClean="0">
                <a:latin typeface="Times New Roman" pitchFamily="18" charset="0"/>
                <a:cs typeface="Times New Roman" pitchFamily="18" charset="0"/>
              </a:rPr>
              <a:t>5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2	Binary Tree	</a:t>
            </a:r>
            <a:r>
              <a:rPr lang="en-US" dirty="0" smtClean="0">
                <a:latin typeface="Times New Roman" pitchFamily="18" charset="0"/>
                <a:cs typeface="Times New Roman" pitchFamily="18" charset="0"/>
              </a:rPr>
              <a:t>		6-8</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2.1	Working	</a:t>
            </a:r>
            <a:r>
              <a:rPr lang="en-US" dirty="0" smtClean="0">
                <a:latin typeface="Times New Roman" pitchFamily="18" charset="0"/>
                <a:cs typeface="Times New Roman" pitchFamily="18" charset="0"/>
              </a:rPr>
              <a:t>		6</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2.2	Design and 	</a:t>
            </a:r>
            <a:r>
              <a:rPr lang="en-US" dirty="0" smtClean="0">
                <a:latin typeface="Times New Roman" pitchFamily="18" charset="0"/>
                <a:cs typeface="Times New Roman" pitchFamily="18" charset="0"/>
              </a:rPr>
              <a:t>	6</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2.3	Implementation	</a:t>
            </a:r>
            <a:r>
              <a:rPr lang="en-US" dirty="0" smtClean="0">
                <a:latin typeface="Times New Roman" pitchFamily="18" charset="0"/>
                <a:cs typeface="Times New Roman" pitchFamily="18" charset="0"/>
              </a:rPr>
              <a:t>	6</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2.4	Summary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8</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71600"/>
            <a:ext cx="8534400" cy="1754326"/>
          </a:xfrm>
          <a:prstGeom prst="rect">
            <a:avLst/>
          </a:prstGeom>
          <a:noFill/>
        </p:spPr>
        <p:txBody>
          <a:bodyPr wrap="square" rtlCol="0">
            <a:spAutoFit/>
          </a:bodyPr>
          <a:lstStyle/>
          <a:p>
            <a:r>
              <a:rPr lang="en-US" dirty="0">
                <a:latin typeface="Times New Roman" pitchFamily="18" charset="0"/>
                <a:cs typeface="Times New Roman" pitchFamily="18" charset="0"/>
              </a:rPr>
              <a:t>3	Results 	</a:t>
            </a:r>
            <a:r>
              <a:rPr lang="en-US" dirty="0" smtClean="0">
                <a:latin typeface="Times New Roman" pitchFamily="18" charset="0"/>
                <a:cs typeface="Times New Roman" pitchFamily="18" charset="0"/>
              </a:rPr>
              <a:t>			9</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3.1	Snapshots	</a:t>
            </a:r>
            <a:r>
              <a:rPr lang="en-US" dirty="0" smtClean="0">
                <a:latin typeface="Times New Roman" pitchFamily="18" charset="0"/>
                <a:cs typeface="Times New Roman" pitchFamily="18" charset="0"/>
              </a:rPr>
              <a:t>	9</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3.2	Summary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11</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4	Conclusion 	</a:t>
            </a:r>
            <a:r>
              <a:rPr lang="en-US" dirty="0" smtClean="0">
                <a:latin typeface="Times New Roman" pitchFamily="18" charset="0"/>
                <a:cs typeface="Times New Roman" pitchFamily="18" charset="0"/>
              </a:rPr>
              <a:t>		12</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4.1	Future Scope	</a:t>
            </a:r>
            <a:r>
              <a:rPr lang="en-US" dirty="0" smtClean="0">
                <a:latin typeface="Times New Roman" pitchFamily="18" charset="0"/>
                <a:cs typeface="Times New Roman" pitchFamily="18" charset="0"/>
              </a:rPr>
              <a:t>	12</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References	</a:t>
            </a:r>
            <a:r>
              <a:rPr lang="en-US" dirty="0" smtClean="0">
                <a:latin typeface="Times New Roman" pitchFamily="18" charset="0"/>
                <a:cs typeface="Times New Roman" pitchFamily="18" charset="0"/>
              </a:rPr>
              <a:t>			13</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25142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INTRODUCTION</a:t>
            </a:r>
            <a:endParaRPr lang="en-US" sz="2800" b="1" dirty="0"/>
          </a:p>
        </p:txBody>
      </p:sp>
      <p:sp>
        <p:nvSpPr>
          <p:cNvPr id="7" name="TextBox 6"/>
          <p:cNvSpPr txBox="1"/>
          <p:nvPr/>
        </p:nvSpPr>
        <p:spPr>
          <a:xfrm>
            <a:off x="609600" y="1447800"/>
            <a:ext cx="7772400" cy="2308324"/>
          </a:xfrm>
          <a:prstGeom prst="rect">
            <a:avLst/>
          </a:prstGeom>
          <a:noFill/>
        </p:spPr>
        <p:txBody>
          <a:bodyPr wrap="square" rtlCol="0">
            <a:spAutoFit/>
          </a:bodyPr>
          <a:lstStyle/>
          <a:p>
            <a:pPr algn="just"/>
            <a:r>
              <a:rPr lang="en-US" dirty="0">
                <a:latin typeface="Times New Roman" pitchFamily="18" charset="0"/>
                <a:cs typeface="Times New Roman" pitchFamily="18" charset="0"/>
              </a:rPr>
              <a:t>Graphics are visual presentations on some surface, such as a wall, canvas, computer screen, paper, or stone to brand, inform, illustrate, or entertain. Graphic design may consist of the deliberate selection, creation, or arrangement of typography alone, as in a brochure, flier, poster, web site, or book without any other element. Clarity or effective communication may be the objective, association with other cultural elements may be sought, or merely, the creation of a distinctive style.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OpenGL</a:t>
            </a:r>
            <a:endParaRPr lang="en-US" sz="2800" b="1" dirty="0"/>
          </a:p>
        </p:txBody>
      </p:sp>
      <p:sp>
        <p:nvSpPr>
          <p:cNvPr id="4" name="Rectangle 3"/>
          <p:cNvSpPr/>
          <p:nvPr/>
        </p:nvSpPr>
        <p:spPr>
          <a:xfrm>
            <a:off x="1905000" y="1447800"/>
            <a:ext cx="5867400" cy="2862322"/>
          </a:xfrm>
          <a:prstGeom prst="rect">
            <a:avLst/>
          </a:prstGeom>
        </p:spPr>
        <p:txBody>
          <a:bodyPr wrap="square">
            <a:spAutoFit/>
          </a:bodyPr>
          <a:lstStyle/>
          <a:p>
            <a:pPr algn="just"/>
            <a:r>
              <a:rPr lang="en-US" dirty="0">
                <a:latin typeface="Times New Roman" pitchFamily="18" charset="0"/>
                <a:cs typeface="Times New Roman" pitchFamily="18" charset="0"/>
              </a:rPr>
              <a:t>OpenGL (</a:t>
            </a:r>
            <a:r>
              <a:rPr lang="en-US" dirty="0" smtClean="0">
                <a:latin typeface="Times New Roman" pitchFamily="18" charset="0"/>
                <a:cs typeface="Times New Roman" pitchFamily="18" charset="0"/>
              </a:rPr>
              <a:t>Open Graphics Library</a:t>
            </a:r>
            <a:r>
              <a:rPr lang="en-US" dirty="0">
                <a:latin typeface="Times New Roman" pitchFamily="18" charset="0"/>
                <a:cs typeface="Times New Roman" pitchFamily="18" charset="0"/>
              </a:rPr>
              <a:t>)  is a cross-language, multi-platform application programming interface (API) for rendering 2D and 3D vector graphics.</a:t>
            </a:r>
          </a:p>
          <a:p>
            <a:pPr algn="just"/>
            <a:r>
              <a:rPr lang="en-US" dirty="0">
                <a:latin typeface="Times New Roman" pitchFamily="18" charset="0"/>
                <a:cs typeface="Times New Roman" pitchFamily="18" charset="0"/>
              </a:rPr>
              <a:t>The API is typically used to interact with a graphics processing unit (GPU), to achieve hardware-accelerated rendering[1].</a:t>
            </a:r>
          </a:p>
          <a:p>
            <a:pPr algn="just"/>
            <a:r>
              <a:rPr lang="en-US" dirty="0">
                <a:latin typeface="Times New Roman" pitchFamily="18" charset="0"/>
                <a:cs typeface="Times New Roman" pitchFamily="18" charset="0"/>
              </a:rPr>
              <a:t>OpenGL was developed by Silicon Graphics Inc. (SGI) from 1991 and released in January 1992 and is widely used in CAD, virtual reality, scientific visualization, information visualization, flight simulation, and video games.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954107"/>
          </a:xfrm>
          <a:prstGeom prst="rect">
            <a:avLst/>
          </a:prstGeom>
          <a:noFill/>
        </p:spPr>
        <p:txBody>
          <a:bodyPr wrap="square" rtlCol="0">
            <a:spAutoFit/>
          </a:bodyPr>
          <a:lstStyle/>
          <a:p>
            <a:pPr algn="ctr"/>
            <a:r>
              <a:rPr lang="en-US" sz="2800" b="1" dirty="0" smtClean="0"/>
              <a:t>SIMULATION OF BINARY TREE</a:t>
            </a:r>
            <a:endParaRPr lang="en-US" sz="2800" b="1" dirty="0"/>
          </a:p>
        </p:txBody>
      </p:sp>
      <p:sp>
        <p:nvSpPr>
          <p:cNvPr id="7" name="TextBox 6"/>
          <p:cNvSpPr txBox="1"/>
          <p:nvPr/>
        </p:nvSpPr>
        <p:spPr>
          <a:xfrm>
            <a:off x="990600" y="1580953"/>
            <a:ext cx="7620000" cy="3416320"/>
          </a:xfrm>
          <a:prstGeom prst="rect">
            <a:avLst/>
          </a:prstGeom>
          <a:noFill/>
        </p:spPr>
        <p:txBody>
          <a:bodyPr wrap="square" rtlCol="0">
            <a:spAutoFit/>
          </a:bodyPr>
          <a:lstStyle/>
          <a:p>
            <a:pPr algn="just"/>
            <a:r>
              <a:rPr lang="en-US" dirty="0">
                <a:latin typeface="Times New Roman" pitchFamily="18" charset="0"/>
                <a:cs typeface="Times New Roman" pitchFamily="18" charset="0"/>
              </a:rPr>
              <a:t>Traversing is a method of visiting each node of tree exactly once in a symmetric order . Binary tree traversal technics are of three types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Preorder - Processing of the root node then traversing the left sub tree in preorder and traversing the right sub tree in preorder.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order - Traversing the left sub tree in order then processing of the root node and then traversing the right sub tree in order.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Post </a:t>
            </a:r>
            <a:r>
              <a:rPr lang="en-US" dirty="0">
                <a:latin typeface="Times New Roman" pitchFamily="18" charset="0"/>
                <a:cs typeface="Times New Roman" pitchFamily="18" charset="0"/>
              </a:rPr>
              <a:t>order - Traversing the left sub tree in post order and then traversing the right sub tree in post order and processing of the root.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OBJECTIVES</a:t>
            </a:r>
          </a:p>
        </p:txBody>
      </p:sp>
      <p:sp>
        <p:nvSpPr>
          <p:cNvPr id="7" name="TextBox 6"/>
          <p:cNvSpPr txBox="1"/>
          <p:nvPr/>
        </p:nvSpPr>
        <p:spPr>
          <a:xfrm>
            <a:off x="762000" y="2401163"/>
            <a:ext cx="7772400" cy="1477328"/>
          </a:xfrm>
          <a:prstGeom prst="rect">
            <a:avLst/>
          </a:prstGeom>
          <a:noFill/>
        </p:spPr>
        <p:txBody>
          <a:bodyPr wrap="square" rtlCol="0">
            <a:spAutoFit/>
          </a:bodyPr>
          <a:lstStyle/>
          <a:p>
            <a:pPr marL="285750" indent="-285750" algn="just">
              <a:buFont typeface="Arial" pitchFamily="34" charset="0"/>
              <a:buChar char="•"/>
            </a:pPr>
            <a:r>
              <a:rPr lang="en-US" dirty="0">
                <a:latin typeface="Times New Roman" pitchFamily="18" charset="0"/>
                <a:cs typeface="Times New Roman" pitchFamily="18" charset="0"/>
              </a:rPr>
              <a:t>Enhance the visual implication of the data structure.</a:t>
            </a:r>
          </a:p>
          <a:p>
            <a:pPr marL="285750" indent="-285750" algn="just">
              <a:buFont typeface="Arial" pitchFamily="34" charset="0"/>
              <a:buChar char="•"/>
            </a:pPr>
            <a:r>
              <a:rPr lang="en-US" dirty="0">
                <a:latin typeface="Times New Roman" pitchFamily="18" charset="0"/>
                <a:cs typeface="Times New Roman" pitchFamily="18" charset="0"/>
              </a:rPr>
              <a:t>Implement the </a:t>
            </a:r>
            <a:r>
              <a:rPr lang="en-US" dirty="0" smtClean="0">
                <a:latin typeface="Times New Roman" pitchFamily="18" charset="0"/>
                <a:cs typeface="Times New Roman" pitchFamily="18" charset="0"/>
              </a:rPr>
              <a:t>various </a:t>
            </a:r>
            <a:r>
              <a:rPr lang="en-US" dirty="0">
                <a:latin typeface="Times New Roman" pitchFamily="18" charset="0"/>
                <a:cs typeface="Times New Roman" pitchFamily="18" charset="0"/>
              </a:rPr>
              <a:t>Open GL APIs like mouse and keyboard interactions .</a:t>
            </a:r>
          </a:p>
          <a:p>
            <a:pPr marL="285750" indent="-285750" algn="just">
              <a:buFont typeface="Arial" pitchFamily="34" charset="0"/>
              <a:buChar char="•"/>
            </a:pPr>
            <a:r>
              <a:rPr lang="en-US" dirty="0">
                <a:latin typeface="Times New Roman" pitchFamily="18" charset="0"/>
                <a:cs typeface="Times New Roman" pitchFamily="18" charset="0"/>
              </a:rPr>
              <a:t>Construct a complete binary tree .</a:t>
            </a:r>
          </a:p>
          <a:p>
            <a:pPr marL="285750" indent="-285750" algn="just">
              <a:buFont typeface="Arial" pitchFamily="34" charset="0"/>
              <a:buChar char="•"/>
            </a:pPr>
            <a:r>
              <a:rPr lang="en-US" dirty="0">
                <a:latin typeface="Times New Roman" pitchFamily="18" charset="0"/>
                <a:cs typeface="Times New Roman" pitchFamily="18" charset="0"/>
              </a:rPr>
              <a:t>Display the various tree traversal methods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533400"/>
            <a:ext cx="4419600" cy="523220"/>
          </a:xfrm>
          <a:prstGeom prst="rect">
            <a:avLst/>
          </a:prstGeom>
          <a:noFill/>
        </p:spPr>
        <p:txBody>
          <a:bodyPr wrap="square" rtlCol="0">
            <a:spAutoFit/>
          </a:bodyPr>
          <a:lstStyle/>
          <a:p>
            <a:pPr algn="ctr"/>
            <a:r>
              <a:rPr lang="en-US" sz="2800" b="1" dirty="0" smtClean="0"/>
              <a:t>PROBLEM </a:t>
            </a:r>
            <a:r>
              <a:rPr lang="en-US" sz="2800" b="1" dirty="0" smtClean="0"/>
              <a:t> STATEMENT</a:t>
            </a:r>
            <a:endParaRPr lang="en-US" sz="2800" b="1" dirty="0" smtClean="0"/>
          </a:p>
        </p:txBody>
      </p:sp>
      <p:sp>
        <p:nvSpPr>
          <p:cNvPr id="7" name="TextBox 6"/>
          <p:cNvSpPr txBox="1"/>
          <p:nvPr/>
        </p:nvSpPr>
        <p:spPr>
          <a:xfrm>
            <a:off x="609600" y="2438400"/>
            <a:ext cx="7772400"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Formation   of   binary   tree of maximum level two,   by   accepting   inputs  from the user. The project should make use of various Open GL API’s to construct the binary tree . The binary tree traversal methods are to be displayed.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282</TotalTime>
  <Words>743</Words>
  <Application>Microsoft Office PowerPoint</Application>
  <PresentationFormat>On-screen Show (4:3)</PresentationFormat>
  <Paragraphs>101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santy</dc:creator>
  <cp:lastModifiedBy>admin</cp:lastModifiedBy>
  <cp:revision>48</cp:revision>
  <dcterms:created xsi:type="dcterms:W3CDTF">2006-08-16T00:00:00Z</dcterms:created>
  <dcterms:modified xsi:type="dcterms:W3CDTF">2017-07-24T13:54:54Z</dcterms:modified>
</cp:coreProperties>
</file>