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Economica"/>
      <p:regular r:id="rId19"/>
      <p:bold r:id="rId20"/>
      <p:italic r:id="rId21"/>
      <p:boldItalic r:id="rId22"/>
    </p:embeddedFont>
    <p:embeddedFont>
      <p:font typeface="Open Sans Medium"/>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fntdata"/><Relationship Id="rId22" Type="http://schemas.openxmlformats.org/officeDocument/2006/relationships/font" Target="fonts/Economica-boldItalic.fntdata"/><Relationship Id="rId21" Type="http://schemas.openxmlformats.org/officeDocument/2006/relationships/font" Target="fonts/Economica-italic.fntdata"/><Relationship Id="rId24" Type="http://schemas.openxmlformats.org/officeDocument/2006/relationships/font" Target="fonts/OpenSansMedium-bold.fntdata"/><Relationship Id="rId23" Type="http://schemas.openxmlformats.org/officeDocument/2006/relationships/font" Target="fonts/OpenSans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Medium-boldItalic.fntdata"/><Relationship Id="rId25" Type="http://schemas.openxmlformats.org/officeDocument/2006/relationships/font" Target="fonts/OpenSansMedium-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Economica-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3d229cc25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3d229cc25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d229cc25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3d229cc25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d229cc25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d229cc25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d229cc25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d229cc25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3d229cc25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3d229cc25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d229cc25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3d229cc25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1"/>
          <p:cNvSpPr txBox="1"/>
          <p:nvPr>
            <p:ph idx="1" type="body"/>
          </p:nvPr>
        </p:nvSpPr>
        <p:spPr>
          <a:xfrm>
            <a:off x="319500" y="42189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2" name="Google Shape;5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p1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2"/>
          <p:cNvSpPr txBox="1"/>
          <p:nvPr>
            <p:ph hasCustomPrompt="1" type="title"/>
          </p:nvPr>
        </p:nvSpPr>
        <p:spPr>
          <a:xfrm>
            <a:off x="311700" y="957125"/>
            <a:ext cx="8520600" cy="2128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6" name="Google Shape;56;p12"/>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7" name="Google Shape;5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 name="Shape 15"/>
        <p:cNvGrpSpPr/>
        <p:nvPr/>
      </p:nvGrpSpPr>
      <p:grpSpPr>
        <a:xfrm>
          <a:off x="0" y="0"/>
          <a:ext cx="0" cy="0"/>
          <a:chOff x="0" y="0"/>
          <a:chExt cx="0" cy="0"/>
        </a:xfrm>
      </p:grpSpPr>
      <p:sp>
        <p:nvSpPr>
          <p:cNvPr id="16" name="Google Shape;16;p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7" name="Google Shape;17;p3"/>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8" name="Google Shape;18;p3"/>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9" name="Google Shape;1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4"/>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2" name="Google Shape;22;p4"/>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3" name="Google Shape;23;p4"/>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24" name="Google Shape;24;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 name="Shape 25"/>
        <p:cNvGrpSpPr/>
        <p:nvPr/>
      </p:nvGrpSpPr>
      <p:grpSpPr>
        <a:xfrm>
          <a:off x="0" y="0"/>
          <a:ext cx="0" cy="0"/>
          <a:chOff x="0" y="0"/>
          <a:chExt cx="0" cy="0"/>
        </a:xfrm>
      </p:grpSpPr>
      <p:sp>
        <p:nvSpPr>
          <p:cNvPr id="26" name="Google Shape;26;p5"/>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 name="Google Shape;27;p5"/>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28" name="Google Shape;28;p5"/>
          <p:cNvSpPr txBox="1"/>
          <p:nvPr>
            <p:ph type="title"/>
          </p:nvPr>
        </p:nvSpPr>
        <p:spPr>
          <a:xfrm>
            <a:off x="265500" y="929275"/>
            <a:ext cx="4045200" cy="1786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29" name="Google Shape;29;p5"/>
          <p:cNvSpPr txBox="1"/>
          <p:nvPr>
            <p:ph idx="1" type="subTitle"/>
          </p:nvPr>
        </p:nvSpPr>
        <p:spPr>
          <a:xfrm>
            <a:off x="265500" y="2769001"/>
            <a:ext cx="4045200" cy="1574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30" name="Google Shape;30;p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31" name="Google Shape;3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sp>
        <p:nvSpPr>
          <p:cNvPr id="33" name="Google Shape;33;p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5" name="Google Shape;35;p6"/>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6" name="Google Shape;3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
        <p:nvSpPr>
          <p:cNvPr id="38" name="Google Shape;3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41" name="Google Shape;4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9"/>
          <p:cNvSpPr txBox="1"/>
          <p:nvPr>
            <p:ph idx="1" type="body"/>
          </p:nvPr>
        </p:nvSpPr>
        <p:spPr>
          <a:xfrm>
            <a:off x="311700" y="1399400"/>
            <a:ext cx="2808000" cy="2784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5" name="Google Shape;4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 name="Shape 46"/>
        <p:cNvGrpSpPr/>
        <p:nvPr/>
      </p:nvGrpSpPr>
      <p:grpSpPr>
        <a:xfrm>
          <a:off x="0" y="0"/>
          <a:ext cx="0" cy="0"/>
          <a:chOff x="0" y="0"/>
          <a:chExt cx="0" cy="0"/>
        </a:xfrm>
      </p:grpSpPr>
      <p:sp>
        <p:nvSpPr>
          <p:cNvPr id="47" name="Google Shape;47;p1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0"/>
          <p:cNvSpPr txBox="1"/>
          <p:nvPr>
            <p:ph type="title"/>
          </p:nvPr>
        </p:nvSpPr>
        <p:spPr>
          <a:xfrm>
            <a:off x="490250" y="450150"/>
            <a:ext cx="5878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9" name="Google Shape;4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jpg"/><Relationship Id="rId4" Type="http://schemas.openxmlformats.org/officeDocument/2006/relationships/image" Target="../media/image1.jpg"/><Relationship Id="rId5"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0.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827050" y="1083799"/>
            <a:ext cx="3489900" cy="18522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GB"/>
              <a:t>ANCIENT INDIAN ARCHITECTURE AND INNOVATIONS</a:t>
            </a:r>
            <a:endParaRPr/>
          </a:p>
        </p:txBody>
      </p:sp>
      <p:sp>
        <p:nvSpPr>
          <p:cNvPr id="63" name="Google Shape;63;p13"/>
          <p:cNvSpPr txBox="1"/>
          <p:nvPr>
            <p:ph idx="1" type="subTitle"/>
          </p:nvPr>
        </p:nvSpPr>
        <p:spPr>
          <a:xfrm>
            <a:off x="3044700" y="3049199"/>
            <a:ext cx="3054600" cy="9195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2100"/>
              <a:buNone/>
            </a:pPr>
            <a:r>
              <a:rPr b="1" i="1" lang="en-GB" sz="1870"/>
              <a:t>By </a:t>
            </a:r>
            <a:endParaRPr b="1" i="1" sz="1870"/>
          </a:p>
          <a:p>
            <a:pPr indent="0" lvl="0" marL="0" rtl="0" algn="ctr">
              <a:lnSpc>
                <a:spcPct val="80000"/>
              </a:lnSpc>
              <a:spcBef>
                <a:spcPts val="0"/>
              </a:spcBef>
              <a:spcAft>
                <a:spcPts val="0"/>
              </a:spcAft>
              <a:buSzPts val="2100"/>
              <a:buNone/>
            </a:pPr>
            <a:r>
              <a:t/>
            </a:r>
            <a:endParaRPr b="1" i="1" sz="1870"/>
          </a:p>
          <a:p>
            <a:pPr indent="0" lvl="0" marL="0" rtl="0" algn="l">
              <a:lnSpc>
                <a:spcPct val="80000"/>
              </a:lnSpc>
              <a:spcBef>
                <a:spcPts val="0"/>
              </a:spcBef>
              <a:spcAft>
                <a:spcPts val="0"/>
              </a:spcAft>
              <a:buSzPts val="2100"/>
              <a:buNone/>
            </a:pPr>
            <a:r>
              <a:rPr b="1" i="1" lang="en-GB" sz="1870"/>
              <a:t>         Dev Shakya  and Shorya Tyagi </a:t>
            </a:r>
            <a:endParaRPr b="1" i="1" sz="187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nvSpPr>
        <p:spPr>
          <a:xfrm>
            <a:off x="156300" y="307325"/>
            <a:ext cx="8831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800">
                <a:solidFill>
                  <a:schemeClr val="dk1"/>
                </a:solidFill>
              </a:rPr>
              <a:t>The Indian mathematician Brahmagupta was the first to have write a form of the quadratic equation. He described it in the words below,</a:t>
            </a:r>
            <a:endParaRPr sz="2800">
              <a:solidFill>
                <a:schemeClr val="dk1"/>
              </a:solidFill>
            </a:endParaRPr>
          </a:p>
        </p:txBody>
      </p:sp>
      <p:sp>
        <p:nvSpPr>
          <p:cNvPr id="128" name="Google Shape;128;p22"/>
          <p:cNvSpPr txBox="1"/>
          <p:nvPr/>
        </p:nvSpPr>
        <p:spPr>
          <a:xfrm>
            <a:off x="161700" y="917850"/>
            <a:ext cx="8831400" cy="4157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800">
              <a:solidFill>
                <a:srgbClr val="595959"/>
              </a:solidFill>
            </a:endParaRPr>
          </a:p>
          <a:p>
            <a:pPr indent="0" lvl="0" marL="0" rtl="0" algn="l">
              <a:lnSpc>
                <a:spcPct val="115000"/>
              </a:lnSpc>
              <a:spcBef>
                <a:spcPts val="1200"/>
              </a:spcBef>
              <a:spcAft>
                <a:spcPts val="0"/>
              </a:spcAft>
              <a:buNone/>
            </a:pPr>
            <a:r>
              <a:t/>
            </a:r>
            <a:endParaRPr sz="2300">
              <a:solidFill>
                <a:srgbClr val="595959"/>
              </a:solidFill>
            </a:endParaRPr>
          </a:p>
          <a:p>
            <a:pPr indent="0" lvl="0" marL="0" rtl="0" algn="l">
              <a:lnSpc>
                <a:spcPct val="115000"/>
              </a:lnSpc>
              <a:spcBef>
                <a:spcPts val="1200"/>
              </a:spcBef>
              <a:spcAft>
                <a:spcPts val="0"/>
              </a:spcAft>
              <a:buNone/>
            </a:pPr>
            <a:r>
              <a:rPr lang="en-GB" sz="2300">
                <a:solidFill>
                  <a:srgbClr val="595959"/>
                </a:solidFill>
              </a:rPr>
              <a:t>"To the absolute number multiplied by four times the [coefficient of the] square, add the square of the [coefficient of the] middle term; the square root of the same, less the [coefficient of the] middle term, being divided by twice the [coefficient of the] square is the value."</a:t>
            </a:r>
            <a:endParaRPr sz="2300">
              <a:solidFill>
                <a:srgbClr val="595959"/>
              </a:solidFill>
            </a:endParaRPr>
          </a:p>
          <a:p>
            <a:pPr indent="0" lvl="0" marL="0" rtl="0" algn="l">
              <a:lnSpc>
                <a:spcPct val="115000"/>
              </a:lnSpc>
              <a:spcBef>
                <a:spcPts val="1200"/>
              </a:spcBef>
              <a:spcAft>
                <a:spcPts val="0"/>
              </a:spcAft>
              <a:buNone/>
            </a:pPr>
            <a:r>
              <a:t/>
            </a:r>
            <a:endParaRPr sz="1800">
              <a:solidFill>
                <a:srgbClr val="595959"/>
              </a:solidFill>
            </a:endParaRPr>
          </a:p>
          <a:p>
            <a:pPr indent="0" lvl="0" marL="0" rtl="0" algn="l">
              <a:lnSpc>
                <a:spcPct val="115000"/>
              </a:lnSpc>
              <a:spcBef>
                <a:spcPts val="1200"/>
              </a:spcBef>
              <a:spcAft>
                <a:spcPts val="1200"/>
              </a:spcAft>
              <a:buNone/>
            </a:pPr>
            <a:r>
              <a:t/>
            </a:r>
            <a:endParaRPr sz="1800">
              <a:solidFill>
                <a:srgbClr val="59595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nvSpPr>
        <p:spPr>
          <a:xfrm>
            <a:off x="378825" y="0"/>
            <a:ext cx="76182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1800">
                <a:solidFill>
                  <a:srgbClr val="595959"/>
                </a:solidFill>
              </a:rPr>
              <a:t>A mathematical interpretation of these words gives:  </a:t>
            </a:r>
            <a:endParaRPr/>
          </a:p>
        </p:txBody>
      </p:sp>
      <p:sp>
        <p:nvSpPr>
          <p:cNvPr id="134" name="Google Shape;134;p23"/>
          <p:cNvSpPr txBox="1"/>
          <p:nvPr/>
        </p:nvSpPr>
        <p:spPr>
          <a:xfrm>
            <a:off x="378825" y="2240375"/>
            <a:ext cx="7999500" cy="125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800">
              <a:solidFill>
                <a:srgbClr val="595959"/>
              </a:solidFill>
            </a:endParaRPr>
          </a:p>
          <a:p>
            <a:pPr indent="0" lvl="0" marL="0" rtl="0" algn="l">
              <a:lnSpc>
                <a:spcPct val="115000"/>
              </a:lnSpc>
              <a:spcBef>
                <a:spcPts val="1200"/>
              </a:spcBef>
              <a:spcAft>
                <a:spcPts val="1200"/>
              </a:spcAft>
              <a:buNone/>
            </a:pPr>
            <a:r>
              <a:rPr lang="en-GB" sz="1800">
                <a:solidFill>
                  <a:srgbClr val="595959"/>
                </a:solidFill>
              </a:rPr>
              <a:t>After some further development, the present day quadratic formula was discovered i.e.</a:t>
            </a:r>
            <a:endParaRPr/>
          </a:p>
        </p:txBody>
      </p:sp>
      <p:pic>
        <p:nvPicPr>
          <p:cNvPr id="135" name="Google Shape;135;p23"/>
          <p:cNvPicPr preferRelativeResize="0"/>
          <p:nvPr/>
        </p:nvPicPr>
        <p:blipFill>
          <a:blip r:embed="rId3">
            <a:alphaModFix/>
          </a:blip>
          <a:stretch>
            <a:fillRect/>
          </a:stretch>
        </p:blipFill>
        <p:spPr>
          <a:xfrm>
            <a:off x="1513975" y="3557875"/>
            <a:ext cx="5347891" cy="1650326"/>
          </a:xfrm>
          <a:prstGeom prst="rect">
            <a:avLst/>
          </a:prstGeom>
          <a:noFill/>
          <a:ln>
            <a:noFill/>
          </a:ln>
        </p:spPr>
      </p:pic>
      <p:pic>
        <p:nvPicPr>
          <p:cNvPr id="136" name="Google Shape;136;p23"/>
          <p:cNvPicPr preferRelativeResize="0"/>
          <p:nvPr/>
        </p:nvPicPr>
        <p:blipFill>
          <a:blip r:embed="rId4">
            <a:alphaModFix/>
          </a:blip>
          <a:stretch>
            <a:fillRect/>
          </a:stretch>
        </p:blipFill>
        <p:spPr>
          <a:xfrm>
            <a:off x="2604101" y="675225"/>
            <a:ext cx="4536875" cy="2162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4"/>
          <p:cNvPicPr preferRelativeResize="0"/>
          <p:nvPr/>
        </p:nvPicPr>
        <p:blipFill>
          <a:blip r:embed="rId3">
            <a:alphaModFix/>
          </a:blip>
          <a:stretch>
            <a:fillRect/>
          </a:stretch>
        </p:blipFill>
        <p:spPr>
          <a:xfrm>
            <a:off x="1762975" y="48525"/>
            <a:ext cx="5402300" cy="5046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nvSpPr>
        <p:spPr>
          <a:xfrm>
            <a:off x="2639150" y="1148400"/>
            <a:ext cx="3995100" cy="261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900">
                <a:latin typeface="Open Sans"/>
                <a:ea typeface="Open Sans"/>
                <a:cs typeface="Open Sans"/>
                <a:sym typeface="Open Sans"/>
              </a:rPr>
              <a:t>THANK </a:t>
            </a:r>
            <a:endParaRPr sz="7900">
              <a:latin typeface="Open Sans"/>
              <a:ea typeface="Open Sans"/>
              <a:cs typeface="Open Sans"/>
              <a:sym typeface="Open Sans"/>
            </a:endParaRPr>
          </a:p>
          <a:p>
            <a:pPr indent="0" lvl="0" marL="0" rtl="0" algn="l">
              <a:spcBef>
                <a:spcPts val="0"/>
              </a:spcBef>
              <a:spcAft>
                <a:spcPts val="0"/>
              </a:spcAft>
              <a:buNone/>
            </a:pPr>
            <a:r>
              <a:rPr lang="en-GB" sz="7900">
                <a:latin typeface="Open Sans"/>
                <a:ea typeface="Open Sans"/>
                <a:cs typeface="Open Sans"/>
                <a:sym typeface="Open Sans"/>
              </a:rPr>
              <a:t>  YOU</a:t>
            </a:r>
            <a:endParaRPr sz="79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GB"/>
              <a:t>★</a:t>
            </a:r>
            <a:r>
              <a:rPr lang="en-GB"/>
              <a:t> KAILASA TEMPLE, ELLORA</a:t>
            </a:r>
            <a:endParaRPr/>
          </a:p>
        </p:txBody>
      </p:sp>
      <p:sp>
        <p:nvSpPr>
          <p:cNvPr id="69" name="Google Shape;69;p14"/>
          <p:cNvSpPr txBox="1"/>
          <p:nvPr>
            <p:ph idx="1" type="body"/>
          </p:nvPr>
        </p:nvSpPr>
        <p:spPr>
          <a:xfrm>
            <a:off x="311700" y="1225225"/>
            <a:ext cx="4260300" cy="3602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200"/>
              </a:spcAft>
              <a:buSzPts val="1400"/>
              <a:buNone/>
            </a:pPr>
            <a:r>
              <a:rPr lang="en-GB" sz="1800">
                <a:latin typeface="Arial"/>
                <a:ea typeface="Arial"/>
                <a:cs typeface="Arial"/>
                <a:sym typeface="Arial"/>
              </a:rPr>
              <a:t>The Kailasa temple (Cave 16) is the largest of the 34 Buddhist, Jain and Hindu cave temples and monasteries known collectively as the Ellora Caves, ranging for over two kilometres (1.2 mi) along the sloping basalt cliff at the site.[5] Most of the excavation of the temple is generally attributed to the eighth century Rashtrakuta king Krishna I (r. c. 756 – 773)</a:t>
            </a:r>
            <a:endParaRPr sz="1800">
              <a:latin typeface="Arial"/>
              <a:ea typeface="Arial"/>
              <a:cs typeface="Arial"/>
              <a:sym typeface="Arial"/>
            </a:endParaRPr>
          </a:p>
        </p:txBody>
      </p:sp>
      <p:sp>
        <p:nvSpPr>
          <p:cNvPr id="70" name="Google Shape;70;p14"/>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t/>
            </a:r>
            <a:endParaRPr/>
          </a:p>
        </p:txBody>
      </p:sp>
      <p:pic>
        <p:nvPicPr>
          <p:cNvPr id="71" name="Google Shape;71;p14"/>
          <p:cNvPicPr preferRelativeResize="0"/>
          <p:nvPr/>
        </p:nvPicPr>
        <p:blipFill>
          <a:blip r:embed="rId3">
            <a:alphaModFix/>
          </a:blip>
          <a:stretch>
            <a:fillRect/>
          </a:stretch>
        </p:blipFill>
        <p:spPr>
          <a:xfrm>
            <a:off x="4760113" y="1225225"/>
            <a:ext cx="4144476" cy="360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976300" y="353025"/>
            <a:ext cx="7414800" cy="40815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200"/>
              <a:buNone/>
            </a:pPr>
            <a:r>
              <a:t/>
            </a:r>
            <a:endParaRPr/>
          </a:p>
        </p:txBody>
      </p:sp>
      <p:pic>
        <p:nvPicPr>
          <p:cNvPr id="77" name="Google Shape;77;p15"/>
          <p:cNvPicPr preferRelativeResize="0"/>
          <p:nvPr/>
        </p:nvPicPr>
        <p:blipFill rotWithShape="1">
          <a:blip r:embed="rId3">
            <a:alphaModFix/>
          </a:blip>
          <a:srcRect b="0" l="0" r="0" t="0"/>
          <a:stretch/>
        </p:blipFill>
        <p:spPr>
          <a:xfrm>
            <a:off x="1052875" y="621075"/>
            <a:ext cx="3825225" cy="1950675"/>
          </a:xfrm>
          <a:prstGeom prst="rect">
            <a:avLst/>
          </a:prstGeom>
          <a:noFill/>
          <a:ln>
            <a:noFill/>
          </a:ln>
        </p:spPr>
      </p:pic>
      <p:pic>
        <p:nvPicPr>
          <p:cNvPr id="78" name="Google Shape;78;p15"/>
          <p:cNvPicPr preferRelativeResize="0"/>
          <p:nvPr/>
        </p:nvPicPr>
        <p:blipFill rotWithShape="1">
          <a:blip r:embed="rId4">
            <a:alphaModFix/>
          </a:blip>
          <a:srcRect b="0" l="0" r="0" t="0"/>
          <a:stretch/>
        </p:blipFill>
        <p:spPr>
          <a:xfrm>
            <a:off x="1052875" y="2571750"/>
            <a:ext cx="3825225" cy="1862775"/>
          </a:xfrm>
          <a:prstGeom prst="rect">
            <a:avLst/>
          </a:prstGeom>
          <a:noFill/>
          <a:ln>
            <a:noFill/>
          </a:ln>
        </p:spPr>
      </p:pic>
      <p:pic>
        <p:nvPicPr>
          <p:cNvPr id="79" name="Google Shape;79;p15"/>
          <p:cNvPicPr preferRelativeResize="0"/>
          <p:nvPr/>
        </p:nvPicPr>
        <p:blipFill rotWithShape="1">
          <a:blip r:embed="rId5">
            <a:alphaModFix/>
          </a:blip>
          <a:srcRect b="0" l="0" r="0" t="0"/>
          <a:stretch/>
        </p:blipFill>
        <p:spPr>
          <a:xfrm>
            <a:off x="4878100" y="621075"/>
            <a:ext cx="3513000" cy="3981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idx="1" type="subTitle"/>
          </p:nvPr>
        </p:nvSpPr>
        <p:spPr>
          <a:xfrm>
            <a:off x="177925" y="94650"/>
            <a:ext cx="4149000" cy="39897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2400"/>
              <a:buNone/>
            </a:pPr>
            <a:r>
              <a:rPr lang="en-GB" sz="1900">
                <a:latin typeface="Arial"/>
                <a:ea typeface="Arial"/>
                <a:cs typeface="Arial"/>
                <a:sym typeface="Arial"/>
              </a:rPr>
              <a:t>it is considered one of the most remarkable cave temples in the world because of its size, architecture and sculptural treatment, and "the climax of the rock-cut phase of Indian architecture". </a:t>
            </a:r>
            <a:endParaRPr sz="1900">
              <a:latin typeface="Arial"/>
              <a:ea typeface="Arial"/>
              <a:cs typeface="Arial"/>
              <a:sym typeface="Arial"/>
            </a:endParaRPr>
          </a:p>
          <a:p>
            <a:pPr indent="0" lvl="0" marL="0" rtl="0" algn="just">
              <a:lnSpc>
                <a:spcPct val="100000"/>
              </a:lnSpc>
              <a:spcBef>
                <a:spcPts val="0"/>
              </a:spcBef>
              <a:spcAft>
                <a:spcPts val="0"/>
              </a:spcAft>
              <a:buSzPts val="2400"/>
              <a:buNone/>
            </a:pPr>
            <a:r>
              <a:t/>
            </a:r>
            <a:endParaRPr sz="1900">
              <a:latin typeface="Arial"/>
              <a:ea typeface="Arial"/>
              <a:cs typeface="Arial"/>
              <a:sym typeface="Arial"/>
            </a:endParaRPr>
          </a:p>
          <a:p>
            <a:pPr indent="0" lvl="0" marL="0" rtl="0" algn="just">
              <a:lnSpc>
                <a:spcPct val="100000"/>
              </a:lnSpc>
              <a:spcBef>
                <a:spcPts val="0"/>
              </a:spcBef>
              <a:spcAft>
                <a:spcPts val="0"/>
              </a:spcAft>
              <a:buSzPts val="2400"/>
              <a:buNone/>
            </a:pPr>
            <a:r>
              <a:t/>
            </a:r>
            <a:endParaRPr sz="1900">
              <a:latin typeface="Arial"/>
              <a:ea typeface="Arial"/>
              <a:cs typeface="Arial"/>
              <a:sym typeface="Arial"/>
            </a:endParaRPr>
          </a:p>
          <a:p>
            <a:pPr indent="0" lvl="0" marL="0" rtl="0" algn="just">
              <a:lnSpc>
                <a:spcPct val="100000"/>
              </a:lnSpc>
              <a:spcBef>
                <a:spcPts val="0"/>
              </a:spcBef>
              <a:spcAft>
                <a:spcPts val="0"/>
              </a:spcAft>
              <a:buSzPts val="2400"/>
              <a:buNone/>
            </a:pPr>
            <a:r>
              <a:rPr lang="en-GB" sz="1900">
                <a:latin typeface="Arial"/>
                <a:ea typeface="Arial"/>
                <a:cs typeface="Arial"/>
                <a:sym typeface="Arial"/>
              </a:rPr>
              <a:t>The top of the superstructure over the sanctuary is 32.6 metres (107 ft) above the level of the court below, although the rock face slopes downwards from the rear of the temple to the front. Archaeologists believe it is made from a single rock.</a:t>
            </a:r>
            <a:endParaRPr sz="1900">
              <a:latin typeface="Arial"/>
              <a:ea typeface="Arial"/>
              <a:cs typeface="Arial"/>
              <a:sym typeface="Arial"/>
            </a:endParaRPr>
          </a:p>
        </p:txBody>
      </p:sp>
      <p:sp>
        <p:nvSpPr>
          <p:cNvPr id="85" name="Google Shape;85;p1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86" name="Google Shape;86;p16"/>
          <p:cNvPicPr preferRelativeResize="0"/>
          <p:nvPr/>
        </p:nvPicPr>
        <p:blipFill rotWithShape="1">
          <a:blip r:embed="rId3">
            <a:alphaModFix/>
          </a:blip>
          <a:srcRect b="0" l="0" r="0" t="0"/>
          <a:stretch/>
        </p:blipFill>
        <p:spPr>
          <a:xfrm>
            <a:off x="5157000" y="353450"/>
            <a:ext cx="3252550" cy="4241500"/>
          </a:xfrm>
          <a:prstGeom prst="rect">
            <a:avLst/>
          </a:prstGeom>
          <a:noFill/>
          <a:ln>
            <a:noFill/>
          </a:ln>
        </p:spPr>
      </p:pic>
      <p:sp>
        <p:nvSpPr>
          <p:cNvPr id="87" name="Google Shape;87;p16"/>
          <p:cNvSpPr txBox="1"/>
          <p:nvPr/>
        </p:nvSpPr>
        <p:spPr>
          <a:xfrm flipH="1">
            <a:off x="5752642" y="4594950"/>
            <a:ext cx="55671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Open Sans"/>
                <a:ea typeface="Open Sans"/>
                <a:cs typeface="Open Sans"/>
                <a:sym typeface="Open Sans"/>
              </a:rPr>
              <a:t>Ground Plan of Temple</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133775" y="0"/>
            <a:ext cx="5769900" cy="8313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GB"/>
              <a:t>★ Brihadisvara Temple, Thanjavur</a:t>
            </a:r>
            <a:endParaRPr/>
          </a:p>
        </p:txBody>
      </p:sp>
      <p:sp>
        <p:nvSpPr>
          <p:cNvPr id="93" name="Google Shape;93;p17"/>
          <p:cNvSpPr txBox="1"/>
          <p:nvPr>
            <p:ph idx="1" type="body"/>
          </p:nvPr>
        </p:nvSpPr>
        <p:spPr>
          <a:xfrm>
            <a:off x="133775" y="1027825"/>
            <a:ext cx="5094900" cy="3578700"/>
          </a:xfrm>
          <a:prstGeom prst="rect">
            <a:avLst/>
          </a:prstGeom>
          <a:noFill/>
          <a:ln>
            <a:noFill/>
          </a:ln>
        </p:spPr>
        <p:txBody>
          <a:bodyPr anchorCtr="0" anchor="t" bIns="91425" lIns="91425" spcFirstLastPara="1" rIns="91425" wrap="square" tIns="91425">
            <a:noAutofit/>
          </a:bodyPr>
          <a:lstStyle/>
          <a:p>
            <a:pPr indent="0" lvl="0" marL="0" rtl="0" algn="just">
              <a:lnSpc>
                <a:spcPct val="95000"/>
              </a:lnSpc>
              <a:spcBef>
                <a:spcPts val="0"/>
              </a:spcBef>
              <a:spcAft>
                <a:spcPts val="1200"/>
              </a:spcAft>
              <a:buSzPts val="1665"/>
              <a:buNone/>
            </a:pPr>
            <a:r>
              <a:rPr lang="en-GB" sz="1665"/>
              <a:t>Brihadishvara Temple (originally known as Peruvudaiyar Kovil) locally known as Thanjai Periya Kovil, and also called Rajarajeswaram, is a Hindu Dravidian styled temple dedicated to the god Shiva located in South bank of Cauvery river in Thanjavur, Tamil Nadu, India.Built by Chola emperor Rajaraja I between 1003 and 1010 CE, the temple is a part of the UNESCO World Heritage Site known as the "Great Living Chola Temples", along with the Chola dynasty era Gangaikonda Cholapuram temple and Airavatesvara temple that is about 70 kilometres (43 mi) and 40 kilometres (25 mi) to its northeast respectively.</a:t>
            </a:r>
            <a:endParaRPr sz="1665"/>
          </a:p>
        </p:txBody>
      </p:sp>
      <p:pic>
        <p:nvPicPr>
          <p:cNvPr id="94" name="Google Shape;94;p17"/>
          <p:cNvPicPr preferRelativeResize="0"/>
          <p:nvPr/>
        </p:nvPicPr>
        <p:blipFill>
          <a:blip r:embed="rId3">
            <a:alphaModFix/>
          </a:blip>
          <a:stretch>
            <a:fillRect/>
          </a:stretch>
        </p:blipFill>
        <p:spPr>
          <a:xfrm>
            <a:off x="5434650" y="0"/>
            <a:ext cx="3709349" cy="50626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8"/>
          <p:cNvPicPr preferRelativeResize="0"/>
          <p:nvPr/>
        </p:nvPicPr>
        <p:blipFill rotWithShape="1">
          <a:blip r:embed="rId3">
            <a:alphaModFix/>
          </a:blip>
          <a:srcRect b="0" l="0" r="0" t="0"/>
          <a:stretch/>
        </p:blipFill>
        <p:spPr>
          <a:xfrm>
            <a:off x="71525" y="152400"/>
            <a:ext cx="5429851" cy="4635251"/>
          </a:xfrm>
          <a:prstGeom prst="rect">
            <a:avLst/>
          </a:prstGeom>
          <a:noFill/>
          <a:ln>
            <a:noFill/>
          </a:ln>
        </p:spPr>
      </p:pic>
      <p:pic>
        <p:nvPicPr>
          <p:cNvPr id="100" name="Google Shape;100;p18"/>
          <p:cNvPicPr preferRelativeResize="0"/>
          <p:nvPr/>
        </p:nvPicPr>
        <p:blipFill rotWithShape="1">
          <a:blip r:embed="rId4">
            <a:alphaModFix/>
          </a:blip>
          <a:srcRect b="0" l="2889" r="-2890" t="0"/>
          <a:stretch/>
        </p:blipFill>
        <p:spPr>
          <a:xfrm>
            <a:off x="5741950" y="226450"/>
            <a:ext cx="3402051" cy="45611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9"/>
          <p:cNvPicPr preferRelativeResize="0"/>
          <p:nvPr/>
        </p:nvPicPr>
        <p:blipFill rotWithShape="1">
          <a:blip r:embed="rId3">
            <a:alphaModFix/>
          </a:blip>
          <a:srcRect b="0" l="0" r="-3928" t="0"/>
          <a:stretch/>
        </p:blipFill>
        <p:spPr>
          <a:xfrm>
            <a:off x="2298750" y="387250"/>
            <a:ext cx="4704801" cy="2378600"/>
          </a:xfrm>
          <a:prstGeom prst="rect">
            <a:avLst/>
          </a:prstGeom>
          <a:noFill/>
          <a:ln>
            <a:noFill/>
          </a:ln>
        </p:spPr>
      </p:pic>
      <p:sp>
        <p:nvSpPr>
          <p:cNvPr id="106" name="Google Shape;106;p19"/>
          <p:cNvSpPr txBox="1"/>
          <p:nvPr/>
        </p:nvSpPr>
        <p:spPr>
          <a:xfrm>
            <a:off x="1180750" y="3461350"/>
            <a:ext cx="680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07" name="Google Shape;107;p19"/>
          <p:cNvSpPr txBox="1"/>
          <p:nvPr/>
        </p:nvSpPr>
        <p:spPr>
          <a:xfrm>
            <a:off x="986650" y="3035725"/>
            <a:ext cx="7521300" cy="1631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2350">
                <a:solidFill>
                  <a:schemeClr val="dk1"/>
                </a:solidFill>
                <a:latin typeface="Open Sans Medium"/>
                <a:ea typeface="Open Sans Medium"/>
                <a:cs typeface="Open Sans Medium"/>
                <a:sym typeface="Open Sans Medium"/>
              </a:rPr>
              <a:t> </a:t>
            </a:r>
            <a:r>
              <a:rPr lang="en-GB" sz="2350">
                <a:solidFill>
                  <a:schemeClr val="dk1"/>
                </a:solidFill>
              </a:rPr>
              <a:t>It is one of the largest Hindu temples and an exemplary example of a fully realized Tamil architecture. It is called as Dakshina Meru (Meru of south).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0"/>
          <p:cNvPicPr preferRelativeResize="0"/>
          <p:nvPr/>
        </p:nvPicPr>
        <p:blipFill rotWithShape="1">
          <a:blip r:embed="rId3">
            <a:alphaModFix/>
          </a:blip>
          <a:srcRect b="0" l="0" r="0" t="0"/>
          <a:stretch/>
        </p:blipFill>
        <p:spPr>
          <a:xfrm>
            <a:off x="0" y="0"/>
            <a:ext cx="3437274" cy="2104324"/>
          </a:xfrm>
          <a:prstGeom prst="rect">
            <a:avLst/>
          </a:prstGeom>
          <a:noFill/>
          <a:ln>
            <a:noFill/>
          </a:ln>
        </p:spPr>
      </p:pic>
      <p:pic>
        <p:nvPicPr>
          <p:cNvPr id="113" name="Google Shape;113;p20"/>
          <p:cNvPicPr preferRelativeResize="0"/>
          <p:nvPr/>
        </p:nvPicPr>
        <p:blipFill rotWithShape="1">
          <a:blip r:embed="rId4">
            <a:alphaModFix/>
          </a:blip>
          <a:srcRect b="0" l="0" r="0" t="0"/>
          <a:stretch/>
        </p:blipFill>
        <p:spPr>
          <a:xfrm>
            <a:off x="5014100" y="2345300"/>
            <a:ext cx="4129899" cy="2798199"/>
          </a:xfrm>
          <a:prstGeom prst="rect">
            <a:avLst/>
          </a:prstGeom>
          <a:noFill/>
          <a:ln>
            <a:noFill/>
          </a:ln>
        </p:spPr>
      </p:pic>
      <p:sp>
        <p:nvSpPr>
          <p:cNvPr id="114" name="Google Shape;114;p20"/>
          <p:cNvSpPr txBox="1"/>
          <p:nvPr/>
        </p:nvSpPr>
        <p:spPr>
          <a:xfrm flipH="1">
            <a:off x="914400" y="1756857"/>
            <a:ext cx="73152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15" name="Google Shape;115;p20"/>
          <p:cNvSpPr txBox="1"/>
          <p:nvPr/>
        </p:nvSpPr>
        <p:spPr>
          <a:xfrm>
            <a:off x="3523500" y="140425"/>
            <a:ext cx="5620500" cy="2124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600"/>
              <a:buFont typeface="Arial"/>
              <a:buNone/>
            </a:pPr>
            <a:r>
              <a:rPr lang="en-GB" sz="1800">
                <a:solidFill>
                  <a:schemeClr val="dk1"/>
                </a:solidFill>
              </a:rPr>
              <a:t>After these many years many ancient architectures are tilting like the leaning tower of Pisa and the Big Ben, London. But even after 1000 years Brihadeeswara Temple is absolutely straight. This is because of temple’s puzzle or interlock technique and the other reason behind it is the base of the temple is wide. </a:t>
            </a:r>
            <a:endParaRPr sz="1600"/>
          </a:p>
        </p:txBody>
      </p:sp>
      <p:sp>
        <p:nvSpPr>
          <p:cNvPr id="116" name="Google Shape;116;p20"/>
          <p:cNvSpPr txBox="1"/>
          <p:nvPr/>
        </p:nvSpPr>
        <p:spPr>
          <a:xfrm>
            <a:off x="0" y="2264425"/>
            <a:ext cx="49170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500"/>
              <a:buFont typeface="Arial"/>
              <a:buNone/>
            </a:pPr>
            <a:r>
              <a:t/>
            </a:r>
            <a:endParaRPr sz="1500">
              <a:solidFill>
                <a:schemeClr val="dk1"/>
              </a:solidFill>
              <a:latin typeface="Open Sans"/>
              <a:ea typeface="Open Sans"/>
              <a:cs typeface="Open Sans"/>
              <a:sym typeface="Open Sans"/>
            </a:endParaRPr>
          </a:p>
          <a:p>
            <a:pPr indent="0" lvl="0" marL="0" rtl="0" algn="just">
              <a:spcBef>
                <a:spcPts val="0"/>
              </a:spcBef>
              <a:spcAft>
                <a:spcPts val="0"/>
              </a:spcAft>
              <a:buClr>
                <a:schemeClr val="dk1"/>
              </a:buClr>
              <a:buSzPts val="1500"/>
              <a:buFont typeface="Arial"/>
              <a:buNone/>
            </a:pPr>
            <a:r>
              <a:rPr lang="en-GB" sz="1700">
                <a:solidFill>
                  <a:schemeClr val="dk1"/>
                </a:solidFill>
              </a:rPr>
              <a:t>The stone placed on the top the temple weights about 81 tons. Which is carved out of a single rock. Weighing approximately 81000 Kg . Those days when they had no cranes, to lift this stone they made a ramp of 6km long. Elephants, horses, Buffalos and labourers together carried the stone to the top of the temple. This process takes around 6 years. </a:t>
            </a:r>
            <a:endParaRPr sz="1700">
              <a:solidFill>
                <a:schemeClr val="dk1"/>
              </a:solidFill>
            </a:endParaRPr>
          </a:p>
          <a:p>
            <a:pPr indent="0" lvl="0" marL="0" rtl="0" algn="l">
              <a:spcBef>
                <a:spcPts val="0"/>
              </a:spcBef>
              <a:spcAft>
                <a:spcPts val="0"/>
              </a:spcAft>
              <a:buClr>
                <a:schemeClr val="dk1"/>
              </a:buClr>
              <a:buSzPts val="1500"/>
              <a:buFont typeface="Arial"/>
              <a:buNone/>
            </a:pPr>
            <a:r>
              <a:t/>
            </a:r>
            <a:endParaRPr sz="15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nvSpPr>
        <p:spPr>
          <a:xfrm>
            <a:off x="253350" y="1067500"/>
            <a:ext cx="53949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5200">
                <a:solidFill>
                  <a:schemeClr val="dk1"/>
                </a:solidFill>
              </a:rPr>
              <a:t>BRAHMAGUPTA QUADRATIC </a:t>
            </a:r>
            <a:endParaRPr b="1" sz="5200">
              <a:solidFill>
                <a:schemeClr val="dk1"/>
              </a:solidFill>
            </a:endParaRPr>
          </a:p>
          <a:p>
            <a:pPr indent="0" lvl="0" marL="0" rtl="0" algn="l">
              <a:spcBef>
                <a:spcPts val="0"/>
              </a:spcBef>
              <a:spcAft>
                <a:spcPts val="0"/>
              </a:spcAft>
              <a:buNone/>
            </a:pPr>
            <a:r>
              <a:rPr b="1" lang="en-GB" sz="5200">
                <a:solidFill>
                  <a:schemeClr val="dk1"/>
                </a:solidFill>
              </a:rPr>
              <a:t>FORMULA</a:t>
            </a:r>
            <a:endParaRPr b="1" sz="5200">
              <a:solidFill>
                <a:schemeClr val="dk1"/>
              </a:solidFill>
            </a:endParaRPr>
          </a:p>
        </p:txBody>
      </p:sp>
      <p:pic>
        <p:nvPicPr>
          <p:cNvPr id="122" name="Google Shape;122;p21"/>
          <p:cNvPicPr preferRelativeResize="0"/>
          <p:nvPr/>
        </p:nvPicPr>
        <p:blipFill>
          <a:blip r:embed="rId3">
            <a:alphaModFix/>
          </a:blip>
          <a:stretch>
            <a:fillRect/>
          </a:stretch>
        </p:blipFill>
        <p:spPr>
          <a:xfrm>
            <a:off x="5745212" y="0"/>
            <a:ext cx="3398789"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