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9.jpg" ContentType="image/png"/>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59" r:id="rId5"/>
    <p:sldId id="262" r:id="rId6"/>
    <p:sldId id="260" r:id="rId7"/>
    <p:sldId id="261" r:id="rId8"/>
    <p:sldId id="263" r:id="rId9"/>
    <p:sldId id="264" r:id="rId10"/>
    <p:sldId id="267" r:id="rId11"/>
    <p:sldId id="265" r:id="rId12"/>
    <p:sldId id="270" r:id="rId13"/>
    <p:sldId id="269"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EB20C-58A5-419C-A60F-FEF87DF225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3F4FB1C-7AB6-4AF5-80A2-451EF53DB95F}">
      <dgm:prSet/>
      <dgm:spPr/>
      <dgm:t>
        <a:bodyPr/>
        <a:lstStyle/>
        <a:p>
          <a:pPr>
            <a:lnSpc>
              <a:spcPct val="100000"/>
            </a:lnSpc>
          </a:pPr>
          <a:r>
            <a:rPr lang="en-US"/>
            <a:t>Build</a:t>
          </a:r>
        </a:p>
      </dgm:t>
    </dgm:pt>
    <dgm:pt modelId="{DC53919C-BE08-4F7E-B2AB-137924A778D1}" type="parTrans" cxnId="{8772D591-6B26-4041-B74D-FFE7F722D5C0}">
      <dgm:prSet/>
      <dgm:spPr/>
      <dgm:t>
        <a:bodyPr/>
        <a:lstStyle/>
        <a:p>
          <a:endParaRPr lang="en-US"/>
        </a:p>
      </dgm:t>
    </dgm:pt>
    <dgm:pt modelId="{92430C33-05CC-4CC7-B2DB-9E69307C39C0}" type="sibTrans" cxnId="{8772D591-6B26-4041-B74D-FFE7F722D5C0}">
      <dgm:prSet/>
      <dgm:spPr/>
      <dgm:t>
        <a:bodyPr/>
        <a:lstStyle/>
        <a:p>
          <a:endParaRPr lang="en-US"/>
        </a:p>
      </dgm:t>
    </dgm:pt>
    <dgm:pt modelId="{1F313585-D4F2-4E58-9464-6CB4B23D4209}">
      <dgm:prSet/>
      <dgm:spPr/>
      <dgm:t>
        <a:bodyPr/>
        <a:lstStyle/>
        <a:p>
          <a:pPr>
            <a:lnSpc>
              <a:spcPct val="100000"/>
            </a:lnSpc>
          </a:pPr>
          <a:r>
            <a:rPr lang="en-US" dirty="0"/>
            <a:t>Develop a machine learning model capable of accurately recognizing and classifying genuine brand logos from fake ones. This involves collecting and organizing a diverse dataset of authentic and counterfeit brand logos to train the model effectively.</a:t>
          </a:r>
        </a:p>
      </dgm:t>
    </dgm:pt>
    <dgm:pt modelId="{0A762063-26CC-450C-B051-0CC37EC2E998}" type="parTrans" cxnId="{13BB3B65-7F6E-4118-80C0-76A286A177A8}">
      <dgm:prSet/>
      <dgm:spPr/>
      <dgm:t>
        <a:bodyPr/>
        <a:lstStyle/>
        <a:p>
          <a:endParaRPr lang="en-US"/>
        </a:p>
      </dgm:t>
    </dgm:pt>
    <dgm:pt modelId="{CF4FD314-54C8-48A0-95F9-4B456AAE7A61}" type="sibTrans" cxnId="{13BB3B65-7F6E-4118-80C0-76A286A177A8}">
      <dgm:prSet/>
      <dgm:spPr/>
      <dgm:t>
        <a:bodyPr/>
        <a:lstStyle/>
        <a:p>
          <a:endParaRPr lang="en-US"/>
        </a:p>
      </dgm:t>
    </dgm:pt>
    <dgm:pt modelId="{43BE9C3A-8141-4815-8288-D0A611EC6F44}">
      <dgm:prSet/>
      <dgm:spPr/>
      <dgm:t>
        <a:bodyPr/>
        <a:lstStyle/>
        <a:p>
          <a:pPr>
            <a:lnSpc>
              <a:spcPct val="100000"/>
            </a:lnSpc>
          </a:pPr>
          <a:r>
            <a:rPr lang="en-US"/>
            <a:t>Achieve</a:t>
          </a:r>
        </a:p>
      </dgm:t>
    </dgm:pt>
    <dgm:pt modelId="{6A14695C-BFFC-4DC2-92B7-27AACD18B5FB}" type="parTrans" cxnId="{DC102C1A-BFA7-4FB3-B1DD-D7819BFEF504}">
      <dgm:prSet/>
      <dgm:spPr/>
      <dgm:t>
        <a:bodyPr/>
        <a:lstStyle/>
        <a:p>
          <a:endParaRPr lang="en-US"/>
        </a:p>
      </dgm:t>
    </dgm:pt>
    <dgm:pt modelId="{51C6A4BF-315A-4E68-A86E-3A4859AD3DD7}" type="sibTrans" cxnId="{DC102C1A-BFA7-4FB3-B1DD-D7819BFEF504}">
      <dgm:prSet/>
      <dgm:spPr/>
      <dgm:t>
        <a:bodyPr/>
        <a:lstStyle/>
        <a:p>
          <a:endParaRPr lang="en-US"/>
        </a:p>
      </dgm:t>
    </dgm:pt>
    <dgm:pt modelId="{27D233AA-F909-47FC-9178-99E1D7860791}">
      <dgm:prSet/>
      <dgm:spPr/>
      <dgm:t>
        <a:bodyPr/>
        <a:lstStyle/>
        <a:p>
          <a:pPr>
            <a:lnSpc>
              <a:spcPct val="100000"/>
            </a:lnSpc>
          </a:pPr>
          <a:r>
            <a:rPr lang="en-US"/>
            <a:t>Achieve high precision and recall in detecting fake brand logos on various products. The goal is to minimize false positives (incorrectly flagging genuine logos as fake) and false negatives (failing to identify actual fake logos).</a:t>
          </a:r>
        </a:p>
      </dgm:t>
    </dgm:pt>
    <dgm:pt modelId="{A34B4E5E-4FC7-4FA4-BA44-0394A6CD2B68}" type="parTrans" cxnId="{181291E8-6186-4F5F-8DAA-2B0E8A663C56}">
      <dgm:prSet/>
      <dgm:spPr/>
      <dgm:t>
        <a:bodyPr/>
        <a:lstStyle/>
        <a:p>
          <a:endParaRPr lang="en-US"/>
        </a:p>
      </dgm:t>
    </dgm:pt>
    <dgm:pt modelId="{9DB006FE-C221-4FEB-8494-A772AFEAFE6E}" type="sibTrans" cxnId="{181291E8-6186-4F5F-8DAA-2B0E8A663C56}">
      <dgm:prSet/>
      <dgm:spPr/>
      <dgm:t>
        <a:bodyPr/>
        <a:lstStyle/>
        <a:p>
          <a:endParaRPr lang="en-US"/>
        </a:p>
      </dgm:t>
    </dgm:pt>
    <dgm:pt modelId="{794373CC-07B2-4B44-94CA-980D226A7B26}">
      <dgm:prSet/>
      <dgm:spPr/>
      <dgm:t>
        <a:bodyPr/>
        <a:lstStyle/>
        <a:p>
          <a:pPr>
            <a:lnSpc>
              <a:spcPct val="100000"/>
            </a:lnSpc>
          </a:pPr>
          <a:r>
            <a:rPr lang="en-US"/>
            <a:t>Evaluate</a:t>
          </a:r>
        </a:p>
      </dgm:t>
    </dgm:pt>
    <dgm:pt modelId="{E4489440-C511-4099-92A8-9C942863A77A}" type="parTrans" cxnId="{D2B4FF58-05F1-4BF9-8339-DECB2631FFB0}">
      <dgm:prSet/>
      <dgm:spPr/>
      <dgm:t>
        <a:bodyPr/>
        <a:lstStyle/>
        <a:p>
          <a:endParaRPr lang="en-US"/>
        </a:p>
      </dgm:t>
    </dgm:pt>
    <dgm:pt modelId="{AB2731A4-F964-471E-82D5-D6F49FCBCA16}" type="sibTrans" cxnId="{D2B4FF58-05F1-4BF9-8339-DECB2631FFB0}">
      <dgm:prSet/>
      <dgm:spPr/>
      <dgm:t>
        <a:bodyPr/>
        <a:lstStyle/>
        <a:p>
          <a:endParaRPr lang="en-US"/>
        </a:p>
      </dgm:t>
    </dgm:pt>
    <dgm:pt modelId="{79603EBB-C885-419D-B569-4C4F35137331}">
      <dgm:prSet/>
      <dgm:spPr/>
      <dgm:t>
        <a:bodyPr/>
        <a:lstStyle/>
        <a:p>
          <a:pPr>
            <a:lnSpc>
              <a:spcPct val="100000"/>
            </a:lnSpc>
          </a:pPr>
          <a:r>
            <a:rPr lang="en-US"/>
            <a:t>Conduct effective evaluation metrics, such as precision, recall and F1 score, to assess the performance of the detection model. Regularly validate the model against a test dataset to ensure its effectiveness.</a:t>
          </a:r>
        </a:p>
      </dgm:t>
    </dgm:pt>
    <dgm:pt modelId="{287D581A-24AC-413E-A4F2-BCA99D813E01}" type="parTrans" cxnId="{45E1318D-E088-44B6-B4A0-9E97865E8745}">
      <dgm:prSet/>
      <dgm:spPr/>
      <dgm:t>
        <a:bodyPr/>
        <a:lstStyle/>
        <a:p>
          <a:endParaRPr lang="en-US"/>
        </a:p>
      </dgm:t>
    </dgm:pt>
    <dgm:pt modelId="{840A5C0B-B1D3-4A02-9985-57D906C7EDC6}" type="sibTrans" cxnId="{45E1318D-E088-44B6-B4A0-9E97865E8745}">
      <dgm:prSet/>
      <dgm:spPr/>
      <dgm:t>
        <a:bodyPr/>
        <a:lstStyle/>
        <a:p>
          <a:endParaRPr lang="en-US"/>
        </a:p>
      </dgm:t>
    </dgm:pt>
    <dgm:pt modelId="{8120D4A8-BA8C-4A40-B2C1-C742A7557A8A}" type="pres">
      <dgm:prSet presAssocID="{759EB20C-58A5-419C-A60F-FEF87DF225C9}" presName="root" presStyleCnt="0">
        <dgm:presLayoutVars>
          <dgm:dir/>
          <dgm:resizeHandles val="exact"/>
        </dgm:presLayoutVars>
      </dgm:prSet>
      <dgm:spPr/>
    </dgm:pt>
    <dgm:pt modelId="{D87E012C-A1EC-4A2C-B530-A99C631E01B1}" type="pres">
      <dgm:prSet presAssocID="{B3F4FB1C-7AB6-4AF5-80A2-451EF53DB95F}" presName="compNode" presStyleCnt="0"/>
      <dgm:spPr/>
    </dgm:pt>
    <dgm:pt modelId="{A29BFD1B-3D1E-4F89-858F-B89E596BF2F8}" type="pres">
      <dgm:prSet presAssocID="{B3F4FB1C-7AB6-4AF5-80A2-451EF53DB95F}" presName="bgRect" presStyleLbl="bgShp" presStyleIdx="0" presStyleCnt="3"/>
      <dgm:spPr/>
    </dgm:pt>
    <dgm:pt modelId="{B584D5E5-E672-4C0E-93B6-8B512E3A7253}" type="pres">
      <dgm:prSet presAssocID="{B3F4FB1C-7AB6-4AF5-80A2-451EF53DB9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05A5A54F-EA2C-496F-999D-36ABE2A1D263}" type="pres">
      <dgm:prSet presAssocID="{B3F4FB1C-7AB6-4AF5-80A2-451EF53DB95F}" presName="spaceRect" presStyleCnt="0"/>
      <dgm:spPr/>
    </dgm:pt>
    <dgm:pt modelId="{E4379593-6F42-45FB-8A9D-B4AF8B90940A}" type="pres">
      <dgm:prSet presAssocID="{B3F4FB1C-7AB6-4AF5-80A2-451EF53DB95F}" presName="parTx" presStyleLbl="revTx" presStyleIdx="0" presStyleCnt="6">
        <dgm:presLayoutVars>
          <dgm:chMax val="0"/>
          <dgm:chPref val="0"/>
        </dgm:presLayoutVars>
      </dgm:prSet>
      <dgm:spPr/>
    </dgm:pt>
    <dgm:pt modelId="{11C3B363-3F06-437E-AC5A-A484FA2BD451}" type="pres">
      <dgm:prSet presAssocID="{B3F4FB1C-7AB6-4AF5-80A2-451EF53DB95F}" presName="desTx" presStyleLbl="revTx" presStyleIdx="1" presStyleCnt="6">
        <dgm:presLayoutVars/>
      </dgm:prSet>
      <dgm:spPr/>
    </dgm:pt>
    <dgm:pt modelId="{D83DE007-9C10-453E-B6AE-B7E685CA1356}" type="pres">
      <dgm:prSet presAssocID="{92430C33-05CC-4CC7-B2DB-9E69307C39C0}" presName="sibTrans" presStyleCnt="0"/>
      <dgm:spPr/>
    </dgm:pt>
    <dgm:pt modelId="{AB3CAF9E-79E8-49F0-B3D9-48DCDD161AD3}" type="pres">
      <dgm:prSet presAssocID="{43BE9C3A-8141-4815-8288-D0A611EC6F44}" presName="compNode" presStyleCnt="0"/>
      <dgm:spPr/>
    </dgm:pt>
    <dgm:pt modelId="{B93A5F6A-D9E6-4166-91A9-91834EA79E56}" type="pres">
      <dgm:prSet presAssocID="{43BE9C3A-8141-4815-8288-D0A611EC6F44}" presName="bgRect" presStyleLbl="bgShp" presStyleIdx="1" presStyleCnt="3"/>
      <dgm:spPr/>
    </dgm:pt>
    <dgm:pt modelId="{326CB6C9-6123-4901-AE4E-D9014E5D70F2}" type="pres">
      <dgm:prSet presAssocID="{43BE9C3A-8141-4815-8288-D0A611EC6F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ag"/>
        </a:ext>
      </dgm:extLst>
    </dgm:pt>
    <dgm:pt modelId="{EF64D21A-F947-4163-90C1-F39DE2DB3B98}" type="pres">
      <dgm:prSet presAssocID="{43BE9C3A-8141-4815-8288-D0A611EC6F44}" presName="spaceRect" presStyleCnt="0"/>
      <dgm:spPr/>
    </dgm:pt>
    <dgm:pt modelId="{460CD112-8B8C-498B-805D-8AC06BC8CE6D}" type="pres">
      <dgm:prSet presAssocID="{43BE9C3A-8141-4815-8288-D0A611EC6F44}" presName="parTx" presStyleLbl="revTx" presStyleIdx="2" presStyleCnt="6">
        <dgm:presLayoutVars>
          <dgm:chMax val="0"/>
          <dgm:chPref val="0"/>
        </dgm:presLayoutVars>
      </dgm:prSet>
      <dgm:spPr/>
    </dgm:pt>
    <dgm:pt modelId="{410F662F-E20E-4B1A-B972-EC7E0D397DD0}" type="pres">
      <dgm:prSet presAssocID="{43BE9C3A-8141-4815-8288-D0A611EC6F44}" presName="desTx" presStyleLbl="revTx" presStyleIdx="3" presStyleCnt="6">
        <dgm:presLayoutVars/>
      </dgm:prSet>
      <dgm:spPr/>
    </dgm:pt>
    <dgm:pt modelId="{2BAF0CDF-85B6-4078-9415-D27A097446E0}" type="pres">
      <dgm:prSet presAssocID="{51C6A4BF-315A-4E68-A86E-3A4859AD3DD7}" presName="sibTrans" presStyleCnt="0"/>
      <dgm:spPr/>
    </dgm:pt>
    <dgm:pt modelId="{DAD47CCA-E209-44ED-9038-A7BCDF82BA2E}" type="pres">
      <dgm:prSet presAssocID="{794373CC-07B2-4B44-94CA-980D226A7B26}" presName="compNode" presStyleCnt="0"/>
      <dgm:spPr/>
    </dgm:pt>
    <dgm:pt modelId="{A76AE5DE-DCCC-4FF5-AFD5-6AC86AEC1DB2}" type="pres">
      <dgm:prSet presAssocID="{794373CC-07B2-4B44-94CA-980D226A7B26}" presName="bgRect" presStyleLbl="bgShp" presStyleIdx="2" presStyleCnt="3"/>
      <dgm:spPr/>
    </dgm:pt>
    <dgm:pt modelId="{DDB5C722-43DA-41C1-A2A1-97A8C81D26C2}" type="pres">
      <dgm:prSet presAssocID="{794373CC-07B2-4B44-94CA-980D226A7B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191AB2CD-FA64-4BF1-8884-326DD0DA599A}" type="pres">
      <dgm:prSet presAssocID="{794373CC-07B2-4B44-94CA-980D226A7B26}" presName="spaceRect" presStyleCnt="0"/>
      <dgm:spPr/>
    </dgm:pt>
    <dgm:pt modelId="{A9B4CCD4-7992-4C5A-8252-3396674B4261}" type="pres">
      <dgm:prSet presAssocID="{794373CC-07B2-4B44-94CA-980D226A7B26}" presName="parTx" presStyleLbl="revTx" presStyleIdx="4" presStyleCnt="6">
        <dgm:presLayoutVars>
          <dgm:chMax val="0"/>
          <dgm:chPref val="0"/>
        </dgm:presLayoutVars>
      </dgm:prSet>
      <dgm:spPr/>
    </dgm:pt>
    <dgm:pt modelId="{74706184-2F60-44E6-B27C-8C271E1457BD}" type="pres">
      <dgm:prSet presAssocID="{794373CC-07B2-4B44-94CA-980D226A7B26}" presName="desTx" presStyleLbl="revTx" presStyleIdx="5" presStyleCnt="6">
        <dgm:presLayoutVars/>
      </dgm:prSet>
      <dgm:spPr/>
    </dgm:pt>
  </dgm:ptLst>
  <dgm:cxnLst>
    <dgm:cxn modelId="{DC102C1A-BFA7-4FB3-B1DD-D7819BFEF504}" srcId="{759EB20C-58A5-419C-A60F-FEF87DF225C9}" destId="{43BE9C3A-8141-4815-8288-D0A611EC6F44}" srcOrd="1" destOrd="0" parTransId="{6A14695C-BFFC-4DC2-92B7-27AACD18B5FB}" sibTransId="{51C6A4BF-315A-4E68-A86E-3A4859AD3DD7}"/>
    <dgm:cxn modelId="{D4045C3D-DDFB-4B1D-8819-9330C402D6ED}" type="presOf" srcId="{759EB20C-58A5-419C-A60F-FEF87DF225C9}" destId="{8120D4A8-BA8C-4A40-B2C1-C742A7557A8A}" srcOrd="0" destOrd="0" presId="urn:microsoft.com/office/officeart/2018/2/layout/IconVerticalSolidList"/>
    <dgm:cxn modelId="{45757C44-BFB6-476D-ACEE-54EC8F686673}" type="presOf" srcId="{B3F4FB1C-7AB6-4AF5-80A2-451EF53DB95F}" destId="{E4379593-6F42-45FB-8A9D-B4AF8B90940A}" srcOrd="0" destOrd="0" presId="urn:microsoft.com/office/officeart/2018/2/layout/IconVerticalSolidList"/>
    <dgm:cxn modelId="{D2B4FF58-05F1-4BF9-8339-DECB2631FFB0}" srcId="{759EB20C-58A5-419C-A60F-FEF87DF225C9}" destId="{794373CC-07B2-4B44-94CA-980D226A7B26}" srcOrd="2" destOrd="0" parTransId="{E4489440-C511-4099-92A8-9C942863A77A}" sibTransId="{AB2731A4-F964-471E-82D5-D6F49FCBCA16}"/>
    <dgm:cxn modelId="{13BB3B65-7F6E-4118-80C0-76A286A177A8}" srcId="{B3F4FB1C-7AB6-4AF5-80A2-451EF53DB95F}" destId="{1F313585-D4F2-4E58-9464-6CB4B23D4209}" srcOrd="0" destOrd="0" parTransId="{0A762063-26CC-450C-B051-0CC37EC2E998}" sibTransId="{CF4FD314-54C8-48A0-95F9-4B456AAE7A61}"/>
    <dgm:cxn modelId="{E9476B78-9160-4765-AA72-9E18E0EC599E}" type="presOf" srcId="{43BE9C3A-8141-4815-8288-D0A611EC6F44}" destId="{460CD112-8B8C-498B-805D-8AC06BC8CE6D}" srcOrd="0" destOrd="0" presId="urn:microsoft.com/office/officeart/2018/2/layout/IconVerticalSolidList"/>
    <dgm:cxn modelId="{45E1318D-E088-44B6-B4A0-9E97865E8745}" srcId="{794373CC-07B2-4B44-94CA-980D226A7B26}" destId="{79603EBB-C885-419D-B569-4C4F35137331}" srcOrd="0" destOrd="0" parTransId="{287D581A-24AC-413E-A4F2-BCA99D813E01}" sibTransId="{840A5C0B-B1D3-4A02-9985-57D906C7EDC6}"/>
    <dgm:cxn modelId="{8772D591-6B26-4041-B74D-FFE7F722D5C0}" srcId="{759EB20C-58A5-419C-A60F-FEF87DF225C9}" destId="{B3F4FB1C-7AB6-4AF5-80A2-451EF53DB95F}" srcOrd="0" destOrd="0" parTransId="{DC53919C-BE08-4F7E-B2AB-137924A778D1}" sibTransId="{92430C33-05CC-4CC7-B2DB-9E69307C39C0}"/>
    <dgm:cxn modelId="{75D77DB0-4817-452B-A526-3855367EB3E5}" type="presOf" srcId="{79603EBB-C885-419D-B569-4C4F35137331}" destId="{74706184-2F60-44E6-B27C-8C271E1457BD}" srcOrd="0" destOrd="0" presId="urn:microsoft.com/office/officeart/2018/2/layout/IconVerticalSolidList"/>
    <dgm:cxn modelId="{F28CEFBD-0740-4758-8E83-5EFC1301FDD0}" type="presOf" srcId="{1F313585-D4F2-4E58-9464-6CB4B23D4209}" destId="{11C3B363-3F06-437E-AC5A-A484FA2BD451}" srcOrd="0" destOrd="0" presId="urn:microsoft.com/office/officeart/2018/2/layout/IconVerticalSolidList"/>
    <dgm:cxn modelId="{2E860BC6-74B8-4F50-A141-A36A859C6347}" type="presOf" srcId="{794373CC-07B2-4B44-94CA-980D226A7B26}" destId="{A9B4CCD4-7992-4C5A-8252-3396674B4261}" srcOrd="0" destOrd="0" presId="urn:microsoft.com/office/officeart/2018/2/layout/IconVerticalSolidList"/>
    <dgm:cxn modelId="{212440E6-AEE4-4146-B598-9BAC4ABD2F5B}" type="presOf" srcId="{27D233AA-F909-47FC-9178-99E1D7860791}" destId="{410F662F-E20E-4B1A-B972-EC7E0D397DD0}" srcOrd="0" destOrd="0" presId="urn:microsoft.com/office/officeart/2018/2/layout/IconVerticalSolidList"/>
    <dgm:cxn modelId="{181291E8-6186-4F5F-8DAA-2B0E8A663C56}" srcId="{43BE9C3A-8141-4815-8288-D0A611EC6F44}" destId="{27D233AA-F909-47FC-9178-99E1D7860791}" srcOrd="0" destOrd="0" parTransId="{A34B4E5E-4FC7-4FA4-BA44-0394A6CD2B68}" sibTransId="{9DB006FE-C221-4FEB-8494-A772AFEAFE6E}"/>
    <dgm:cxn modelId="{761EFF62-D37D-40EC-BE3E-B67478DE427E}" type="presParOf" srcId="{8120D4A8-BA8C-4A40-B2C1-C742A7557A8A}" destId="{D87E012C-A1EC-4A2C-B530-A99C631E01B1}" srcOrd="0" destOrd="0" presId="urn:microsoft.com/office/officeart/2018/2/layout/IconVerticalSolidList"/>
    <dgm:cxn modelId="{84C6676C-D4D0-491E-B840-938596F25A5C}" type="presParOf" srcId="{D87E012C-A1EC-4A2C-B530-A99C631E01B1}" destId="{A29BFD1B-3D1E-4F89-858F-B89E596BF2F8}" srcOrd="0" destOrd="0" presId="urn:microsoft.com/office/officeart/2018/2/layout/IconVerticalSolidList"/>
    <dgm:cxn modelId="{154DF5FB-75D2-4BB8-9EC1-20E8BFD55616}" type="presParOf" srcId="{D87E012C-A1EC-4A2C-B530-A99C631E01B1}" destId="{B584D5E5-E672-4C0E-93B6-8B512E3A7253}" srcOrd="1" destOrd="0" presId="urn:microsoft.com/office/officeart/2018/2/layout/IconVerticalSolidList"/>
    <dgm:cxn modelId="{4B27291F-8F2B-4A3B-BC85-12820081B4F5}" type="presParOf" srcId="{D87E012C-A1EC-4A2C-B530-A99C631E01B1}" destId="{05A5A54F-EA2C-496F-999D-36ABE2A1D263}" srcOrd="2" destOrd="0" presId="urn:microsoft.com/office/officeart/2018/2/layout/IconVerticalSolidList"/>
    <dgm:cxn modelId="{BC28BCA2-DEFA-42F1-A7E9-DF9397F7D0F0}" type="presParOf" srcId="{D87E012C-A1EC-4A2C-B530-A99C631E01B1}" destId="{E4379593-6F42-45FB-8A9D-B4AF8B90940A}" srcOrd="3" destOrd="0" presId="urn:microsoft.com/office/officeart/2018/2/layout/IconVerticalSolidList"/>
    <dgm:cxn modelId="{A9CC8970-8E04-4F5B-837D-569D874F7CB7}" type="presParOf" srcId="{D87E012C-A1EC-4A2C-B530-A99C631E01B1}" destId="{11C3B363-3F06-437E-AC5A-A484FA2BD451}" srcOrd="4" destOrd="0" presId="urn:microsoft.com/office/officeart/2018/2/layout/IconVerticalSolidList"/>
    <dgm:cxn modelId="{7976FF28-09BB-4A40-94EC-772C243A3722}" type="presParOf" srcId="{8120D4A8-BA8C-4A40-B2C1-C742A7557A8A}" destId="{D83DE007-9C10-453E-B6AE-B7E685CA1356}" srcOrd="1" destOrd="0" presId="urn:microsoft.com/office/officeart/2018/2/layout/IconVerticalSolidList"/>
    <dgm:cxn modelId="{78863A80-5FED-46F0-BD5F-E6D933F8E3BD}" type="presParOf" srcId="{8120D4A8-BA8C-4A40-B2C1-C742A7557A8A}" destId="{AB3CAF9E-79E8-49F0-B3D9-48DCDD161AD3}" srcOrd="2" destOrd="0" presId="urn:microsoft.com/office/officeart/2018/2/layout/IconVerticalSolidList"/>
    <dgm:cxn modelId="{14A8B91D-E481-4887-AB08-0BA609A4E875}" type="presParOf" srcId="{AB3CAF9E-79E8-49F0-B3D9-48DCDD161AD3}" destId="{B93A5F6A-D9E6-4166-91A9-91834EA79E56}" srcOrd="0" destOrd="0" presId="urn:microsoft.com/office/officeart/2018/2/layout/IconVerticalSolidList"/>
    <dgm:cxn modelId="{4A15FE7D-AEAE-474C-A9E8-8DAD0E8A3F99}" type="presParOf" srcId="{AB3CAF9E-79E8-49F0-B3D9-48DCDD161AD3}" destId="{326CB6C9-6123-4901-AE4E-D9014E5D70F2}" srcOrd="1" destOrd="0" presId="urn:microsoft.com/office/officeart/2018/2/layout/IconVerticalSolidList"/>
    <dgm:cxn modelId="{580CE32C-4F7D-41A1-A823-8AED6C602226}" type="presParOf" srcId="{AB3CAF9E-79E8-49F0-B3D9-48DCDD161AD3}" destId="{EF64D21A-F947-4163-90C1-F39DE2DB3B98}" srcOrd="2" destOrd="0" presId="urn:microsoft.com/office/officeart/2018/2/layout/IconVerticalSolidList"/>
    <dgm:cxn modelId="{53F09ABA-A6AE-4C15-867C-464A8522829D}" type="presParOf" srcId="{AB3CAF9E-79E8-49F0-B3D9-48DCDD161AD3}" destId="{460CD112-8B8C-498B-805D-8AC06BC8CE6D}" srcOrd="3" destOrd="0" presId="urn:microsoft.com/office/officeart/2018/2/layout/IconVerticalSolidList"/>
    <dgm:cxn modelId="{582A687B-34D8-4F04-AF21-4AB73EC4F737}" type="presParOf" srcId="{AB3CAF9E-79E8-49F0-B3D9-48DCDD161AD3}" destId="{410F662F-E20E-4B1A-B972-EC7E0D397DD0}" srcOrd="4" destOrd="0" presId="urn:microsoft.com/office/officeart/2018/2/layout/IconVerticalSolidList"/>
    <dgm:cxn modelId="{DE12B05E-26D5-4FA7-9281-80B1B2BA3914}" type="presParOf" srcId="{8120D4A8-BA8C-4A40-B2C1-C742A7557A8A}" destId="{2BAF0CDF-85B6-4078-9415-D27A097446E0}" srcOrd="3" destOrd="0" presId="urn:microsoft.com/office/officeart/2018/2/layout/IconVerticalSolidList"/>
    <dgm:cxn modelId="{5D8FD672-E3DF-4420-BB01-E91FD03C7740}" type="presParOf" srcId="{8120D4A8-BA8C-4A40-B2C1-C742A7557A8A}" destId="{DAD47CCA-E209-44ED-9038-A7BCDF82BA2E}" srcOrd="4" destOrd="0" presId="urn:microsoft.com/office/officeart/2018/2/layout/IconVerticalSolidList"/>
    <dgm:cxn modelId="{00936224-AE68-4CAF-AA98-4256BF82C8C9}" type="presParOf" srcId="{DAD47CCA-E209-44ED-9038-A7BCDF82BA2E}" destId="{A76AE5DE-DCCC-4FF5-AFD5-6AC86AEC1DB2}" srcOrd="0" destOrd="0" presId="urn:microsoft.com/office/officeart/2018/2/layout/IconVerticalSolidList"/>
    <dgm:cxn modelId="{30C1B3B4-608F-434A-8D56-2E62F9A8CA4C}" type="presParOf" srcId="{DAD47CCA-E209-44ED-9038-A7BCDF82BA2E}" destId="{DDB5C722-43DA-41C1-A2A1-97A8C81D26C2}" srcOrd="1" destOrd="0" presId="urn:microsoft.com/office/officeart/2018/2/layout/IconVerticalSolidList"/>
    <dgm:cxn modelId="{0C773253-7D8E-4E21-9009-9B520D4C57BF}" type="presParOf" srcId="{DAD47CCA-E209-44ED-9038-A7BCDF82BA2E}" destId="{191AB2CD-FA64-4BF1-8884-326DD0DA599A}" srcOrd="2" destOrd="0" presId="urn:microsoft.com/office/officeart/2018/2/layout/IconVerticalSolidList"/>
    <dgm:cxn modelId="{36ECC8CA-498F-4CF4-9FF6-5534F5B5F8BF}" type="presParOf" srcId="{DAD47CCA-E209-44ED-9038-A7BCDF82BA2E}" destId="{A9B4CCD4-7992-4C5A-8252-3396674B4261}" srcOrd="3" destOrd="0" presId="urn:microsoft.com/office/officeart/2018/2/layout/IconVerticalSolidList"/>
    <dgm:cxn modelId="{27C02CD0-6D97-4320-8C8E-DF5F7C22AD9C}" type="presParOf" srcId="{DAD47CCA-E209-44ED-9038-A7BCDF82BA2E}" destId="{74706184-2F60-44E6-B27C-8C271E1457B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BFD1B-3D1E-4F89-858F-B89E596BF2F8}">
      <dsp:nvSpPr>
        <dsp:cNvPr id="0" name=""/>
        <dsp:cNvSpPr/>
      </dsp:nvSpPr>
      <dsp:spPr>
        <a:xfrm>
          <a:off x="0" y="2230"/>
          <a:ext cx="9680466" cy="1043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4D5E5-E672-4C0E-93B6-8B512E3A7253}">
      <dsp:nvSpPr>
        <dsp:cNvPr id="0" name=""/>
        <dsp:cNvSpPr/>
      </dsp:nvSpPr>
      <dsp:spPr>
        <a:xfrm>
          <a:off x="315508" y="236906"/>
          <a:ext cx="573651" cy="5736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379593-6F42-45FB-8A9D-B4AF8B90940A}">
      <dsp:nvSpPr>
        <dsp:cNvPr id="0" name=""/>
        <dsp:cNvSpPr/>
      </dsp:nvSpPr>
      <dsp:spPr>
        <a:xfrm>
          <a:off x="1204668" y="2230"/>
          <a:ext cx="4356209" cy="1043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5" tIns="110385" rIns="110385" bIns="110385" numCol="1" spcCol="1270" anchor="ctr" anchorCtr="0">
          <a:noAutofit/>
        </a:bodyPr>
        <a:lstStyle/>
        <a:p>
          <a:pPr marL="0" lvl="0" indent="0" algn="l" defTabSz="1111250">
            <a:lnSpc>
              <a:spcPct val="100000"/>
            </a:lnSpc>
            <a:spcBef>
              <a:spcPct val="0"/>
            </a:spcBef>
            <a:spcAft>
              <a:spcPct val="35000"/>
            </a:spcAft>
            <a:buNone/>
          </a:pPr>
          <a:r>
            <a:rPr lang="en-US" sz="2500" kern="1200"/>
            <a:t>Build</a:t>
          </a:r>
        </a:p>
      </dsp:txBody>
      <dsp:txXfrm>
        <a:off x="1204668" y="2230"/>
        <a:ext cx="4356209" cy="1043003"/>
      </dsp:txXfrm>
    </dsp:sp>
    <dsp:sp modelId="{11C3B363-3F06-437E-AC5A-A484FA2BD451}">
      <dsp:nvSpPr>
        <dsp:cNvPr id="0" name=""/>
        <dsp:cNvSpPr/>
      </dsp:nvSpPr>
      <dsp:spPr>
        <a:xfrm>
          <a:off x="5560878" y="2230"/>
          <a:ext cx="4118410" cy="1043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5" tIns="110385" rIns="110385" bIns="110385" numCol="1" spcCol="1270" anchor="ctr" anchorCtr="0">
          <a:noAutofit/>
        </a:bodyPr>
        <a:lstStyle/>
        <a:p>
          <a:pPr marL="0" lvl="0" indent="0" algn="l" defTabSz="488950">
            <a:lnSpc>
              <a:spcPct val="100000"/>
            </a:lnSpc>
            <a:spcBef>
              <a:spcPct val="0"/>
            </a:spcBef>
            <a:spcAft>
              <a:spcPct val="35000"/>
            </a:spcAft>
            <a:buNone/>
          </a:pPr>
          <a:r>
            <a:rPr lang="en-US" sz="1100" kern="1200" dirty="0"/>
            <a:t>Develop a machine learning model capable of accurately recognizing and classifying genuine brand logos from fake ones. This involves collecting and organizing a diverse dataset of authentic and counterfeit brand logos to train the model effectively.</a:t>
          </a:r>
        </a:p>
      </dsp:txBody>
      <dsp:txXfrm>
        <a:off x="5560878" y="2230"/>
        <a:ext cx="4118410" cy="1043003"/>
      </dsp:txXfrm>
    </dsp:sp>
    <dsp:sp modelId="{B93A5F6A-D9E6-4166-91A9-91834EA79E56}">
      <dsp:nvSpPr>
        <dsp:cNvPr id="0" name=""/>
        <dsp:cNvSpPr/>
      </dsp:nvSpPr>
      <dsp:spPr>
        <a:xfrm>
          <a:off x="0" y="1305984"/>
          <a:ext cx="9680466" cy="1043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CB6C9-6123-4901-AE4E-D9014E5D70F2}">
      <dsp:nvSpPr>
        <dsp:cNvPr id="0" name=""/>
        <dsp:cNvSpPr/>
      </dsp:nvSpPr>
      <dsp:spPr>
        <a:xfrm>
          <a:off x="315508" y="1540660"/>
          <a:ext cx="573651" cy="5736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CD112-8B8C-498B-805D-8AC06BC8CE6D}">
      <dsp:nvSpPr>
        <dsp:cNvPr id="0" name=""/>
        <dsp:cNvSpPr/>
      </dsp:nvSpPr>
      <dsp:spPr>
        <a:xfrm>
          <a:off x="1204668" y="1305984"/>
          <a:ext cx="4356209" cy="1043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5" tIns="110385" rIns="110385" bIns="110385" numCol="1" spcCol="1270" anchor="ctr" anchorCtr="0">
          <a:noAutofit/>
        </a:bodyPr>
        <a:lstStyle/>
        <a:p>
          <a:pPr marL="0" lvl="0" indent="0" algn="l" defTabSz="1111250">
            <a:lnSpc>
              <a:spcPct val="100000"/>
            </a:lnSpc>
            <a:spcBef>
              <a:spcPct val="0"/>
            </a:spcBef>
            <a:spcAft>
              <a:spcPct val="35000"/>
            </a:spcAft>
            <a:buNone/>
          </a:pPr>
          <a:r>
            <a:rPr lang="en-US" sz="2500" kern="1200"/>
            <a:t>Achieve</a:t>
          </a:r>
        </a:p>
      </dsp:txBody>
      <dsp:txXfrm>
        <a:off x="1204668" y="1305984"/>
        <a:ext cx="4356209" cy="1043003"/>
      </dsp:txXfrm>
    </dsp:sp>
    <dsp:sp modelId="{410F662F-E20E-4B1A-B972-EC7E0D397DD0}">
      <dsp:nvSpPr>
        <dsp:cNvPr id="0" name=""/>
        <dsp:cNvSpPr/>
      </dsp:nvSpPr>
      <dsp:spPr>
        <a:xfrm>
          <a:off x="5560878" y="1305984"/>
          <a:ext cx="4118410" cy="1043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5" tIns="110385" rIns="110385" bIns="110385" numCol="1" spcCol="1270" anchor="ctr" anchorCtr="0">
          <a:noAutofit/>
        </a:bodyPr>
        <a:lstStyle/>
        <a:p>
          <a:pPr marL="0" lvl="0" indent="0" algn="l" defTabSz="488950">
            <a:lnSpc>
              <a:spcPct val="100000"/>
            </a:lnSpc>
            <a:spcBef>
              <a:spcPct val="0"/>
            </a:spcBef>
            <a:spcAft>
              <a:spcPct val="35000"/>
            </a:spcAft>
            <a:buNone/>
          </a:pPr>
          <a:r>
            <a:rPr lang="en-US" sz="1100" kern="1200"/>
            <a:t>Achieve high precision and recall in detecting fake brand logos on various products. The goal is to minimize false positives (incorrectly flagging genuine logos as fake) and false negatives (failing to identify actual fake logos).</a:t>
          </a:r>
        </a:p>
      </dsp:txBody>
      <dsp:txXfrm>
        <a:off x="5560878" y="1305984"/>
        <a:ext cx="4118410" cy="1043003"/>
      </dsp:txXfrm>
    </dsp:sp>
    <dsp:sp modelId="{A76AE5DE-DCCC-4FF5-AFD5-6AC86AEC1DB2}">
      <dsp:nvSpPr>
        <dsp:cNvPr id="0" name=""/>
        <dsp:cNvSpPr/>
      </dsp:nvSpPr>
      <dsp:spPr>
        <a:xfrm>
          <a:off x="0" y="2609738"/>
          <a:ext cx="9680466" cy="1043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5C722-43DA-41C1-A2A1-97A8C81D26C2}">
      <dsp:nvSpPr>
        <dsp:cNvPr id="0" name=""/>
        <dsp:cNvSpPr/>
      </dsp:nvSpPr>
      <dsp:spPr>
        <a:xfrm>
          <a:off x="315508" y="2844414"/>
          <a:ext cx="573651" cy="5736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B4CCD4-7992-4C5A-8252-3396674B4261}">
      <dsp:nvSpPr>
        <dsp:cNvPr id="0" name=""/>
        <dsp:cNvSpPr/>
      </dsp:nvSpPr>
      <dsp:spPr>
        <a:xfrm>
          <a:off x="1204668" y="2609738"/>
          <a:ext cx="4356209" cy="1043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5" tIns="110385" rIns="110385" bIns="110385" numCol="1" spcCol="1270" anchor="ctr" anchorCtr="0">
          <a:noAutofit/>
        </a:bodyPr>
        <a:lstStyle/>
        <a:p>
          <a:pPr marL="0" lvl="0" indent="0" algn="l" defTabSz="1111250">
            <a:lnSpc>
              <a:spcPct val="100000"/>
            </a:lnSpc>
            <a:spcBef>
              <a:spcPct val="0"/>
            </a:spcBef>
            <a:spcAft>
              <a:spcPct val="35000"/>
            </a:spcAft>
            <a:buNone/>
          </a:pPr>
          <a:r>
            <a:rPr lang="en-US" sz="2500" kern="1200"/>
            <a:t>Evaluate</a:t>
          </a:r>
        </a:p>
      </dsp:txBody>
      <dsp:txXfrm>
        <a:off x="1204668" y="2609738"/>
        <a:ext cx="4356209" cy="1043003"/>
      </dsp:txXfrm>
    </dsp:sp>
    <dsp:sp modelId="{74706184-2F60-44E6-B27C-8C271E1457BD}">
      <dsp:nvSpPr>
        <dsp:cNvPr id="0" name=""/>
        <dsp:cNvSpPr/>
      </dsp:nvSpPr>
      <dsp:spPr>
        <a:xfrm>
          <a:off x="5560878" y="2609738"/>
          <a:ext cx="4118410" cy="1043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85" tIns="110385" rIns="110385" bIns="110385" numCol="1" spcCol="1270" anchor="ctr" anchorCtr="0">
          <a:noAutofit/>
        </a:bodyPr>
        <a:lstStyle/>
        <a:p>
          <a:pPr marL="0" lvl="0" indent="0" algn="l" defTabSz="488950">
            <a:lnSpc>
              <a:spcPct val="100000"/>
            </a:lnSpc>
            <a:spcBef>
              <a:spcPct val="0"/>
            </a:spcBef>
            <a:spcAft>
              <a:spcPct val="35000"/>
            </a:spcAft>
            <a:buNone/>
          </a:pPr>
          <a:r>
            <a:rPr lang="en-US" sz="1100" kern="1200"/>
            <a:t>Conduct effective evaluation metrics, such as precision, recall and F1 score, to assess the performance of the detection model. Regularly validate the model against a test dataset to ensure its effectiveness.</a:t>
          </a:r>
        </a:p>
      </dsp:txBody>
      <dsp:txXfrm>
        <a:off x="5560878" y="2609738"/>
        <a:ext cx="4118410" cy="10430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8/29/23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19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210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796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98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1855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104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300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969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87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89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034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034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52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49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84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95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8/29/23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5370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Delphina08/Fake-brand-logo-detection" TargetMode="External"/><Relationship Id="rId3" Type="http://schemas.openxmlformats.org/officeDocument/2006/relationships/hyperlink" Target="https://www.researchgate.net/publication/312194349_Deep_Learning_for_Logo_Recognition" TargetMode="External"/><Relationship Id="rId7" Type="http://schemas.openxmlformats.org/officeDocument/2006/relationships/hyperlink" Target="https://scikit-learn.org/stable/auto_examples/model_selection/plot_precision_recall.html" TargetMode="External"/><Relationship Id="rId2" Type="http://schemas.openxmlformats.org/officeDocument/2006/relationships/hyperlink" Target="https://www.researchgate.net/publication/354507140_Logo_Infringement_Detection_using_Machine_Learning" TargetMode="External"/><Relationship Id="rId1" Type="http://schemas.openxmlformats.org/officeDocument/2006/relationships/slideLayout" Target="../slideLayouts/slideLayout2.xml"/><Relationship Id="rId6" Type="http://schemas.openxmlformats.org/officeDocument/2006/relationships/hyperlink" Target="https://keras.io/api/layers/convolution_layers/convolution2d/" TargetMode="External"/><Relationship Id="rId5" Type="http://schemas.openxmlformats.org/officeDocument/2006/relationships/hyperlink" Target="https://www.tensorflow.org/tutorials/images/cnn" TargetMode="External"/><Relationship Id="rId4" Type="http://schemas.openxmlformats.org/officeDocument/2006/relationships/hyperlink" Target="https://scikit-learn.org/stable/modules/svm.html#classificatio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D06E-2EFB-0205-59A0-302D8F1AB25A}"/>
              </a:ext>
            </a:extLst>
          </p:cNvPr>
          <p:cNvSpPr>
            <a:spLocks noGrp="1"/>
          </p:cNvSpPr>
          <p:nvPr>
            <p:ph type="ctrTitle"/>
          </p:nvPr>
        </p:nvSpPr>
        <p:spPr>
          <a:xfrm>
            <a:off x="1270567" y="2280743"/>
            <a:ext cx="9334369" cy="1960609"/>
          </a:xfrm>
        </p:spPr>
        <p:txBody>
          <a:bodyPr/>
          <a:lstStyle/>
          <a:p>
            <a:pPr algn="ctr"/>
            <a:r>
              <a:rPr lang="en-US" dirty="0"/>
              <a:t>Brand Logo Detection: Unmasking the Counterfeits</a:t>
            </a:r>
          </a:p>
        </p:txBody>
      </p:sp>
    </p:spTree>
    <p:extLst>
      <p:ext uri="{BB962C8B-B14F-4D97-AF65-F5344CB8AC3E}">
        <p14:creationId xmlns:p14="http://schemas.microsoft.com/office/powerpoint/2010/main" val="135674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and orange squares&#10;&#10;Description automatically generated">
            <a:extLst>
              <a:ext uri="{FF2B5EF4-FFF2-40B4-BE49-F238E27FC236}">
                <a16:creationId xmlns:a16="http://schemas.microsoft.com/office/drawing/2014/main" id="{8A785B24-B577-ACFB-87B1-CB19A6661FC7}"/>
              </a:ext>
            </a:extLst>
          </p:cNvPr>
          <p:cNvPicPr>
            <a:picLocks noChangeAspect="1"/>
          </p:cNvPicPr>
          <p:nvPr/>
        </p:nvPicPr>
        <p:blipFill>
          <a:blip r:embed="rId2"/>
          <a:stretch>
            <a:fillRect/>
          </a:stretch>
        </p:blipFill>
        <p:spPr>
          <a:xfrm>
            <a:off x="2569027" y="2381549"/>
            <a:ext cx="4086857" cy="3218400"/>
          </a:xfrm>
          <a:prstGeom prst="rect">
            <a:avLst/>
          </a:prstGeom>
        </p:spPr>
      </p:pic>
      <p:pic>
        <p:nvPicPr>
          <p:cNvPr id="7" name="Picture 6" descr="A blue and orange squares&#10;&#10;Description automatically generated">
            <a:extLst>
              <a:ext uri="{FF2B5EF4-FFF2-40B4-BE49-F238E27FC236}">
                <a16:creationId xmlns:a16="http://schemas.microsoft.com/office/drawing/2014/main" id="{6EC98ADE-EF6E-4728-CEA3-4D674064A61F}"/>
              </a:ext>
            </a:extLst>
          </p:cNvPr>
          <p:cNvPicPr>
            <a:picLocks noChangeAspect="1"/>
          </p:cNvPicPr>
          <p:nvPr/>
        </p:nvPicPr>
        <p:blipFill>
          <a:blip r:embed="rId3"/>
          <a:stretch>
            <a:fillRect/>
          </a:stretch>
        </p:blipFill>
        <p:spPr>
          <a:xfrm>
            <a:off x="6913424" y="2381549"/>
            <a:ext cx="4275525" cy="3217333"/>
          </a:xfrm>
          <a:prstGeom prst="rect">
            <a:avLst/>
          </a:prstGeom>
        </p:spPr>
      </p:pic>
      <p:sp>
        <p:nvSpPr>
          <p:cNvPr id="8" name="Title 1">
            <a:extLst>
              <a:ext uri="{FF2B5EF4-FFF2-40B4-BE49-F238E27FC236}">
                <a16:creationId xmlns:a16="http://schemas.microsoft.com/office/drawing/2014/main" id="{8560B3B2-5F2C-2CD8-A1A8-6513F1FE2081}"/>
              </a:ext>
            </a:extLst>
          </p:cNvPr>
          <p:cNvSpPr txBox="1">
            <a:spLocks noGrp="1"/>
          </p:cNvSpPr>
          <p:nvPr>
            <p:ph type="title"/>
          </p:nvPr>
        </p:nvSpPr>
        <p:spPr>
          <a:xfrm>
            <a:off x="1912883" y="979193"/>
            <a:ext cx="8933794" cy="777875"/>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Precision and Recall for Original Class</a:t>
            </a:r>
          </a:p>
        </p:txBody>
      </p:sp>
      <p:sp>
        <p:nvSpPr>
          <p:cNvPr id="9" name="Title 1">
            <a:extLst>
              <a:ext uri="{FF2B5EF4-FFF2-40B4-BE49-F238E27FC236}">
                <a16:creationId xmlns:a16="http://schemas.microsoft.com/office/drawing/2014/main" id="{59BEF026-38D6-82F3-5EC1-F96C62C15E67}"/>
              </a:ext>
            </a:extLst>
          </p:cNvPr>
          <p:cNvSpPr txBox="1">
            <a:spLocks/>
          </p:cNvSpPr>
          <p:nvPr/>
        </p:nvSpPr>
        <p:spPr>
          <a:xfrm>
            <a:off x="3734137" y="5598882"/>
            <a:ext cx="1642577" cy="363747"/>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CNN Model2</a:t>
            </a:r>
          </a:p>
        </p:txBody>
      </p:sp>
      <p:sp>
        <p:nvSpPr>
          <p:cNvPr id="10" name="Title 1">
            <a:extLst>
              <a:ext uri="{FF2B5EF4-FFF2-40B4-BE49-F238E27FC236}">
                <a16:creationId xmlns:a16="http://schemas.microsoft.com/office/drawing/2014/main" id="{426E162F-2688-CD2B-0E66-9E1F30D1A003}"/>
              </a:ext>
            </a:extLst>
          </p:cNvPr>
          <p:cNvSpPr txBox="1">
            <a:spLocks/>
          </p:cNvSpPr>
          <p:nvPr/>
        </p:nvSpPr>
        <p:spPr>
          <a:xfrm>
            <a:off x="8457864" y="5598882"/>
            <a:ext cx="1484921" cy="37893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t>Final Model</a:t>
            </a:r>
          </a:p>
        </p:txBody>
      </p:sp>
    </p:spTree>
    <p:extLst>
      <p:ext uri="{BB962C8B-B14F-4D97-AF65-F5344CB8AC3E}">
        <p14:creationId xmlns:p14="http://schemas.microsoft.com/office/powerpoint/2010/main" val="31579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35CB-CD24-316B-2FCE-723886EFC86F}"/>
              </a:ext>
            </a:extLst>
          </p:cNvPr>
          <p:cNvSpPr>
            <a:spLocks noGrp="1"/>
          </p:cNvSpPr>
          <p:nvPr>
            <p:ph type="title"/>
          </p:nvPr>
        </p:nvSpPr>
        <p:spPr>
          <a:xfrm>
            <a:off x="3713154" y="5759619"/>
            <a:ext cx="1695424" cy="378936"/>
          </a:xfrm>
        </p:spPr>
        <p:txBody>
          <a:bodyPr anchor="b">
            <a:normAutofit/>
          </a:bodyPr>
          <a:lstStyle/>
          <a:p>
            <a:r>
              <a:rPr lang="en-US" sz="1800" b="1" dirty="0">
                <a:solidFill>
                  <a:schemeClr val="tx1"/>
                </a:solidFill>
              </a:rPr>
              <a:t>CNN Model2</a:t>
            </a:r>
          </a:p>
        </p:txBody>
      </p:sp>
      <p:pic>
        <p:nvPicPr>
          <p:cNvPr id="5" name="Content Placeholder 4" descr="A blue and orange rectangular object with numbers&#10;&#10;Description automatically generated">
            <a:extLst>
              <a:ext uri="{FF2B5EF4-FFF2-40B4-BE49-F238E27FC236}">
                <a16:creationId xmlns:a16="http://schemas.microsoft.com/office/drawing/2014/main" id="{49F3C2D8-8D69-F2F2-3C61-F42A7C8E2C39}"/>
              </a:ext>
            </a:extLst>
          </p:cNvPr>
          <p:cNvPicPr>
            <a:picLocks noChangeAspect="1"/>
          </p:cNvPicPr>
          <p:nvPr/>
        </p:nvPicPr>
        <p:blipFill>
          <a:blip r:embed="rId2"/>
          <a:stretch>
            <a:fillRect/>
          </a:stretch>
        </p:blipFill>
        <p:spPr>
          <a:xfrm>
            <a:off x="2423104" y="2521149"/>
            <a:ext cx="4275525" cy="3217333"/>
          </a:xfrm>
          <a:prstGeom prst="rect">
            <a:avLst/>
          </a:prstGeom>
        </p:spPr>
      </p:pic>
      <p:pic>
        <p:nvPicPr>
          <p:cNvPr id="7" name="Picture 6" descr="A blue and orange rectangular object with numbers&#10;&#10;Description automatically generated">
            <a:extLst>
              <a:ext uri="{FF2B5EF4-FFF2-40B4-BE49-F238E27FC236}">
                <a16:creationId xmlns:a16="http://schemas.microsoft.com/office/drawing/2014/main" id="{0B85CFF6-D717-5482-D6A1-18AAA694D3F0}"/>
              </a:ext>
            </a:extLst>
          </p:cNvPr>
          <p:cNvPicPr>
            <a:picLocks noChangeAspect="1"/>
          </p:cNvPicPr>
          <p:nvPr/>
        </p:nvPicPr>
        <p:blipFill>
          <a:blip r:embed="rId3"/>
          <a:stretch>
            <a:fillRect/>
          </a:stretch>
        </p:blipFill>
        <p:spPr>
          <a:xfrm>
            <a:off x="7057732" y="2509708"/>
            <a:ext cx="4275525" cy="3217333"/>
          </a:xfrm>
          <a:prstGeom prst="rect">
            <a:avLst/>
          </a:prstGeom>
        </p:spPr>
      </p:pic>
      <p:sp>
        <p:nvSpPr>
          <p:cNvPr id="8" name="Title 1">
            <a:extLst>
              <a:ext uri="{FF2B5EF4-FFF2-40B4-BE49-F238E27FC236}">
                <a16:creationId xmlns:a16="http://schemas.microsoft.com/office/drawing/2014/main" id="{53E19D67-3FE1-2228-C1AF-FC2F91BC4A68}"/>
              </a:ext>
            </a:extLst>
          </p:cNvPr>
          <p:cNvSpPr txBox="1">
            <a:spLocks/>
          </p:cNvSpPr>
          <p:nvPr/>
        </p:nvSpPr>
        <p:spPr>
          <a:xfrm>
            <a:off x="8347782" y="5738482"/>
            <a:ext cx="1695424" cy="378937"/>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Final Model</a:t>
            </a:r>
          </a:p>
        </p:txBody>
      </p:sp>
      <p:sp>
        <p:nvSpPr>
          <p:cNvPr id="9" name="Title 1">
            <a:extLst>
              <a:ext uri="{FF2B5EF4-FFF2-40B4-BE49-F238E27FC236}">
                <a16:creationId xmlns:a16="http://schemas.microsoft.com/office/drawing/2014/main" id="{5F10CE66-BCB2-B0AD-963C-2BACF4B78AE8}"/>
              </a:ext>
            </a:extLst>
          </p:cNvPr>
          <p:cNvSpPr txBox="1">
            <a:spLocks/>
          </p:cNvSpPr>
          <p:nvPr/>
        </p:nvSpPr>
        <p:spPr>
          <a:xfrm>
            <a:off x="2343806" y="945099"/>
            <a:ext cx="8376745" cy="629856"/>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bg1"/>
                </a:solidFill>
                <a:latin typeface="Times New Roman" panose="02020603050405020304" pitchFamily="18" charset="0"/>
                <a:cs typeface="Times New Roman" panose="02020603050405020304" pitchFamily="18" charset="0"/>
              </a:rPr>
              <a:t>Precision and Recall for Fake Class</a:t>
            </a:r>
          </a:p>
        </p:txBody>
      </p:sp>
    </p:spTree>
    <p:extLst>
      <p:ext uri="{BB962C8B-B14F-4D97-AF65-F5344CB8AC3E}">
        <p14:creationId xmlns:p14="http://schemas.microsoft.com/office/powerpoint/2010/main" val="330437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p:tgtEl>
                                          <p:spTgt spid="8"/>
                                        </p:tgtEl>
                                        <p:attrNameLst>
                                          <p:attrName>ppt_y</p:attrName>
                                        </p:attrNameLst>
                                      </p:cBhvr>
                                      <p:tavLst>
                                        <p:tav tm="0">
                                          <p:val>
                                            <p:strVal val="#ppt_y+#ppt_h*1.125000"/>
                                          </p:val>
                                        </p:tav>
                                        <p:tav tm="100000">
                                          <p:val>
                                            <p:strVal val="#ppt_y"/>
                                          </p:val>
                                        </p:tav>
                                      </p:tavLst>
                                    </p:anim>
                                    <p:animEffect transition="in" filter="wipe(up)">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47A3-E53C-B1EC-4965-AEDA55EB46FB}"/>
              </a:ext>
            </a:extLst>
          </p:cNvPr>
          <p:cNvSpPr>
            <a:spLocks noGrp="1"/>
          </p:cNvSpPr>
          <p:nvPr>
            <p:ph type="title"/>
          </p:nvPr>
        </p:nvSpPr>
        <p:spPr>
          <a:xfrm>
            <a:off x="651641" y="1097050"/>
            <a:ext cx="10888718" cy="626646"/>
          </a:xfrm>
        </p:spPr>
        <p:txBody>
          <a:bodyPr>
            <a:noAutofit/>
          </a:bodyPr>
          <a:lstStyle/>
          <a:p>
            <a:pPr algn="ctr"/>
            <a:r>
              <a:rPr lang="en-US" sz="4000" b="1" dirty="0">
                <a:latin typeface="Times New Roman" panose="02020603050405020304" pitchFamily="18" charset="0"/>
                <a:cs typeface="Times New Roman" panose="02020603050405020304" pitchFamily="18" charset="0"/>
              </a:rPr>
              <a:t>Line graphs of Loss and Accuracy of final model</a:t>
            </a:r>
          </a:p>
        </p:txBody>
      </p:sp>
      <p:pic>
        <p:nvPicPr>
          <p:cNvPr id="5" name="Content Placeholder 4" descr="A graph of a graph with blue lines and a white background&#10;&#10;Description automatically generated">
            <a:extLst>
              <a:ext uri="{FF2B5EF4-FFF2-40B4-BE49-F238E27FC236}">
                <a16:creationId xmlns:a16="http://schemas.microsoft.com/office/drawing/2014/main" id="{8FFB86FF-FD54-0707-568E-402B0FCE6750}"/>
              </a:ext>
            </a:extLst>
          </p:cNvPr>
          <p:cNvPicPr>
            <a:picLocks noChangeAspect="1"/>
          </p:cNvPicPr>
          <p:nvPr/>
        </p:nvPicPr>
        <p:blipFill>
          <a:blip r:embed="rId2"/>
          <a:stretch>
            <a:fillRect/>
          </a:stretch>
        </p:blipFill>
        <p:spPr>
          <a:xfrm>
            <a:off x="1048545" y="2526227"/>
            <a:ext cx="4850279" cy="3892348"/>
          </a:xfrm>
          <a:prstGeom prst="rect">
            <a:avLst/>
          </a:prstGeom>
        </p:spPr>
      </p:pic>
      <p:pic>
        <p:nvPicPr>
          <p:cNvPr id="7" name="Picture 6" descr="A graph of a line&#10;&#10;Description automatically generated">
            <a:extLst>
              <a:ext uri="{FF2B5EF4-FFF2-40B4-BE49-F238E27FC236}">
                <a16:creationId xmlns:a16="http://schemas.microsoft.com/office/drawing/2014/main" id="{B4333D03-9681-8BD4-3550-7D982BB43FF4}"/>
              </a:ext>
            </a:extLst>
          </p:cNvPr>
          <p:cNvPicPr>
            <a:picLocks noChangeAspect="1"/>
          </p:cNvPicPr>
          <p:nvPr/>
        </p:nvPicPr>
        <p:blipFill>
          <a:blip r:embed="rId3"/>
          <a:stretch>
            <a:fillRect/>
          </a:stretch>
        </p:blipFill>
        <p:spPr>
          <a:xfrm>
            <a:off x="6528756" y="2526227"/>
            <a:ext cx="4770551" cy="3768735"/>
          </a:xfrm>
          <a:prstGeom prst="rect">
            <a:avLst/>
          </a:prstGeom>
        </p:spPr>
      </p:pic>
    </p:spTree>
    <p:extLst>
      <p:ext uri="{BB962C8B-B14F-4D97-AF65-F5344CB8AC3E}">
        <p14:creationId xmlns:p14="http://schemas.microsoft.com/office/powerpoint/2010/main" val="181369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white shirt&#10;&#10;Description automatically generated">
            <a:extLst>
              <a:ext uri="{FF2B5EF4-FFF2-40B4-BE49-F238E27FC236}">
                <a16:creationId xmlns:a16="http://schemas.microsoft.com/office/drawing/2014/main" id="{B6E1E8CE-8565-B46E-2992-57319D77F8CE}"/>
              </a:ext>
            </a:extLst>
          </p:cNvPr>
          <p:cNvPicPr>
            <a:picLocks noGrp="1" noChangeAspect="1"/>
          </p:cNvPicPr>
          <p:nvPr>
            <p:ph idx="1"/>
          </p:nvPr>
        </p:nvPicPr>
        <p:blipFill>
          <a:blip r:embed="rId2"/>
          <a:stretch>
            <a:fillRect/>
          </a:stretch>
        </p:blipFill>
        <p:spPr>
          <a:xfrm>
            <a:off x="4318000" y="2591169"/>
            <a:ext cx="3556000" cy="3746500"/>
          </a:xfrm>
        </p:spPr>
      </p:pic>
      <p:sp>
        <p:nvSpPr>
          <p:cNvPr id="8" name="TextBox 7">
            <a:extLst>
              <a:ext uri="{FF2B5EF4-FFF2-40B4-BE49-F238E27FC236}">
                <a16:creationId xmlns:a16="http://schemas.microsoft.com/office/drawing/2014/main" id="{5A28E4AE-492B-F392-A03D-6CF2DFDE0C56}"/>
              </a:ext>
            </a:extLst>
          </p:cNvPr>
          <p:cNvSpPr txBox="1"/>
          <p:nvPr/>
        </p:nvSpPr>
        <p:spPr>
          <a:xfrm>
            <a:off x="2619742" y="619854"/>
            <a:ext cx="7859072" cy="2123658"/>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A pre-trained CNN model has predicted the image based on whether it belongs to the ”ORIGINAL" or ”FAKE" class.</a:t>
            </a:r>
          </a:p>
          <a:p>
            <a:endParaRPr lang="en-US" dirty="0"/>
          </a:p>
          <a:p>
            <a:endParaRPr lang="en-US" dirty="0"/>
          </a:p>
        </p:txBody>
      </p:sp>
    </p:spTree>
    <p:extLst>
      <p:ext uri="{BB962C8B-B14F-4D97-AF65-F5344CB8AC3E}">
        <p14:creationId xmlns:p14="http://schemas.microsoft.com/office/powerpoint/2010/main" val="163288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459E-5485-DE03-68AF-531E4FCE7D05}"/>
              </a:ext>
            </a:extLst>
          </p:cNvPr>
          <p:cNvSpPr>
            <a:spLocks noGrp="1"/>
          </p:cNvSpPr>
          <p:nvPr>
            <p:ph type="title"/>
          </p:nvPr>
        </p:nvSpPr>
        <p:spPr>
          <a:xfrm>
            <a:off x="1302099" y="1047240"/>
            <a:ext cx="8761413" cy="706964"/>
          </a:xfrm>
        </p:spPr>
        <p:txBody>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236D3A-BAF7-5A9D-C7B2-A5340A55ABBF}"/>
              </a:ext>
            </a:extLst>
          </p:cNvPr>
          <p:cNvSpPr>
            <a:spLocks noGrp="1"/>
          </p:cNvSpPr>
          <p:nvPr>
            <p:ph idx="1"/>
          </p:nvPr>
        </p:nvSpPr>
        <p:spPr>
          <a:xfrm>
            <a:off x="1948081" y="2743200"/>
            <a:ext cx="8915400" cy="2039007"/>
          </a:xfrm>
        </p:spPr>
        <p:txBody>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The model has achieved an accuracy rate of 91%, signifying its effectiveness in classifying Fake and Original logos.</a:t>
            </a:r>
          </a:p>
          <a:p>
            <a:pPr>
              <a:buFont typeface="Wingdings" pitchFamily="2" charset="2"/>
              <a:buChar char="Ø"/>
            </a:pPr>
            <a:r>
              <a:rPr lang="en-US" dirty="0">
                <a:latin typeface="Times New Roman" panose="02020603050405020304" pitchFamily="18" charset="0"/>
                <a:cs typeface="Times New Roman" panose="02020603050405020304" pitchFamily="18" charset="0"/>
              </a:rPr>
              <a:t>The developed model exhibits substantial promise for deployment in diverse real-world applications</a:t>
            </a:r>
          </a:p>
        </p:txBody>
      </p:sp>
    </p:spTree>
    <p:extLst>
      <p:ext uri="{BB962C8B-B14F-4D97-AF65-F5344CB8AC3E}">
        <p14:creationId xmlns:p14="http://schemas.microsoft.com/office/powerpoint/2010/main" val="289781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FA9C-8706-5BB7-4943-E5D27A09F3BE}"/>
              </a:ext>
            </a:extLst>
          </p:cNvPr>
          <p:cNvSpPr>
            <a:spLocks noGrp="1"/>
          </p:cNvSpPr>
          <p:nvPr>
            <p:ph type="title"/>
          </p:nvPr>
        </p:nvSpPr>
        <p:spPr>
          <a:xfrm>
            <a:off x="1312610" y="984178"/>
            <a:ext cx="8761413" cy="706964"/>
          </a:xfrm>
        </p:spPr>
        <p:txBody>
          <a:bodyPr/>
          <a:lstStyle/>
          <a:p>
            <a:pPr algn="ctr"/>
            <a:r>
              <a:rPr lang="en-US" sz="40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97923F93-75C8-5E5D-4D8A-72EA498119B4}"/>
              </a:ext>
            </a:extLst>
          </p:cNvPr>
          <p:cNvSpPr>
            <a:spLocks noGrp="1"/>
          </p:cNvSpPr>
          <p:nvPr>
            <p:ph idx="1"/>
          </p:nvPr>
        </p:nvSpPr>
        <p:spPr>
          <a:xfrm>
            <a:off x="1853487" y="2827283"/>
            <a:ext cx="8915400" cy="2501462"/>
          </a:xfrm>
        </p:spPr>
        <p:txBody>
          <a:bodyPr>
            <a:noAutofit/>
          </a:bodyPr>
          <a:lstStyle/>
          <a:p>
            <a:r>
              <a:rPr lang="en-US" sz="2000" dirty="0">
                <a:latin typeface="Times New Roman" panose="02020603050405020304" pitchFamily="18" charset="0"/>
                <a:cs typeface="Times New Roman" panose="02020603050405020304" pitchFamily="18" charset="0"/>
              </a:rPr>
              <a:t>Working on dataset consisting of same number of images for both classes.</a:t>
            </a:r>
          </a:p>
          <a:p>
            <a:r>
              <a:rPr lang="en-US" sz="2000" dirty="0">
                <a:latin typeface="Times New Roman" panose="02020603050405020304" pitchFamily="18" charset="0"/>
                <a:cs typeface="Times New Roman" panose="02020603050405020304" pitchFamily="18" charset="0"/>
              </a:rPr>
              <a:t>Trying different architectures and other techniques to further enhance performance.</a:t>
            </a:r>
          </a:p>
          <a:p>
            <a:r>
              <a:rPr lang="en-US" sz="2000" dirty="0">
                <a:latin typeface="Times New Roman" panose="02020603050405020304" pitchFamily="18" charset="0"/>
                <a:cs typeface="Times New Roman" panose="02020603050405020304" pitchFamily="18" charset="0"/>
              </a:rPr>
              <a:t>Enhancing Precision and Recall for Fake class so that model is able to accurately detect fake logos same as  it is detecting Original logos.</a:t>
            </a:r>
          </a:p>
          <a:p>
            <a:r>
              <a:rPr lang="en-US" sz="2000" dirty="0">
                <a:latin typeface="Times New Roman" panose="02020603050405020304" pitchFamily="18" charset="0"/>
                <a:cs typeface="Times New Roman" panose="02020603050405020304" pitchFamily="18" charset="0"/>
              </a:rPr>
              <a:t>Deploying the model.</a:t>
            </a:r>
          </a:p>
        </p:txBody>
      </p:sp>
    </p:spTree>
    <p:extLst>
      <p:ext uri="{BB962C8B-B14F-4D97-AF65-F5344CB8AC3E}">
        <p14:creationId xmlns:p14="http://schemas.microsoft.com/office/powerpoint/2010/main" val="25704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6B9D-38E8-953C-93F2-7BCE098B7E09}"/>
              </a:ext>
            </a:extLst>
          </p:cNvPr>
          <p:cNvSpPr>
            <a:spLocks noGrp="1"/>
          </p:cNvSpPr>
          <p:nvPr>
            <p:ph type="title"/>
          </p:nvPr>
        </p:nvSpPr>
        <p:spPr>
          <a:xfrm>
            <a:off x="2741635" y="1065545"/>
            <a:ext cx="6708730" cy="626621"/>
          </a:xfrm>
        </p:spPr>
        <p:txBody>
          <a:bodyPr>
            <a:noAutofit/>
          </a:bodyPr>
          <a:lstStyle/>
          <a:p>
            <a:pPr algn="ctr"/>
            <a:r>
              <a:rPr lang="en-US" sz="4400" b="1" dirty="0">
                <a:latin typeface="Times New Roman" panose="02020603050405020304" pitchFamily="18" charset="0"/>
                <a:cs typeface="Times New Roman" panose="02020603050405020304" pitchFamily="18" charset="0"/>
              </a:rPr>
              <a:t>References</a:t>
            </a:r>
          </a:p>
        </p:txBody>
      </p:sp>
      <p:sp>
        <p:nvSpPr>
          <p:cNvPr id="9" name="TextBox 8">
            <a:extLst>
              <a:ext uri="{FF2B5EF4-FFF2-40B4-BE49-F238E27FC236}">
                <a16:creationId xmlns:a16="http://schemas.microsoft.com/office/drawing/2014/main" id="{CDFD2E78-FB4E-6534-DC13-F5F0F9B7059A}"/>
              </a:ext>
            </a:extLst>
          </p:cNvPr>
          <p:cNvSpPr txBox="1"/>
          <p:nvPr/>
        </p:nvSpPr>
        <p:spPr>
          <a:xfrm>
            <a:off x="1583931" y="2576176"/>
            <a:ext cx="9269580" cy="3754874"/>
          </a:xfrm>
          <a:prstGeom prst="rect">
            <a:avLst/>
          </a:prstGeom>
          <a:noFill/>
        </p:spPr>
        <p:txBody>
          <a:bodyPr wrap="square">
            <a:spAutoFit/>
          </a:bodyPr>
          <a:lstStyle/>
          <a:p>
            <a:r>
              <a:rPr lang="en-US" sz="1400" b="1" dirty="0">
                <a:hlinkClick r:id="rId2">
                  <a:extLst>
                    <a:ext uri="{A12FA001-AC4F-418D-AE19-62706E023703}">
                      <ahyp:hlinkClr xmlns:ahyp="http://schemas.microsoft.com/office/drawing/2018/hyperlinkcolor" val="tx"/>
                    </a:ext>
                  </a:extLst>
                </a:hlinkClick>
              </a:rPr>
              <a:t>https://www.researchgate.net/publication/354507140_Logo_Infringement_Detection_using_Machine_Learning</a:t>
            </a:r>
            <a:endParaRPr lang="en-US" sz="1400" b="1" dirty="0"/>
          </a:p>
          <a:p>
            <a:endParaRPr lang="en-US" sz="1400" b="1" dirty="0"/>
          </a:p>
          <a:p>
            <a:r>
              <a:rPr lang="en-US" sz="1400" b="1" dirty="0">
                <a:hlinkClick r:id="rId3">
                  <a:extLst>
                    <a:ext uri="{A12FA001-AC4F-418D-AE19-62706E023703}">
                      <ahyp:hlinkClr xmlns:ahyp="http://schemas.microsoft.com/office/drawing/2018/hyperlinkcolor" val="tx"/>
                    </a:ext>
                  </a:extLst>
                </a:hlinkClick>
              </a:rPr>
              <a:t>https://www.researchgate.net/publication/312194349_Deep_Learning_for_Logo_Recognition </a:t>
            </a:r>
            <a:endParaRPr lang="en-US" sz="1400" b="1" dirty="0"/>
          </a:p>
          <a:p>
            <a:endParaRPr lang="en-US" sz="1400" b="1" dirty="0"/>
          </a:p>
          <a:p>
            <a:r>
              <a:rPr lang="en-US" sz="1400" b="1" dirty="0">
                <a:hlinkClick r:id="rId4">
                  <a:extLst>
                    <a:ext uri="{A12FA001-AC4F-418D-AE19-62706E023703}">
                      <ahyp:hlinkClr xmlns:ahyp="http://schemas.microsoft.com/office/drawing/2018/hyperlinkcolor" val="tx"/>
                    </a:ext>
                  </a:extLst>
                </a:hlinkClick>
              </a:rPr>
              <a:t>https://scikit-learn.org/stable/modules/svm.html#classification</a:t>
            </a:r>
            <a:endParaRPr lang="en-US" sz="1400" b="1" dirty="0"/>
          </a:p>
          <a:p>
            <a:endParaRPr lang="en-US" sz="1400" b="1" dirty="0"/>
          </a:p>
          <a:p>
            <a:r>
              <a:rPr lang="en-US" sz="1400" b="1" dirty="0">
                <a:hlinkClick r:id="rId5">
                  <a:extLst>
                    <a:ext uri="{A12FA001-AC4F-418D-AE19-62706E023703}">
                      <ahyp:hlinkClr xmlns:ahyp="http://schemas.microsoft.com/office/drawing/2018/hyperlinkcolor" val="tx"/>
                    </a:ext>
                  </a:extLst>
                </a:hlinkClick>
              </a:rPr>
              <a:t>https://www.tensorflow.org/tutorials/images/cnn</a:t>
            </a:r>
            <a:endParaRPr lang="en-US" sz="1400" b="1" dirty="0"/>
          </a:p>
          <a:p>
            <a:endParaRPr lang="en-US" sz="1400" b="1" dirty="0"/>
          </a:p>
          <a:p>
            <a:r>
              <a:rPr lang="en-US" sz="1400" b="1" dirty="0">
                <a:hlinkClick r:id="rId6">
                  <a:extLst>
                    <a:ext uri="{A12FA001-AC4F-418D-AE19-62706E023703}">
                      <ahyp:hlinkClr xmlns:ahyp="http://schemas.microsoft.com/office/drawing/2018/hyperlinkcolor" val="tx"/>
                    </a:ext>
                  </a:extLst>
                </a:hlinkClick>
              </a:rPr>
              <a:t>https://keras.io/api/layers/convolution_layers/convolution2d/</a:t>
            </a:r>
            <a:endParaRPr lang="en-US" sz="1400" b="1" dirty="0"/>
          </a:p>
          <a:p>
            <a:endParaRPr lang="en-US" sz="1400" b="1" dirty="0"/>
          </a:p>
          <a:p>
            <a:r>
              <a:rPr lang="en-US" sz="1400" b="1" dirty="0">
                <a:hlinkClick r:id="rId7">
                  <a:extLst>
                    <a:ext uri="{A12FA001-AC4F-418D-AE19-62706E023703}">
                      <ahyp:hlinkClr xmlns:ahyp="http://schemas.microsoft.com/office/drawing/2018/hyperlinkcolor" val="tx"/>
                    </a:ext>
                  </a:extLst>
                </a:hlinkClick>
              </a:rPr>
              <a:t>https://scikit-learn.org/stable/auto_examples/model_selection/plot_precision_recall.html</a:t>
            </a:r>
            <a:endParaRPr lang="en-US" sz="1400" b="1" dirty="0"/>
          </a:p>
          <a:p>
            <a:endParaRPr lang="en-US" sz="1400" b="1" dirty="0"/>
          </a:p>
          <a:p>
            <a:endParaRPr lang="en-US" sz="1400" b="1" dirty="0"/>
          </a:p>
          <a:p>
            <a:r>
              <a:rPr lang="en-US" sz="1400" b="1" dirty="0" err="1"/>
              <a:t>Github</a:t>
            </a:r>
            <a:r>
              <a:rPr lang="en-US" sz="1400" b="1" dirty="0"/>
              <a:t>: </a:t>
            </a:r>
            <a:r>
              <a:rPr lang="en-US" sz="1400" b="1" dirty="0">
                <a:solidFill>
                  <a:srgbClr val="8F8F8F"/>
                </a:solidFill>
                <a:hlinkClick r:id="rId8">
                  <a:extLst>
                    <a:ext uri="{A12FA001-AC4F-418D-AE19-62706E023703}">
                      <ahyp:hlinkClr xmlns:ahyp="http://schemas.microsoft.com/office/drawing/2018/hyperlinkcolor" val="tx"/>
                    </a:ext>
                  </a:extLst>
                </a:hlinkClick>
              </a:rPr>
              <a:t>https://</a:t>
            </a:r>
            <a:r>
              <a:rPr lang="en-US" sz="1400" b="1" dirty="0" err="1">
                <a:solidFill>
                  <a:srgbClr val="8F8F8F"/>
                </a:solidFill>
                <a:hlinkClick r:id="rId8">
                  <a:extLst>
                    <a:ext uri="{A12FA001-AC4F-418D-AE19-62706E023703}">
                      <ahyp:hlinkClr xmlns:ahyp="http://schemas.microsoft.com/office/drawing/2018/hyperlinkcolor" val="tx"/>
                    </a:ext>
                  </a:extLst>
                </a:hlinkClick>
              </a:rPr>
              <a:t>github.com</a:t>
            </a:r>
            <a:r>
              <a:rPr lang="en-US" sz="1400" b="1" dirty="0">
                <a:hlinkClick r:id="rId8">
                  <a:extLst>
                    <a:ext uri="{A12FA001-AC4F-418D-AE19-62706E023703}">
                      <ahyp:hlinkClr xmlns:ahyp="http://schemas.microsoft.com/office/drawing/2018/hyperlinkcolor" val="tx"/>
                    </a:ext>
                  </a:extLst>
                </a:hlinkClick>
              </a:rPr>
              <a:t>/Delphina08/Fake-brand-logo-detection</a:t>
            </a:r>
            <a:endParaRPr lang="en-US" sz="1400" b="1" dirty="0"/>
          </a:p>
          <a:p>
            <a:endParaRPr lang="en-US" sz="1400" b="1" dirty="0"/>
          </a:p>
          <a:p>
            <a:endParaRPr lang="en-US" sz="1400" b="1" dirty="0"/>
          </a:p>
        </p:txBody>
      </p:sp>
    </p:spTree>
    <p:extLst>
      <p:ext uri="{BB962C8B-B14F-4D97-AF65-F5344CB8AC3E}">
        <p14:creationId xmlns:p14="http://schemas.microsoft.com/office/powerpoint/2010/main" val="256315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52A0E05-426B-D68C-E05E-CD357C783F5C}"/>
              </a:ext>
            </a:extLst>
          </p:cNvPr>
          <p:cNvSpPr>
            <a:spLocks noGrp="1"/>
          </p:cNvSpPr>
          <p:nvPr>
            <p:ph type="title"/>
          </p:nvPr>
        </p:nvSpPr>
        <p:spPr>
          <a:xfrm>
            <a:off x="6744929" y="2711669"/>
            <a:ext cx="3986133" cy="1683350"/>
          </a:xfrm>
        </p:spPr>
        <p:txBody>
          <a:bodyPr vert="horz" lIns="91440" tIns="45720" rIns="91440" bIns="45720" rtlCol="0" anchor="b">
            <a:normAutofit/>
          </a:bodyPr>
          <a:lstStyle/>
          <a:p>
            <a:r>
              <a:rPr lang="en-US" sz="6600" b="0" i="0" kern="1200" dirty="0">
                <a:solidFill>
                  <a:srgbClr val="EBEBEB"/>
                </a:solidFill>
                <a:latin typeface="Times New Roman" panose="02020603050405020304" pitchFamily="18" charset="0"/>
                <a:cs typeface="Times New Roman" panose="02020603050405020304" pitchFamily="18" charset="0"/>
              </a:rPr>
              <a:t>Thank You</a:t>
            </a:r>
          </a:p>
        </p:txBody>
      </p:sp>
      <p:sp>
        <p:nvSpPr>
          <p:cNvPr id="23" name="Rectangle 17">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4" name="Graphic 6" descr="Handshake">
            <a:extLst>
              <a:ext uri="{FF2B5EF4-FFF2-40B4-BE49-F238E27FC236}">
                <a16:creationId xmlns:a16="http://schemas.microsoft.com/office/drawing/2014/main" id="{F5AA393E-73DF-027D-4DB1-BC55EC4C2C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257056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9269-FA74-8FED-D340-2BEBAB5D50E8}"/>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40F2A2C3-252F-6AE5-4BC0-844CA22DDC07}"/>
              </a:ext>
            </a:extLst>
          </p:cNvPr>
          <p:cNvSpPr>
            <a:spLocks noGrp="1"/>
          </p:cNvSpPr>
          <p:nvPr>
            <p:ph idx="1"/>
          </p:nvPr>
        </p:nvSpPr>
        <p:spPr>
          <a:xfrm>
            <a:off x="1154954" y="2603500"/>
            <a:ext cx="9008549" cy="3807810"/>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Analytical tools</a:t>
            </a:r>
          </a:p>
          <a:p>
            <a:r>
              <a:rPr lang="en-US" sz="2000" dirty="0">
                <a:latin typeface="Times New Roman" panose="02020603050405020304" pitchFamily="18" charset="0"/>
                <a:cs typeface="Times New Roman" panose="02020603050405020304" pitchFamily="18" charset="0"/>
              </a:rPr>
              <a:t>Dataset</a:t>
            </a:r>
          </a:p>
          <a:p>
            <a:r>
              <a:rPr lang="en-US" sz="2000" dirty="0">
                <a:latin typeface="Times New Roman" panose="02020603050405020304" pitchFamily="18" charset="0"/>
                <a:cs typeface="Times New Roman" panose="02020603050405020304" pitchFamily="18" charset="0"/>
              </a:rPr>
              <a:t>Method of Analysis</a:t>
            </a:r>
          </a:p>
          <a:p>
            <a:r>
              <a:rPr lang="en-US" sz="2000" dirty="0">
                <a:latin typeface="Times New Roman" panose="02020603050405020304" pitchFamily="18" charset="0"/>
                <a:cs typeface="Times New Roman" panose="02020603050405020304" pitchFamily="18" charset="0"/>
              </a:rPr>
              <a:t>ETL </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Future Scope</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2792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6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097B-925B-C94D-496B-DCE48ABDBAD4}"/>
              </a:ext>
            </a:extLst>
          </p:cNvPr>
          <p:cNvSpPr>
            <a:spLocks noGrp="1"/>
          </p:cNvSpPr>
          <p:nvPr>
            <p:ph type="title"/>
          </p:nvPr>
        </p:nvSpPr>
        <p:spPr>
          <a:xfrm>
            <a:off x="3661037" y="676662"/>
            <a:ext cx="4652646" cy="1280890"/>
          </a:xfrm>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EB4E489-556A-5421-E9D0-9F4F214AE346}"/>
              </a:ext>
            </a:extLst>
          </p:cNvPr>
          <p:cNvSpPr>
            <a:spLocks noGrp="1"/>
          </p:cNvSpPr>
          <p:nvPr>
            <p:ph idx="1"/>
          </p:nvPr>
        </p:nvSpPr>
        <p:spPr>
          <a:xfrm>
            <a:off x="914400" y="2711668"/>
            <a:ext cx="10590211" cy="319955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Problem</a:t>
            </a:r>
          </a:p>
          <a:p>
            <a:r>
              <a:rPr lang="en-IN" sz="2000" b="0" i="0" u="none" strike="noStrike" dirty="0">
                <a:effectLst/>
                <a:latin typeface="Times New Roman" panose="02020603050405020304" pitchFamily="18" charset="0"/>
                <a:cs typeface="Times New Roman" panose="02020603050405020304" pitchFamily="18" charset="0"/>
              </a:rPr>
              <a:t>Retailers face significant challenge in their effort to overcome counterfeit products with fake brand logos.</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Solution</a:t>
            </a:r>
            <a:endParaRPr lang="en-US" sz="2000" b="1" dirty="0">
              <a:latin typeface="Times New Roman" panose="02020603050405020304" pitchFamily="18" charset="0"/>
              <a:cs typeface="Times New Roman" panose="02020603050405020304" pitchFamily="18" charset="0"/>
            </a:endParaRPr>
          </a:p>
          <a:p>
            <a:r>
              <a:rPr lang="en-IN" sz="2000" b="0" i="0" u="none" strike="noStrike" dirty="0">
                <a:effectLst/>
                <a:latin typeface="Times New Roman" panose="02020603050405020304" pitchFamily="18" charset="0"/>
                <a:cs typeface="Times New Roman" panose="02020603050405020304" pitchFamily="18" charset="0"/>
              </a:rPr>
              <a:t>Retailers need a robust system to automatically detect fake brand logos, protecting consumers from fraudulent products and ensuring authenticity on their platforms.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50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0" end="0"/>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DF32-4A98-F891-6339-2ECF563DF4E8}"/>
              </a:ext>
            </a:extLst>
          </p:cNvPr>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Analytical Goals</a:t>
            </a:r>
          </a:p>
        </p:txBody>
      </p:sp>
      <p:graphicFrame>
        <p:nvGraphicFramePr>
          <p:cNvPr id="5" name="Content Placeholder 2">
            <a:extLst>
              <a:ext uri="{FF2B5EF4-FFF2-40B4-BE49-F238E27FC236}">
                <a16:creationId xmlns:a16="http://schemas.microsoft.com/office/drawing/2014/main" id="{6F2D96C6-5780-2CDF-BF43-1AB06E8304AF}"/>
              </a:ext>
            </a:extLst>
          </p:cNvPr>
          <p:cNvGraphicFramePr>
            <a:graphicFrameLocks noGrp="1"/>
          </p:cNvGraphicFramePr>
          <p:nvPr>
            <p:ph idx="1"/>
            <p:extLst>
              <p:ext uri="{D42A27DB-BD31-4B8C-83A1-F6EECF244321}">
                <p14:modId xmlns:p14="http://schemas.microsoft.com/office/powerpoint/2010/main" val="2667085574"/>
              </p:ext>
            </p:extLst>
          </p:nvPr>
        </p:nvGraphicFramePr>
        <p:xfrm>
          <a:off x="1155700" y="2364828"/>
          <a:ext cx="9680466" cy="3654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733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81C4-928A-BE19-626A-1ACE1CB11FB6}"/>
              </a:ext>
            </a:extLst>
          </p:cNvPr>
          <p:cNvSpPr>
            <a:spLocks noGrp="1"/>
          </p:cNvSpPr>
          <p:nvPr>
            <p:ph type="title"/>
          </p:nvPr>
        </p:nvSpPr>
        <p:spPr>
          <a:xfrm>
            <a:off x="4173990" y="624109"/>
            <a:ext cx="4137059" cy="1280890"/>
          </a:xfrm>
        </p:spPr>
        <p:txBody>
          <a:bodyPr>
            <a:normAutofit/>
          </a:bodyPr>
          <a:lstStyle/>
          <a:p>
            <a:pPr algn="ctr"/>
            <a:r>
              <a:rPr lang="en-US" sz="6000" b="1" dirty="0">
                <a:latin typeface="Times New Roman" panose="02020603050405020304" pitchFamily="18" charset="0"/>
                <a:cs typeface="Times New Roman" panose="02020603050405020304" pitchFamily="18" charset="0"/>
              </a:rPr>
              <a:t>Dataset</a:t>
            </a:r>
          </a:p>
        </p:txBody>
      </p:sp>
      <p:pic>
        <p:nvPicPr>
          <p:cNvPr id="9" name="Picture 8" descr="A plastic bottle with white liquid&#10;&#10;Description automatically generated">
            <a:extLst>
              <a:ext uri="{FF2B5EF4-FFF2-40B4-BE49-F238E27FC236}">
                <a16:creationId xmlns:a16="http://schemas.microsoft.com/office/drawing/2014/main" id="{39AE87EA-C9F0-9B19-D6E2-5EA939067CBB}"/>
              </a:ext>
            </a:extLst>
          </p:cNvPr>
          <p:cNvPicPr>
            <a:picLocks noChangeAspect="1"/>
          </p:cNvPicPr>
          <p:nvPr/>
        </p:nvPicPr>
        <p:blipFill>
          <a:blip r:embed="rId2"/>
          <a:stretch>
            <a:fillRect/>
          </a:stretch>
        </p:blipFill>
        <p:spPr>
          <a:xfrm>
            <a:off x="2307800" y="2329786"/>
            <a:ext cx="1822765" cy="1889350"/>
          </a:xfrm>
          <a:prstGeom prst="rect">
            <a:avLst/>
          </a:prstGeom>
        </p:spPr>
      </p:pic>
      <p:pic>
        <p:nvPicPr>
          <p:cNvPr id="5" name="Picture 4" descr="A white shirt with black logo on it&#10;&#10;Description automatically generated">
            <a:extLst>
              <a:ext uri="{FF2B5EF4-FFF2-40B4-BE49-F238E27FC236}">
                <a16:creationId xmlns:a16="http://schemas.microsoft.com/office/drawing/2014/main" id="{A89765AE-7D3E-DE68-D4EA-3E46EFD2F3A5}"/>
              </a:ext>
            </a:extLst>
          </p:cNvPr>
          <p:cNvPicPr>
            <a:picLocks noChangeAspect="1"/>
          </p:cNvPicPr>
          <p:nvPr/>
        </p:nvPicPr>
        <p:blipFill>
          <a:blip r:embed="rId3"/>
          <a:stretch>
            <a:fillRect/>
          </a:stretch>
        </p:blipFill>
        <p:spPr>
          <a:xfrm>
            <a:off x="5221677" y="2379977"/>
            <a:ext cx="2041687" cy="1839159"/>
          </a:xfrm>
          <a:prstGeom prst="rect">
            <a:avLst/>
          </a:prstGeom>
        </p:spPr>
      </p:pic>
      <p:pic>
        <p:nvPicPr>
          <p:cNvPr id="7" name="Picture 6" descr="A person wearing a black sweatshirt&#10;&#10;Description automatically generated">
            <a:extLst>
              <a:ext uri="{FF2B5EF4-FFF2-40B4-BE49-F238E27FC236}">
                <a16:creationId xmlns:a16="http://schemas.microsoft.com/office/drawing/2014/main" id="{08E45225-B873-BB2D-3093-61388019F763}"/>
              </a:ext>
            </a:extLst>
          </p:cNvPr>
          <p:cNvPicPr>
            <a:picLocks noChangeAspect="1"/>
          </p:cNvPicPr>
          <p:nvPr/>
        </p:nvPicPr>
        <p:blipFill>
          <a:blip r:embed="rId4"/>
          <a:stretch>
            <a:fillRect/>
          </a:stretch>
        </p:blipFill>
        <p:spPr>
          <a:xfrm>
            <a:off x="5221677" y="4694114"/>
            <a:ext cx="2041687" cy="1727708"/>
          </a:xfrm>
          <a:prstGeom prst="rect">
            <a:avLst/>
          </a:prstGeom>
        </p:spPr>
      </p:pic>
      <p:pic>
        <p:nvPicPr>
          <p:cNvPr id="13" name="Picture 12" descr="A close up of a bottle&#10;&#10;Description automatically generated">
            <a:extLst>
              <a:ext uri="{FF2B5EF4-FFF2-40B4-BE49-F238E27FC236}">
                <a16:creationId xmlns:a16="http://schemas.microsoft.com/office/drawing/2014/main" id="{4053BC22-12F7-28CF-EB43-57D96E36D841}"/>
              </a:ext>
            </a:extLst>
          </p:cNvPr>
          <p:cNvPicPr>
            <a:picLocks noChangeAspect="1"/>
          </p:cNvPicPr>
          <p:nvPr/>
        </p:nvPicPr>
        <p:blipFill>
          <a:blip r:embed="rId5"/>
          <a:stretch>
            <a:fillRect/>
          </a:stretch>
        </p:blipFill>
        <p:spPr>
          <a:xfrm>
            <a:off x="2307801" y="4694115"/>
            <a:ext cx="1822764" cy="1727708"/>
          </a:xfrm>
          <a:prstGeom prst="rect">
            <a:avLst/>
          </a:prstGeom>
        </p:spPr>
      </p:pic>
      <p:pic>
        <p:nvPicPr>
          <p:cNvPr id="10" name="Picture 9" descr="A purple package of chocolate&#10;&#10;Description automatically generated">
            <a:extLst>
              <a:ext uri="{FF2B5EF4-FFF2-40B4-BE49-F238E27FC236}">
                <a16:creationId xmlns:a16="http://schemas.microsoft.com/office/drawing/2014/main" id="{56F4D479-39DB-1BBB-5201-8A17A5CBF3A2}"/>
              </a:ext>
            </a:extLst>
          </p:cNvPr>
          <p:cNvPicPr>
            <a:picLocks noChangeAspect="1"/>
          </p:cNvPicPr>
          <p:nvPr/>
        </p:nvPicPr>
        <p:blipFill rotWithShape="1">
          <a:blip r:embed="rId6"/>
          <a:srcRect l="24102" t="13572" r="17936" b="61634"/>
          <a:stretch/>
        </p:blipFill>
        <p:spPr>
          <a:xfrm>
            <a:off x="8311049" y="2399166"/>
            <a:ext cx="2103489" cy="1750589"/>
          </a:xfrm>
          <a:prstGeom prst="rect">
            <a:avLst/>
          </a:prstGeom>
        </p:spPr>
      </p:pic>
      <p:pic>
        <p:nvPicPr>
          <p:cNvPr id="12" name="Picture 11" descr="A logo of a chocolate bar&#10;&#10;Description automatically generated">
            <a:extLst>
              <a:ext uri="{FF2B5EF4-FFF2-40B4-BE49-F238E27FC236}">
                <a16:creationId xmlns:a16="http://schemas.microsoft.com/office/drawing/2014/main" id="{2C9A5C15-6A78-10B0-71CD-56DB5F80D252}"/>
              </a:ext>
            </a:extLst>
          </p:cNvPr>
          <p:cNvPicPr>
            <a:picLocks noChangeAspect="1"/>
          </p:cNvPicPr>
          <p:nvPr/>
        </p:nvPicPr>
        <p:blipFill>
          <a:blip r:embed="rId7"/>
          <a:stretch>
            <a:fillRect/>
          </a:stretch>
        </p:blipFill>
        <p:spPr>
          <a:xfrm>
            <a:off x="8311048" y="4694114"/>
            <a:ext cx="2103489" cy="1619606"/>
          </a:xfrm>
          <a:prstGeom prst="rect">
            <a:avLst/>
          </a:prstGeom>
        </p:spPr>
      </p:pic>
    </p:spTree>
    <p:extLst>
      <p:ext uri="{BB962C8B-B14F-4D97-AF65-F5344CB8AC3E}">
        <p14:creationId xmlns:p14="http://schemas.microsoft.com/office/powerpoint/2010/main" val="114242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Content Placeholder 4" descr="A diagram of a software model&#10;&#10;Description automatically generated">
            <a:extLst>
              <a:ext uri="{FF2B5EF4-FFF2-40B4-BE49-F238E27FC236}">
                <a16:creationId xmlns:a16="http://schemas.microsoft.com/office/drawing/2014/main" id="{C0C0587E-508B-3282-D6F8-81949F9583F9}"/>
              </a:ext>
            </a:extLst>
          </p:cNvPr>
          <p:cNvPicPr>
            <a:picLocks noChangeAspect="1"/>
          </p:cNvPicPr>
          <p:nvPr/>
        </p:nvPicPr>
        <p:blipFill>
          <a:blip r:embed="rId2"/>
          <a:stretch>
            <a:fillRect/>
          </a:stretch>
        </p:blipFill>
        <p:spPr>
          <a:xfrm>
            <a:off x="3628628" y="2249214"/>
            <a:ext cx="5454183" cy="4608786"/>
          </a:xfrm>
          <a:prstGeom prst="rect">
            <a:avLst/>
          </a:prstGeom>
        </p:spPr>
      </p:pic>
      <p:sp>
        <p:nvSpPr>
          <p:cNvPr id="6" name="Title 1">
            <a:extLst>
              <a:ext uri="{FF2B5EF4-FFF2-40B4-BE49-F238E27FC236}">
                <a16:creationId xmlns:a16="http://schemas.microsoft.com/office/drawing/2014/main" id="{AF63CD9B-7274-6A25-17F5-5D5F79AA9FAC}"/>
              </a:ext>
            </a:extLst>
          </p:cNvPr>
          <p:cNvSpPr>
            <a:spLocks noGrp="1"/>
          </p:cNvSpPr>
          <p:nvPr>
            <p:ph type="title"/>
          </p:nvPr>
        </p:nvSpPr>
        <p:spPr>
          <a:xfrm>
            <a:off x="3839944" y="914402"/>
            <a:ext cx="4799560" cy="819375"/>
          </a:xfrm>
        </p:spPr>
        <p:txBody>
          <a:bodyPr vert="horz" lIns="91440" tIns="45720" rIns="91440" bIns="45720" rtlCol="0" anchor="b">
            <a:noAutofit/>
          </a:bodyPr>
          <a:lstStyle/>
          <a:p>
            <a:pPr algn="ctr"/>
            <a:r>
              <a:rPr lang="en-US" sz="4000" b="1" dirty="0">
                <a:latin typeface="Times New Roman" panose="02020603050405020304" pitchFamily="18" charset="0"/>
                <a:cs typeface="Times New Roman" panose="02020603050405020304" pitchFamily="18" charset="0"/>
              </a:rPr>
              <a:t>Method Of Analysis</a:t>
            </a:r>
          </a:p>
        </p:txBody>
      </p:sp>
    </p:spTree>
    <p:extLst>
      <p:ext uri="{BB962C8B-B14F-4D97-AF65-F5344CB8AC3E}">
        <p14:creationId xmlns:p14="http://schemas.microsoft.com/office/powerpoint/2010/main" val="24821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43B0-A1D4-0EDC-E33C-F972AD38FF65}"/>
              </a:ext>
            </a:extLst>
          </p:cNvPr>
          <p:cNvSpPr>
            <a:spLocks noGrp="1"/>
          </p:cNvSpPr>
          <p:nvPr>
            <p:ph type="title"/>
          </p:nvPr>
        </p:nvSpPr>
        <p:spPr>
          <a:xfrm>
            <a:off x="670245" y="949906"/>
            <a:ext cx="10460210" cy="758997"/>
          </a:xfrm>
        </p:spPr>
        <p:txBody>
          <a:bodyPr>
            <a:normAutofit/>
          </a:bodyPr>
          <a:lstStyle/>
          <a:p>
            <a:pPr algn="ctr"/>
            <a:r>
              <a:rPr lang="en-US" sz="4000" dirty="0">
                <a:latin typeface="Times New Roman" panose="02020603050405020304" pitchFamily="18" charset="0"/>
                <a:cs typeface="Times New Roman" panose="02020603050405020304" pitchFamily="18" charset="0"/>
              </a:rPr>
              <a:t>ETL (Extract Transform Load)</a:t>
            </a:r>
          </a:p>
        </p:txBody>
      </p:sp>
      <p:pic>
        <p:nvPicPr>
          <p:cNvPr id="9" name="Picture 8" descr="A close-up of a toothpaste&#10;&#10;Description automatically generated">
            <a:extLst>
              <a:ext uri="{FF2B5EF4-FFF2-40B4-BE49-F238E27FC236}">
                <a16:creationId xmlns:a16="http://schemas.microsoft.com/office/drawing/2014/main" id="{A250117F-3973-6415-86F9-080650019A73}"/>
              </a:ext>
            </a:extLst>
          </p:cNvPr>
          <p:cNvPicPr>
            <a:picLocks noChangeAspect="1"/>
          </p:cNvPicPr>
          <p:nvPr/>
        </p:nvPicPr>
        <p:blipFill>
          <a:blip r:embed="rId2"/>
          <a:stretch>
            <a:fillRect/>
          </a:stretch>
        </p:blipFill>
        <p:spPr>
          <a:xfrm>
            <a:off x="1024262" y="2399481"/>
            <a:ext cx="3936621" cy="3936621"/>
          </a:xfrm>
          <a:prstGeom prst="rect">
            <a:avLst/>
          </a:prstGeom>
        </p:spPr>
      </p:pic>
      <p:pic>
        <p:nvPicPr>
          <p:cNvPr id="5" name="Content Placeholder 4" descr="A close-up of a toothpaste&#10;&#10;Description automatically generated">
            <a:extLst>
              <a:ext uri="{FF2B5EF4-FFF2-40B4-BE49-F238E27FC236}">
                <a16:creationId xmlns:a16="http://schemas.microsoft.com/office/drawing/2014/main" id="{03BC5BAD-1FBC-0F5A-C540-2EB200F807D2}"/>
              </a:ext>
            </a:extLst>
          </p:cNvPr>
          <p:cNvPicPr>
            <a:picLocks noChangeAspect="1"/>
          </p:cNvPicPr>
          <p:nvPr/>
        </p:nvPicPr>
        <p:blipFill>
          <a:blip r:embed="rId3"/>
          <a:stretch>
            <a:fillRect/>
          </a:stretch>
        </p:blipFill>
        <p:spPr>
          <a:xfrm>
            <a:off x="7452249" y="2399481"/>
            <a:ext cx="3447232" cy="3352432"/>
          </a:xfrm>
          <a:prstGeom prst="rect">
            <a:avLst/>
          </a:prstGeom>
        </p:spPr>
      </p:pic>
      <p:sp>
        <p:nvSpPr>
          <p:cNvPr id="12" name="Right Arrow 11">
            <a:extLst>
              <a:ext uri="{FF2B5EF4-FFF2-40B4-BE49-F238E27FC236}">
                <a16:creationId xmlns:a16="http://schemas.microsoft.com/office/drawing/2014/main" id="{A3BFE0B6-6FFA-A54A-EC33-4E5E20432D31}"/>
              </a:ext>
            </a:extLst>
          </p:cNvPr>
          <p:cNvSpPr/>
          <p:nvPr/>
        </p:nvSpPr>
        <p:spPr>
          <a:xfrm>
            <a:off x="5498084" y="3988292"/>
            <a:ext cx="1416963" cy="758997"/>
          </a:xfrm>
          <a:prstGeom prst="right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0789C07-257E-B31A-F239-F40BDF1928A1}"/>
              </a:ext>
            </a:extLst>
          </p:cNvPr>
          <p:cNvSpPr txBox="1"/>
          <p:nvPr/>
        </p:nvSpPr>
        <p:spPr>
          <a:xfrm>
            <a:off x="1948683" y="5965134"/>
            <a:ext cx="1843774" cy="369332"/>
          </a:xfrm>
          <a:prstGeom prst="rect">
            <a:avLst/>
          </a:prstGeom>
          <a:noFill/>
        </p:spPr>
        <p:txBody>
          <a:bodyPr wrap="none" rtlCol="0">
            <a:spAutoFit/>
          </a:bodyPr>
          <a:lstStyle/>
          <a:p>
            <a:pPr algn="ctr"/>
            <a:r>
              <a:rPr lang="en-US" b="1" dirty="0"/>
              <a:t>Original Image</a:t>
            </a:r>
          </a:p>
        </p:txBody>
      </p:sp>
      <p:sp>
        <p:nvSpPr>
          <p:cNvPr id="15" name="TextBox 14">
            <a:extLst>
              <a:ext uri="{FF2B5EF4-FFF2-40B4-BE49-F238E27FC236}">
                <a16:creationId xmlns:a16="http://schemas.microsoft.com/office/drawing/2014/main" id="{9F4A8E94-8EEE-6B55-92D4-BFF7F387B7D4}"/>
              </a:ext>
            </a:extLst>
          </p:cNvPr>
          <p:cNvSpPr txBox="1"/>
          <p:nvPr/>
        </p:nvSpPr>
        <p:spPr>
          <a:xfrm>
            <a:off x="7693154" y="5966770"/>
            <a:ext cx="3206327" cy="369332"/>
          </a:xfrm>
          <a:prstGeom prst="rect">
            <a:avLst/>
          </a:prstGeom>
          <a:noFill/>
        </p:spPr>
        <p:txBody>
          <a:bodyPr wrap="none" rtlCol="0">
            <a:spAutoFit/>
          </a:bodyPr>
          <a:lstStyle/>
          <a:p>
            <a:r>
              <a:rPr lang="en-US" b="1" dirty="0"/>
              <a:t>Grayscale &amp;Resized Image</a:t>
            </a:r>
          </a:p>
        </p:txBody>
      </p:sp>
    </p:spTree>
    <p:extLst>
      <p:ext uri="{BB962C8B-B14F-4D97-AF65-F5344CB8AC3E}">
        <p14:creationId xmlns:p14="http://schemas.microsoft.com/office/powerpoint/2010/main" val="185295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up)">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ppt_y</p:attrName>
                                        </p:attrNameLst>
                                      </p:cBhvr>
                                      <p:tavLst>
                                        <p:tav tm="0">
                                          <p:val>
                                            <p:strVal val="#ppt_y+#ppt_h*1.125000"/>
                                          </p:val>
                                        </p:tav>
                                        <p:tav tm="100000">
                                          <p:val>
                                            <p:strVal val="#ppt_y"/>
                                          </p:val>
                                        </p:tav>
                                      </p:tavLst>
                                    </p:anim>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p:tgtEl>
                                          <p:spTgt spid="5"/>
                                        </p:tgtEl>
                                        <p:attrNameLst>
                                          <p:attrName>ppt_y</p:attrName>
                                        </p:attrNameLst>
                                      </p:cBhvr>
                                      <p:tavLst>
                                        <p:tav tm="0">
                                          <p:val>
                                            <p:strVal val="#ppt_y+#ppt_h*1.125000"/>
                                          </p:val>
                                        </p:tav>
                                        <p:tav tm="100000">
                                          <p:val>
                                            <p:strVal val="#ppt_y"/>
                                          </p:val>
                                        </p:tav>
                                      </p:tavLst>
                                    </p:anim>
                                    <p:animEffect transition="in" filter="wipe(up)">
                                      <p:cBhvr>
                                        <p:cTn id="30" dur="500"/>
                                        <p:tgtEl>
                                          <p:spTgt spid="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DF43-2F60-AF03-7CF3-C70C1864EBD7}"/>
              </a:ext>
            </a:extLst>
          </p:cNvPr>
          <p:cNvSpPr>
            <a:spLocks noGrp="1"/>
          </p:cNvSpPr>
          <p:nvPr>
            <p:ph type="title"/>
          </p:nvPr>
        </p:nvSpPr>
        <p:spPr>
          <a:xfrm>
            <a:off x="1976574" y="813296"/>
            <a:ext cx="8789778" cy="826318"/>
          </a:xfrm>
        </p:spPr>
        <p:txBody>
          <a:bodyPr/>
          <a:lstStyle/>
          <a:p>
            <a:pPr algn="ctr"/>
            <a:r>
              <a:rPr lang="en-US" b="1" dirty="0">
                <a:latin typeface="Times New Roman" panose="02020603050405020304" pitchFamily="18" charset="0"/>
                <a:cs typeface="Times New Roman" panose="02020603050405020304" pitchFamily="18" charset="0"/>
              </a:rPr>
              <a:t>Accuracy of Models</a:t>
            </a:r>
          </a:p>
        </p:txBody>
      </p:sp>
      <p:pic>
        <p:nvPicPr>
          <p:cNvPr id="13" name="Content Placeholder 12" descr="A black and purple stripes&#10;&#10;Description automatically generated">
            <a:extLst>
              <a:ext uri="{FF2B5EF4-FFF2-40B4-BE49-F238E27FC236}">
                <a16:creationId xmlns:a16="http://schemas.microsoft.com/office/drawing/2014/main" id="{F82B05A2-C372-29A9-0376-287B77D529EC}"/>
              </a:ext>
            </a:extLst>
          </p:cNvPr>
          <p:cNvPicPr>
            <a:picLocks noGrp="1" noChangeAspect="1"/>
          </p:cNvPicPr>
          <p:nvPr>
            <p:ph idx="1"/>
          </p:nvPr>
        </p:nvPicPr>
        <p:blipFill>
          <a:blip r:embed="rId2"/>
          <a:stretch>
            <a:fillRect/>
          </a:stretch>
        </p:blipFill>
        <p:spPr>
          <a:xfrm>
            <a:off x="1976574" y="2455640"/>
            <a:ext cx="8501062" cy="3778250"/>
          </a:xfrm>
        </p:spPr>
      </p:pic>
    </p:spTree>
    <p:extLst>
      <p:ext uri="{BB962C8B-B14F-4D97-AF65-F5344CB8AC3E}">
        <p14:creationId xmlns:p14="http://schemas.microsoft.com/office/powerpoint/2010/main" val="163467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red and blue stripes&#10;&#10;Description automatically generated">
            <a:extLst>
              <a:ext uri="{FF2B5EF4-FFF2-40B4-BE49-F238E27FC236}">
                <a16:creationId xmlns:a16="http://schemas.microsoft.com/office/drawing/2014/main" id="{2F00450D-C99B-0159-467B-87B49F267D91}"/>
              </a:ext>
            </a:extLst>
          </p:cNvPr>
          <p:cNvPicPr>
            <a:picLocks noGrp="1" noChangeAspect="1"/>
          </p:cNvPicPr>
          <p:nvPr>
            <p:ph idx="1"/>
          </p:nvPr>
        </p:nvPicPr>
        <p:blipFill>
          <a:blip r:embed="rId2"/>
          <a:stretch>
            <a:fillRect/>
          </a:stretch>
        </p:blipFill>
        <p:spPr>
          <a:xfrm>
            <a:off x="2050148" y="2606566"/>
            <a:ext cx="8501062" cy="3778250"/>
          </a:xfrm>
        </p:spPr>
      </p:pic>
    </p:spTree>
    <p:extLst>
      <p:ext uri="{BB962C8B-B14F-4D97-AF65-F5344CB8AC3E}">
        <p14:creationId xmlns:p14="http://schemas.microsoft.com/office/powerpoint/2010/main" val="354938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{2D792645-6D1A-AD4B-81F4-5D81D31A41DA}tf10001076</Template>
  <TotalTime>392</TotalTime>
  <Words>470</Words>
  <Application>Microsoft Macintosh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Wingdings</vt:lpstr>
      <vt:lpstr>Wingdings 3</vt:lpstr>
      <vt:lpstr>Ion Boardroom</vt:lpstr>
      <vt:lpstr>Brand Logo Detection: Unmasking the Counterfeits</vt:lpstr>
      <vt:lpstr>Content</vt:lpstr>
      <vt:lpstr>Problem Statement</vt:lpstr>
      <vt:lpstr>Analytical Goals</vt:lpstr>
      <vt:lpstr>Dataset</vt:lpstr>
      <vt:lpstr>Method Of Analysis</vt:lpstr>
      <vt:lpstr>ETL (Extract Transform Load)</vt:lpstr>
      <vt:lpstr>Accuracy of Models</vt:lpstr>
      <vt:lpstr>PowerPoint Presentation</vt:lpstr>
      <vt:lpstr>Precision and Recall for Original Class</vt:lpstr>
      <vt:lpstr>CNN Model2</vt:lpstr>
      <vt:lpstr>Line graphs of Loss and Accuracy of final model</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Brand Logo Detection</dc:title>
  <dc:creator>Microsoft Office User</dc:creator>
  <cp:lastModifiedBy>Microsoft Office User</cp:lastModifiedBy>
  <cp:revision>25</cp:revision>
  <dcterms:created xsi:type="dcterms:W3CDTF">2023-07-23T23:33:03Z</dcterms:created>
  <dcterms:modified xsi:type="dcterms:W3CDTF">2023-08-29T13:38:49Z</dcterms:modified>
</cp:coreProperties>
</file>