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73" r:id="rId3"/>
    <p:sldId id="257" r:id="rId4"/>
    <p:sldId id="274" r:id="rId5"/>
    <p:sldId id="268" r:id="rId6"/>
    <p:sldId id="258" r:id="rId7"/>
    <p:sldId id="259" r:id="rId8"/>
    <p:sldId id="275" r:id="rId9"/>
    <p:sldId id="261" r:id="rId10"/>
    <p:sldId id="262" r:id="rId11"/>
    <p:sldId id="263" r:id="rId12"/>
    <p:sldId id="266" r:id="rId13"/>
    <p:sldId id="264" r:id="rId14"/>
    <p:sldId id="265"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22" d="100"/>
          <a:sy n="122" d="100"/>
        </p:scale>
        <p:origin x="24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175D44-3322-4BBF-A424-ED4DE9C95D3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78A10AC-2F00-4E95-AB77-E1930A27473A}">
      <dgm:prSet custT="1"/>
      <dgm:spPr/>
      <dgm:t>
        <a:bodyPr/>
        <a:lstStyle/>
        <a:p>
          <a:pPr>
            <a:lnSpc>
              <a:spcPct val="100000"/>
            </a:lnSpc>
          </a:pPr>
          <a:r>
            <a:rPr lang="en-US" sz="2400"/>
            <a:t>A Monte Carlo simulation is a model used to predict the probability of different outcomes when the intervention of random variables is present. </a:t>
          </a:r>
        </a:p>
      </dgm:t>
    </dgm:pt>
    <dgm:pt modelId="{C2C62BF9-AD0D-4CEF-8F72-01096C2C48DB}" type="parTrans" cxnId="{EFFACDC5-6E8D-483E-AF28-AB9332B4AB10}">
      <dgm:prSet/>
      <dgm:spPr/>
      <dgm:t>
        <a:bodyPr/>
        <a:lstStyle/>
        <a:p>
          <a:endParaRPr lang="en-US"/>
        </a:p>
      </dgm:t>
    </dgm:pt>
    <dgm:pt modelId="{48CE4876-D3B1-445B-9712-58407CDB2A36}" type="sibTrans" cxnId="{EFFACDC5-6E8D-483E-AF28-AB9332B4AB10}">
      <dgm:prSet/>
      <dgm:spPr/>
      <dgm:t>
        <a:bodyPr/>
        <a:lstStyle/>
        <a:p>
          <a:pPr>
            <a:lnSpc>
              <a:spcPct val="100000"/>
            </a:lnSpc>
          </a:pPr>
          <a:endParaRPr lang="en-US"/>
        </a:p>
      </dgm:t>
    </dgm:pt>
    <dgm:pt modelId="{50674292-F51D-4BE0-835D-16308B3D7566}">
      <dgm:prSet custT="1"/>
      <dgm:spPr/>
      <dgm:t>
        <a:bodyPr/>
        <a:lstStyle/>
        <a:p>
          <a:pPr>
            <a:lnSpc>
              <a:spcPct val="100000"/>
            </a:lnSpc>
          </a:pPr>
          <a:r>
            <a:rPr lang="en-US" sz="2400"/>
            <a:t>Monte Carlo simulations help to explain the impact of risk and uncertainty in prediction and forecasting models. </a:t>
          </a:r>
        </a:p>
      </dgm:t>
    </dgm:pt>
    <dgm:pt modelId="{D66B84B6-27C6-4EE8-B504-DE460D294DB1}" type="parTrans" cxnId="{DF948E46-6615-48A8-8858-7FF9455E9493}">
      <dgm:prSet/>
      <dgm:spPr/>
      <dgm:t>
        <a:bodyPr/>
        <a:lstStyle/>
        <a:p>
          <a:endParaRPr lang="en-US"/>
        </a:p>
      </dgm:t>
    </dgm:pt>
    <dgm:pt modelId="{E6414BDE-13C4-4A12-A94C-06885E06EC5A}" type="sibTrans" cxnId="{DF948E46-6615-48A8-8858-7FF9455E9493}">
      <dgm:prSet/>
      <dgm:spPr/>
      <dgm:t>
        <a:bodyPr/>
        <a:lstStyle/>
        <a:p>
          <a:pPr>
            <a:lnSpc>
              <a:spcPct val="100000"/>
            </a:lnSpc>
          </a:pPr>
          <a:endParaRPr lang="en-US"/>
        </a:p>
      </dgm:t>
    </dgm:pt>
    <dgm:pt modelId="{54455E3F-4957-49FA-A516-13AD02821867}">
      <dgm:prSet custT="1"/>
      <dgm:spPr/>
      <dgm:t>
        <a:bodyPr/>
        <a:lstStyle/>
        <a:p>
          <a:pPr>
            <a:lnSpc>
              <a:spcPct val="100000"/>
            </a:lnSpc>
          </a:pPr>
          <a:r>
            <a:rPr lang="en-US" sz="2400"/>
            <a:t>A variety of fields utilize Monte Carlo simulations, including finance, engineering, supply chain, and science. </a:t>
          </a:r>
        </a:p>
      </dgm:t>
    </dgm:pt>
    <dgm:pt modelId="{055C5372-6988-4EA8-9F5C-601E51C1246D}" type="parTrans" cxnId="{CD9BAE2A-164E-49AF-A909-17D29B3F8A8A}">
      <dgm:prSet/>
      <dgm:spPr/>
      <dgm:t>
        <a:bodyPr/>
        <a:lstStyle/>
        <a:p>
          <a:endParaRPr lang="en-US"/>
        </a:p>
      </dgm:t>
    </dgm:pt>
    <dgm:pt modelId="{0B817723-F365-4525-8BAC-F786893CC6D1}" type="sibTrans" cxnId="{CD9BAE2A-164E-49AF-A909-17D29B3F8A8A}">
      <dgm:prSet/>
      <dgm:spPr/>
      <dgm:t>
        <a:bodyPr/>
        <a:lstStyle/>
        <a:p>
          <a:endParaRPr lang="en-US"/>
        </a:p>
      </dgm:t>
    </dgm:pt>
    <dgm:pt modelId="{0D7DB1F4-8F63-4AB7-B9DE-856797D0E09D}" type="pres">
      <dgm:prSet presAssocID="{B5175D44-3322-4BBF-A424-ED4DE9C95D3B}" presName="root" presStyleCnt="0">
        <dgm:presLayoutVars>
          <dgm:dir/>
          <dgm:resizeHandles val="exact"/>
        </dgm:presLayoutVars>
      </dgm:prSet>
      <dgm:spPr/>
    </dgm:pt>
    <dgm:pt modelId="{5E6AEA91-45DD-4674-BEA3-0389D461AEC5}" type="pres">
      <dgm:prSet presAssocID="{978A10AC-2F00-4E95-AB77-E1930A27473A}" presName="compNode" presStyleCnt="0"/>
      <dgm:spPr/>
    </dgm:pt>
    <dgm:pt modelId="{0C9694B3-22C1-4C96-B48D-435D25B5CDA5}" type="pres">
      <dgm:prSet presAssocID="{978A10AC-2F00-4E95-AB77-E1930A27473A}" presName="bgRect" presStyleLbl="bgShp" presStyleIdx="0" presStyleCnt="3"/>
      <dgm:spPr/>
    </dgm:pt>
    <dgm:pt modelId="{72AE8B1C-435E-4A58-8315-36826EB81E73}" type="pres">
      <dgm:prSet presAssocID="{978A10AC-2F00-4E95-AB77-E1930A27473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CDAC44D0-0C01-4710-8B9C-001B33341FE2}" type="pres">
      <dgm:prSet presAssocID="{978A10AC-2F00-4E95-AB77-E1930A27473A}" presName="spaceRect" presStyleCnt="0"/>
      <dgm:spPr/>
    </dgm:pt>
    <dgm:pt modelId="{08DA6E23-8B82-466B-AECF-7627B709264F}" type="pres">
      <dgm:prSet presAssocID="{978A10AC-2F00-4E95-AB77-E1930A27473A}" presName="parTx" presStyleLbl="revTx" presStyleIdx="0" presStyleCnt="3">
        <dgm:presLayoutVars>
          <dgm:chMax val="0"/>
          <dgm:chPref val="0"/>
        </dgm:presLayoutVars>
      </dgm:prSet>
      <dgm:spPr/>
    </dgm:pt>
    <dgm:pt modelId="{9FCCAA2C-2933-4508-95A2-E74CAB0121EF}" type="pres">
      <dgm:prSet presAssocID="{48CE4876-D3B1-445B-9712-58407CDB2A36}" presName="sibTrans" presStyleCnt="0"/>
      <dgm:spPr/>
    </dgm:pt>
    <dgm:pt modelId="{69A602A3-B97D-477D-BA43-FB3890EB81C9}" type="pres">
      <dgm:prSet presAssocID="{50674292-F51D-4BE0-835D-16308B3D7566}" presName="compNode" presStyleCnt="0"/>
      <dgm:spPr/>
    </dgm:pt>
    <dgm:pt modelId="{4FEFD85D-6C01-40A4-B7C0-C87A97097A95}" type="pres">
      <dgm:prSet presAssocID="{50674292-F51D-4BE0-835D-16308B3D7566}" presName="bgRect" presStyleLbl="bgShp" presStyleIdx="1" presStyleCnt="3"/>
      <dgm:spPr/>
    </dgm:pt>
    <dgm:pt modelId="{35B2F7C1-AB09-425D-A40D-50724FBE5CE3}" type="pres">
      <dgm:prSet presAssocID="{50674292-F51D-4BE0-835D-16308B3D75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581372C-0AF4-47F3-B6EE-39CFFBE1F4B0}" type="pres">
      <dgm:prSet presAssocID="{50674292-F51D-4BE0-835D-16308B3D7566}" presName="spaceRect" presStyleCnt="0"/>
      <dgm:spPr/>
    </dgm:pt>
    <dgm:pt modelId="{C2FAD7AD-5757-4B20-9253-23F88E9770FF}" type="pres">
      <dgm:prSet presAssocID="{50674292-F51D-4BE0-835D-16308B3D7566}" presName="parTx" presStyleLbl="revTx" presStyleIdx="1" presStyleCnt="3">
        <dgm:presLayoutVars>
          <dgm:chMax val="0"/>
          <dgm:chPref val="0"/>
        </dgm:presLayoutVars>
      </dgm:prSet>
      <dgm:spPr/>
    </dgm:pt>
    <dgm:pt modelId="{B622651A-36A0-467D-9D7B-CD0CA61B629C}" type="pres">
      <dgm:prSet presAssocID="{E6414BDE-13C4-4A12-A94C-06885E06EC5A}" presName="sibTrans" presStyleCnt="0"/>
      <dgm:spPr/>
    </dgm:pt>
    <dgm:pt modelId="{0AEEF8DD-2DB2-4400-B116-4B3CAF79E33E}" type="pres">
      <dgm:prSet presAssocID="{54455E3F-4957-49FA-A516-13AD02821867}" presName="compNode" presStyleCnt="0"/>
      <dgm:spPr/>
    </dgm:pt>
    <dgm:pt modelId="{9FA6BC73-B7AA-4B5C-A52E-99C8A07F3E58}" type="pres">
      <dgm:prSet presAssocID="{54455E3F-4957-49FA-A516-13AD02821867}" presName="bgRect" presStyleLbl="bgShp" presStyleIdx="2" presStyleCnt="3"/>
      <dgm:spPr/>
    </dgm:pt>
    <dgm:pt modelId="{6F132D5F-2EB4-428F-B52F-6FD612C2019E}" type="pres">
      <dgm:prSet presAssocID="{54455E3F-4957-49FA-A516-13AD0282186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7C59615C-59CD-4979-9F66-684E0D5C1BDC}" type="pres">
      <dgm:prSet presAssocID="{54455E3F-4957-49FA-A516-13AD02821867}" presName="spaceRect" presStyleCnt="0"/>
      <dgm:spPr/>
    </dgm:pt>
    <dgm:pt modelId="{0345FFC5-14DD-41F4-B238-E7B0D252D823}" type="pres">
      <dgm:prSet presAssocID="{54455E3F-4957-49FA-A516-13AD02821867}" presName="parTx" presStyleLbl="revTx" presStyleIdx="2" presStyleCnt="3">
        <dgm:presLayoutVars>
          <dgm:chMax val="0"/>
          <dgm:chPref val="0"/>
        </dgm:presLayoutVars>
      </dgm:prSet>
      <dgm:spPr/>
    </dgm:pt>
  </dgm:ptLst>
  <dgm:cxnLst>
    <dgm:cxn modelId="{CD9BAE2A-164E-49AF-A909-17D29B3F8A8A}" srcId="{B5175D44-3322-4BBF-A424-ED4DE9C95D3B}" destId="{54455E3F-4957-49FA-A516-13AD02821867}" srcOrd="2" destOrd="0" parTransId="{055C5372-6988-4EA8-9F5C-601E51C1246D}" sibTransId="{0B817723-F365-4525-8BAC-F786893CC6D1}"/>
    <dgm:cxn modelId="{25E06D37-E451-446C-BFD0-420C01CBCC62}" type="presOf" srcId="{50674292-F51D-4BE0-835D-16308B3D7566}" destId="{C2FAD7AD-5757-4B20-9253-23F88E9770FF}" srcOrd="0" destOrd="0" presId="urn:microsoft.com/office/officeart/2018/2/layout/IconVerticalSolidList"/>
    <dgm:cxn modelId="{DF948E46-6615-48A8-8858-7FF9455E9493}" srcId="{B5175D44-3322-4BBF-A424-ED4DE9C95D3B}" destId="{50674292-F51D-4BE0-835D-16308B3D7566}" srcOrd="1" destOrd="0" parTransId="{D66B84B6-27C6-4EE8-B504-DE460D294DB1}" sibTransId="{E6414BDE-13C4-4A12-A94C-06885E06EC5A}"/>
    <dgm:cxn modelId="{91391B4D-3FB2-45D8-B74B-E132F667BF1F}" type="presOf" srcId="{B5175D44-3322-4BBF-A424-ED4DE9C95D3B}" destId="{0D7DB1F4-8F63-4AB7-B9DE-856797D0E09D}" srcOrd="0" destOrd="0" presId="urn:microsoft.com/office/officeart/2018/2/layout/IconVerticalSolidList"/>
    <dgm:cxn modelId="{BE29DA4F-B9AD-43B8-8389-1B0B86515612}" type="presOf" srcId="{54455E3F-4957-49FA-A516-13AD02821867}" destId="{0345FFC5-14DD-41F4-B238-E7B0D252D823}" srcOrd="0" destOrd="0" presId="urn:microsoft.com/office/officeart/2018/2/layout/IconVerticalSolidList"/>
    <dgm:cxn modelId="{80B3A354-28D4-40BD-A8EB-99B73E4F7193}" type="presOf" srcId="{978A10AC-2F00-4E95-AB77-E1930A27473A}" destId="{08DA6E23-8B82-466B-AECF-7627B709264F}" srcOrd="0" destOrd="0" presId="urn:microsoft.com/office/officeart/2018/2/layout/IconVerticalSolidList"/>
    <dgm:cxn modelId="{EFFACDC5-6E8D-483E-AF28-AB9332B4AB10}" srcId="{B5175D44-3322-4BBF-A424-ED4DE9C95D3B}" destId="{978A10AC-2F00-4E95-AB77-E1930A27473A}" srcOrd="0" destOrd="0" parTransId="{C2C62BF9-AD0D-4CEF-8F72-01096C2C48DB}" sibTransId="{48CE4876-D3B1-445B-9712-58407CDB2A36}"/>
    <dgm:cxn modelId="{AEDDE6C1-EE42-4398-B7CD-087270428BC0}" type="presParOf" srcId="{0D7DB1F4-8F63-4AB7-B9DE-856797D0E09D}" destId="{5E6AEA91-45DD-4674-BEA3-0389D461AEC5}" srcOrd="0" destOrd="0" presId="urn:microsoft.com/office/officeart/2018/2/layout/IconVerticalSolidList"/>
    <dgm:cxn modelId="{BAD5F802-285B-4353-9695-75770C59FFC0}" type="presParOf" srcId="{5E6AEA91-45DD-4674-BEA3-0389D461AEC5}" destId="{0C9694B3-22C1-4C96-B48D-435D25B5CDA5}" srcOrd="0" destOrd="0" presId="urn:microsoft.com/office/officeart/2018/2/layout/IconVerticalSolidList"/>
    <dgm:cxn modelId="{B09A50F8-CC78-4130-A431-52F1F025AD67}" type="presParOf" srcId="{5E6AEA91-45DD-4674-BEA3-0389D461AEC5}" destId="{72AE8B1C-435E-4A58-8315-36826EB81E73}" srcOrd="1" destOrd="0" presId="urn:microsoft.com/office/officeart/2018/2/layout/IconVerticalSolidList"/>
    <dgm:cxn modelId="{39DF3F3F-9002-482F-B7D3-4F5B2F2B42D1}" type="presParOf" srcId="{5E6AEA91-45DD-4674-BEA3-0389D461AEC5}" destId="{CDAC44D0-0C01-4710-8B9C-001B33341FE2}" srcOrd="2" destOrd="0" presId="urn:microsoft.com/office/officeart/2018/2/layout/IconVerticalSolidList"/>
    <dgm:cxn modelId="{5381CEFE-2066-45E4-9455-F306BFACC7A0}" type="presParOf" srcId="{5E6AEA91-45DD-4674-BEA3-0389D461AEC5}" destId="{08DA6E23-8B82-466B-AECF-7627B709264F}" srcOrd="3" destOrd="0" presId="urn:microsoft.com/office/officeart/2018/2/layout/IconVerticalSolidList"/>
    <dgm:cxn modelId="{0EAC2A71-ABB6-4757-8C55-3CFD3CCD9E8F}" type="presParOf" srcId="{0D7DB1F4-8F63-4AB7-B9DE-856797D0E09D}" destId="{9FCCAA2C-2933-4508-95A2-E74CAB0121EF}" srcOrd="1" destOrd="0" presId="urn:microsoft.com/office/officeart/2018/2/layout/IconVerticalSolidList"/>
    <dgm:cxn modelId="{83813D74-89A4-4A44-B960-0B78156751EA}" type="presParOf" srcId="{0D7DB1F4-8F63-4AB7-B9DE-856797D0E09D}" destId="{69A602A3-B97D-477D-BA43-FB3890EB81C9}" srcOrd="2" destOrd="0" presId="urn:microsoft.com/office/officeart/2018/2/layout/IconVerticalSolidList"/>
    <dgm:cxn modelId="{67ECC945-F2A3-445B-BB2A-992284B95BC1}" type="presParOf" srcId="{69A602A3-B97D-477D-BA43-FB3890EB81C9}" destId="{4FEFD85D-6C01-40A4-B7C0-C87A97097A95}" srcOrd="0" destOrd="0" presId="urn:microsoft.com/office/officeart/2018/2/layout/IconVerticalSolidList"/>
    <dgm:cxn modelId="{AD806A44-57B7-4F64-A0A7-697BD20C8AE4}" type="presParOf" srcId="{69A602A3-B97D-477D-BA43-FB3890EB81C9}" destId="{35B2F7C1-AB09-425D-A40D-50724FBE5CE3}" srcOrd="1" destOrd="0" presId="urn:microsoft.com/office/officeart/2018/2/layout/IconVerticalSolidList"/>
    <dgm:cxn modelId="{39B53861-363C-4365-AD92-4B948AB05D8D}" type="presParOf" srcId="{69A602A3-B97D-477D-BA43-FB3890EB81C9}" destId="{2581372C-0AF4-47F3-B6EE-39CFFBE1F4B0}" srcOrd="2" destOrd="0" presId="urn:microsoft.com/office/officeart/2018/2/layout/IconVerticalSolidList"/>
    <dgm:cxn modelId="{3DFE5F36-74F8-4352-92E5-25177ED6ED78}" type="presParOf" srcId="{69A602A3-B97D-477D-BA43-FB3890EB81C9}" destId="{C2FAD7AD-5757-4B20-9253-23F88E9770FF}" srcOrd="3" destOrd="0" presId="urn:microsoft.com/office/officeart/2018/2/layout/IconVerticalSolidList"/>
    <dgm:cxn modelId="{423E4350-0475-4414-ACF0-5EA9DD7D6B16}" type="presParOf" srcId="{0D7DB1F4-8F63-4AB7-B9DE-856797D0E09D}" destId="{B622651A-36A0-467D-9D7B-CD0CA61B629C}" srcOrd="3" destOrd="0" presId="urn:microsoft.com/office/officeart/2018/2/layout/IconVerticalSolidList"/>
    <dgm:cxn modelId="{834CA111-5C2A-49D3-96C5-DCB06B5CAF73}" type="presParOf" srcId="{0D7DB1F4-8F63-4AB7-B9DE-856797D0E09D}" destId="{0AEEF8DD-2DB2-4400-B116-4B3CAF79E33E}" srcOrd="4" destOrd="0" presId="urn:microsoft.com/office/officeart/2018/2/layout/IconVerticalSolidList"/>
    <dgm:cxn modelId="{DC4355D6-3417-457D-8C29-7C80252EB626}" type="presParOf" srcId="{0AEEF8DD-2DB2-4400-B116-4B3CAF79E33E}" destId="{9FA6BC73-B7AA-4B5C-A52E-99C8A07F3E58}" srcOrd="0" destOrd="0" presId="urn:microsoft.com/office/officeart/2018/2/layout/IconVerticalSolidList"/>
    <dgm:cxn modelId="{63FB31CA-A94D-491F-83C3-DD6263E6431A}" type="presParOf" srcId="{0AEEF8DD-2DB2-4400-B116-4B3CAF79E33E}" destId="{6F132D5F-2EB4-428F-B52F-6FD612C2019E}" srcOrd="1" destOrd="0" presId="urn:microsoft.com/office/officeart/2018/2/layout/IconVerticalSolidList"/>
    <dgm:cxn modelId="{F96F8708-DA4F-4E54-BD50-FEB1274DCEEB}" type="presParOf" srcId="{0AEEF8DD-2DB2-4400-B116-4B3CAF79E33E}" destId="{7C59615C-59CD-4979-9F66-684E0D5C1BDC}" srcOrd="2" destOrd="0" presId="urn:microsoft.com/office/officeart/2018/2/layout/IconVerticalSolidList"/>
    <dgm:cxn modelId="{53FF6A55-256D-46D2-A511-65BDCB22B030}" type="presParOf" srcId="{0AEEF8DD-2DB2-4400-B116-4B3CAF79E33E}" destId="{0345FFC5-14DD-41F4-B238-E7B0D252D82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466839-187B-427D-9661-87579A12D29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7A199A4-1A8A-4072-8455-ECECCC0B552F}">
      <dgm:prSet/>
      <dgm:spPr/>
      <dgm:t>
        <a:bodyPr/>
        <a:lstStyle/>
        <a:p>
          <a:r>
            <a:rPr lang="en-US" b="0" i="0"/>
            <a:t>The Monte Carlo simulation of 30 days of Coca-Cola stock price, starting at $620, demonstrates multiple fluctuations throughout the period.</a:t>
          </a:r>
          <a:endParaRPr lang="en-US"/>
        </a:p>
      </dgm:t>
    </dgm:pt>
    <dgm:pt modelId="{1549C4A3-7854-45A3-89E5-10D14CE99EA0}" type="parTrans" cxnId="{EA2A5443-B8B5-4CB8-B7E0-671AC7FC27D6}">
      <dgm:prSet/>
      <dgm:spPr/>
      <dgm:t>
        <a:bodyPr/>
        <a:lstStyle/>
        <a:p>
          <a:endParaRPr lang="en-US"/>
        </a:p>
      </dgm:t>
    </dgm:pt>
    <dgm:pt modelId="{9BADB317-95D7-4B05-A123-0834AFF848AD}" type="sibTrans" cxnId="{EA2A5443-B8B5-4CB8-B7E0-671AC7FC27D6}">
      <dgm:prSet/>
      <dgm:spPr/>
      <dgm:t>
        <a:bodyPr/>
        <a:lstStyle/>
        <a:p>
          <a:endParaRPr lang="en-US"/>
        </a:p>
      </dgm:t>
    </dgm:pt>
    <dgm:pt modelId="{250130D9-0DAB-4C70-A275-218F33B81416}">
      <dgm:prSet/>
      <dgm:spPr/>
      <dgm:t>
        <a:bodyPr/>
        <a:lstStyle/>
        <a:p>
          <a:r>
            <a:rPr lang="en-US" b="0" i="0"/>
            <a:t>These fluctuations indicate a volatile nature of the stock price, with potential changes occurring over time. </a:t>
          </a:r>
          <a:endParaRPr lang="en-US"/>
        </a:p>
      </dgm:t>
    </dgm:pt>
    <dgm:pt modelId="{12230326-147E-4477-B01E-ED97D983B084}" type="parTrans" cxnId="{64FCE343-FDFF-41B4-8A57-4F56AC0D27E8}">
      <dgm:prSet/>
      <dgm:spPr/>
      <dgm:t>
        <a:bodyPr/>
        <a:lstStyle/>
        <a:p>
          <a:endParaRPr lang="en-US"/>
        </a:p>
      </dgm:t>
    </dgm:pt>
    <dgm:pt modelId="{FE8CDBCB-E82B-46A5-8709-917E549581C1}" type="sibTrans" cxnId="{64FCE343-FDFF-41B4-8A57-4F56AC0D27E8}">
      <dgm:prSet/>
      <dgm:spPr/>
      <dgm:t>
        <a:bodyPr/>
        <a:lstStyle/>
        <a:p>
          <a:endParaRPr lang="en-US"/>
        </a:p>
      </dgm:t>
    </dgm:pt>
    <dgm:pt modelId="{426E0851-D80F-4879-81FB-184A3E3E62AB}">
      <dgm:prSet/>
      <dgm:spPr/>
      <dgm:t>
        <a:bodyPr/>
        <a:lstStyle/>
        <a:p>
          <a:r>
            <a:rPr lang="en-US" b="0" i="0"/>
            <a:t>However, the simulation suggests an overall downward trend, implying a higher probability of the stock price decreasing rather than increasing over the 30-day period.</a:t>
          </a:r>
          <a:endParaRPr lang="en-US"/>
        </a:p>
      </dgm:t>
    </dgm:pt>
    <dgm:pt modelId="{59952A70-F622-4242-AE76-F2EB7E8C1F0A}" type="parTrans" cxnId="{FB5E2A38-A5CE-416A-BBE4-47B2BE592399}">
      <dgm:prSet/>
      <dgm:spPr/>
      <dgm:t>
        <a:bodyPr/>
        <a:lstStyle/>
        <a:p>
          <a:endParaRPr lang="en-US"/>
        </a:p>
      </dgm:t>
    </dgm:pt>
    <dgm:pt modelId="{8C70E0C1-5727-4A97-8D73-3AE28F55598D}" type="sibTrans" cxnId="{FB5E2A38-A5CE-416A-BBE4-47B2BE592399}">
      <dgm:prSet/>
      <dgm:spPr/>
      <dgm:t>
        <a:bodyPr/>
        <a:lstStyle/>
        <a:p>
          <a:endParaRPr lang="en-US"/>
        </a:p>
      </dgm:t>
    </dgm:pt>
    <dgm:pt modelId="{A5572D7A-9D11-4B3B-8A7B-660669F75DFD}" type="pres">
      <dgm:prSet presAssocID="{C1466839-187B-427D-9661-87579A12D296}" presName="vert0" presStyleCnt="0">
        <dgm:presLayoutVars>
          <dgm:dir/>
          <dgm:animOne val="branch"/>
          <dgm:animLvl val="lvl"/>
        </dgm:presLayoutVars>
      </dgm:prSet>
      <dgm:spPr/>
    </dgm:pt>
    <dgm:pt modelId="{6B12E748-6B0A-49B6-BBFC-803BB61CEC89}" type="pres">
      <dgm:prSet presAssocID="{27A199A4-1A8A-4072-8455-ECECCC0B552F}" presName="thickLine" presStyleLbl="alignNode1" presStyleIdx="0" presStyleCnt="3"/>
      <dgm:spPr/>
    </dgm:pt>
    <dgm:pt modelId="{ED4794E6-BA9C-4551-A18B-2607C1C5D31C}" type="pres">
      <dgm:prSet presAssocID="{27A199A4-1A8A-4072-8455-ECECCC0B552F}" presName="horz1" presStyleCnt="0"/>
      <dgm:spPr/>
    </dgm:pt>
    <dgm:pt modelId="{04096CB1-A177-4639-A8FC-05E5BD08F69C}" type="pres">
      <dgm:prSet presAssocID="{27A199A4-1A8A-4072-8455-ECECCC0B552F}" presName="tx1" presStyleLbl="revTx" presStyleIdx="0" presStyleCnt="3"/>
      <dgm:spPr/>
    </dgm:pt>
    <dgm:pt modelId="{DCA57B8E-2FBB-4A86-A4B8-A77561E85D40}" type="pres">
      <dgm:prSet presAssocID="{27A199A4-1A8A-4072-8455-ECECCC0B552F}" presName="vert1" presStyleCnt="0"/>
      <dgm:spPr/>
    </dgm:pt>
    <dgm:pt modelId="{F2C44498-1DF9-40D9-A999-FDEF4255DC9D}" type="pres">
      <dgm:prSet presAssocID="{250130D9-0DAB-4C70-A275-218F33B81416}" presName="thickLine" presStyleLbl="alignNode1" presStyleIdx="1" presStyleCnt="3"/>
      <dgm:spPr/>
    </dgm:pt>
    <dgm:pt modelId="{40C6FBFC-C773-4B78-AEF0-7D30A9A857AE}" type="pres">
      <dgm:prSet presAssocID="{250130D9-0DAB-4C70-A275-218F33B81416}" presName="horz1" presStyleCnt="0"/>
      <dgm:spPr/>
    </dgm:pt>
    <dgm:pt modelId="{C1ABE1DC-D498-4099-9F8C-9C7B05E58A1C}" type="pres">
      <dgm:prSet presAssocID="{250130D9-0DAB-4C70-A275-218F33B81416}" presName="tx1" presStyleLbl="revTx" presStyleIdx="1" presStyleCnt="3"/>
      <dgm:spPr/>
    </dgm:pt>
    <dgm:pt modelId="{A1C8AB70-D9F6-4893-BF3D-B7946186AA30}" type="pres">
      <dgm:prSet presAssocID="{250130D9-0DAB-4C70-A275-218F33B81416}" presName="vert1" presStyleCnt="0"/>
      <dgm:spPr/>
    </dgm:pt>
    <dgm:pt modelId="{F40C6A1C-3A9B-4F92-A993-E9A6B6BBD8CC}" type="pres">
      <dgm:prSet presAssocID="{426E0851-D80F-4879-81FB-184A3E3E62AB}" presName="thickLine" presStyleLbl="alignNode1" presStyleIdx="2" presStyleCnt="3"/>
      <dgm:spPr/>
    </dgm:pt>
    <dgm:pt modelId="{A4A6268B-AE1E-49B4-B250-9900AE512FBA}" type="pres">
      <dgm:prSet presAssocID="{426E0851-D80F-4879-81FB-184A3E3E62AB}" presName="horz1" presStyleCnt="0"/>
      <dgm:spPr/>
    </dgm:pt>
    <dgm:pt modelId="{84F6E9EF-B0BB-4C42-BCB3-6D167AE9E424}" type="pres">
      <dgm:prSet presAssocID="{426E0851-D80F-4879-81FB-184A3E3E62AB}" presName="tx1" presStyleLbl="revTx" presStyleIdx="2" presStyleCnt="3"/>
      <dgm:spPr/>
    </dgm:pt>
    <dgm:pt modelId="{E5624292-5872-4507-BE60-A35D6182F548}" type="pres">
      <dgm:prSet presAssocID="{426E0851-D80F-4879-81FB-184A3E3E62AB}" presName="vert1" presStyleCnt="0"/>
      <dgm:spPr/>
    </dgm:pt>
  </dgm:ptLst>
  <dgm:cxnLst>
    <dgm:cxn modelId="{11E7310A-A5B2-4723-A6EC-BBA8F63AFFA4}" type="presOf" srcId="{426E0851-D80F-4879-81FB-184A3E3E62AB}" destId="{84F6E9EF-B0BB-4C42-BCB3-6D167AE9E424}" srcOrd="0" destOrd="0" presId="urn:microsoft.com/office/officeart/2008/layout/LinedList"/>
    <dgm:cxn modelId="{24DA2F1C-2B7A-4C7E-971A-0B92EE8E6AF3}" type="presOf" srcId="{C1466839-187B-427D-9661-87579A12D296}" destId="{A5572D7A-9D11-4B3B-8A7B-660669F75DFD}" srcOrd="0" destOrd="0" presId="urn:microsoft.com/office/officeart/2008/layout/LinedList"/>
    <dgm:cxn modelId="{FB5E2A38-A5CE-416A-BBE4-47B2BE592399}" srcId="{C1466839-187B-427D-9661-87579A12D296}" destId="{426E0851-D80F-4879-81FB-184A3E3E62AB}" srcOrd="2" destOrd="0" parTransId="{59952A70-F622-4242-AE76-F2EB7E8C1F0A}" sibTransId="{8C70E0C1-5727-4A97-8D73-3AE28F55598D}"/>
    <dgm:cxn modelId="{EA2A5443-B8B5-4CB8-B7E0-671AC7FC27D6}" srcId="{C1466839-187B-427D-9661-87579A12D296}" destId="{27A199A4-1A8A-4072-8455-ECECCC0B552F}" srcOrd="0" destOrd="0" parTransId="{1549C4A3-7854-45A3-89E5-10D14CE99EA0}" sibTransId="{9BADB317-95D7-4B05-A123-0834AFF848AD}"/>
    <dgm:cxn modelId="{64FCE343-FDFF-41B4-8A57-4F56AC0D27E8}" srcId="{C1466839-187B-427D-9661-87579A12D296}" destId="{250130D9-0DAB-4C70-A275-218F33B81416}" srcOrd="1" destOrd="0" parTransId="{12230326-147E-4477-B01E-ED97D983B084}" sibTransId="{FE8CDBCB-E82B-46A5-8709-917E549581C1}"/>
    <dgm:cxn modelId="{ACBFAA4D-F60A-43AC-B249-C56C980FDEA9}" type="presOf" srcId="{250130D9-0DAB-4C70-A275-218F33B81416}" destId="{C1ABE1DC-D498-4099-9F8C-9C7B05E58A1C}" srcOrd="0" destOrd="0" presId="urn:microsoft.com/office/officeart/2008/layout/LinedList"/>
    <dgm:cxn modelId="{57649C80-5262-40E5-985D-F883586EC5C5}" type="presOf" srcId="{27A199A4-1A8A-4072-8455-ECECCC0B552F}" destId="{04096CB1-A177-4639-A8FC-05E5BD08F69C}" srcOrd="0" destOrd="0" presId="urn:microsoft.com/office/officeart/2008/layout/LinedList"/>
    <dgm:cxn modelId="{5206D397-32C3-4F73-BE41-1157ACC6267B}" type="presParOf" srcId="{A5572D7A-9D11-4B3B-8A7B-660669F75DFD}" destId="{6B12E748-6B0A-49B6-BBFC-803BB61CEC89}" srcOrd="0" destOrd="0" presId="urn:microsoft.com/office/officeart/2008/layout/LinedList"/>
    <dgm:cxn modelId="{DC8BE052-EA55-4857-8979-823537B9F204}" type="presParOf" srcId="{A5572D7A-9D11-4B3B-8A7B-660669F75DFD}" destId="{ED4794E6-BA9C-4551-A18B-2607C1C5D31C}" srcOrd="1" destOrd="0" presId="urn:microsoft.com/office/officeart/2008/layout/LinedList"/>
    <dgm:cxn modelId="{36208ACA-1BCF-4303-9E65-07719BB621FC}" type="presParOf" srcId="{ED4794E6-BA9C-4551-A18B-2607C1C5D31C}" destId="{04096CB1-A177-4639-A8FC-05E5BD08F69C}" srcOrd="0" destOrd="0" presId="urn:microsoft.com/office/officeart/2008/layout/LinedList"/>
    <dgm:cxn modelId="{C27CBAAE-C367-4B62-BD01-068646260A38}" type="presParOf" srcId="{ED4794E6-BA9C-4551-A18B-2607C1C5D31C}" destId="{DCA57B8E-2FBB-4A86-A4B8-A77561E85D40}" srcOrd="1" destOrd="0" presId="urn:microsoft.com/office/officeart/2008/layout/LinedList"/>
    <dgm:cxn modelId="{77138010-1154-42B0-92A3-B6F996C9293D}" type="presParOf" srcId="{A5572D7A-9D11-4B3B-8A7B-660669F75DFD}" destId="{F2C44498-1DF9-40D9-A999-FDEF4255DC9D}" srcOrd="2" destOrd="0" presId="urn:microsoft.com/office/officeart/2008/layout/LinedList"/>
    <dgm:cxn modelId="{74E7FE18-C4E6-46BF-91A6-20B883DDCC98}" type="presParOf" srcId="{A5572D7A-9D11-4B3B-8A7B-660669F75DFD}" destId="{40C6FBFC-C773-4B78-AEF0-7D30A9A857AE}" srcOrd="3" destOrd="0" presId="urn:microsoft.com/office/officeart/2008/layout/LinedList"/>
    <dgm:cxn modelId="{ED768247-3C4E-4A52-8AE8-2D21D3DDD200}" type="presParOf" srcId="{40C6FBFC-C773-4B78-AEF0-7D30A9A857AE}" destId="{C1ABE1DC-D498-4099-9F8C-9C7B05E58A1C}" srcOrd="0" destOrd="0" presId="urn:microsoft.com/office/officeart/2008/layout/LinedList"/>
    <dgm:cxn modelId="{EEF1BDFE-83D2-4486-B6ED-B8E2FA78DD3E}" type="presParOf" srcId="{40C6FBFC-C773-4B78-AEF0-7D30A9A857AE}" destId="{A1C8AB70-D9F6-4893-BF3D-B7946186AA30}" srcOrd="1" destOrd="0" presId="urn:microsoft.com/office/officeart/2008/layout/LinedList"/>
    <dgm:cxn modelId="{978E2012-DD87-46EA-A744-C6D81B88F3D3}" type="presParOf" srcId="{A5572D7A-9D11-4B3B-8A7B-660669F75DFD}" destId="{F40C6A1C-3A9B-4F92-A993-E9A6B6BBD8CC}" srcOrd="4" destOrd="0" presId="urn:microsoft.com/office/officeart/2008/layout/LinedList"/>
    <dgm:cxn modelId="{EA32502E-2D3D-4846-8161-247C4DCA9CF5}" type="presParOf" srcId="{A5572D7A-9D11-4B3B-8A7B-660669F75DFD}" destId="{A4A6268B-AE1E-49B4-B250-9900AE512FBA}" srcOrd="5" destOrd="0" presId="urn:microsoft.com/office/officeart/2008/layout/LinedList"/>
    <dgm:cxn modelId="{712BA0F0-EDAF-41B2-B72D-6B24EBCA94B5}" type="presParOf" srcId="{A4A6268B-AE1E-49B4-B250-9900AE512FBA}" destId="{84F6E9EF-B0BB-4C42-BCB3-6D167AE9E424}" srcOrd="0" destOrd="0" presId="urn:microsoft.com/office/officeart/2008/layout/LinedList"/>
    <dgm:cxn modelId="{1EE8B808-390D-49D6-AE33-AE2AACACB639}" type="presParOf" srcId="{A4A6268B-AE1E-49B4-B250-9900AE512FBA}" destId="{E5624292-5872-4507-BE60-A35D6182F54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694B3-22C1-4C96-B48D-435D25B5CDA5}">
      <dsp:nvSpPr>
        <dsp:cNvPr id="0" name=""/>
        <dsp:cNvSpPr/>
      </dsp:nvSpPr>
      <dsp:spPr>
        <a:xfrm>
          <a:off x="0" y="4868"/>
          <a:ext cx="5861090" cy="968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AE8B1C-435E-4A58-8315-36826EB81E73}">
      <dsp:nvSpPr>
        <dsp:cNvPr id="0" name=""/>
        <dsp:cNvSpPr/>
      </dsp:nvSpPr>
      <dsp:spPr>
        <a:xfrm>
          <a:off x="29285" y="26651"/>
          <a:ext cx="53299" cy="532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DA6E23-8B82-466B-AECF-7627B709264F}">
      <dsp:nvSpPr>
        <dsp:cNvPr id="0" name=""/>
        <dsp:cNvSpPr/>
      </dsp:nvSpPr>
      <dsp:spPr>
        <a:xfrm>
          <a:off x="111871" y="4868"/>
          <a:ext cx="5250828" cy="1694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06" tIns="179306" rIns="179306" bIns="179306" numCol="1" spcCol="1270" anchor="ctr" anchorCtr="0">
          <a:noAutofit/>
        </a:bodyPr>
        <a:lstStyle/>
        <a:p>
          <a:pPr marL="0" lvl="0" indent="0" algn="l" defTabSz="1066800">
            <a:lnSpc>
              <a:spcPct val="100000"/>
            </a:lnSpc>
            <a:spcBef>
              <a:spcPct val="0"/>
            </a:spcBef>
            <a:spcAft>
              <a:spcPct val="35000"/>
            </a:spcAft>
            <a:buNone/>
          </a:pPr>
          <a:r>
            <a:rPr lang="en-US" sz="2400" kern="1200"/>
            <a:t>A Monte Carlo simulation is a model used to predict the probability of different outcomes when the intervention of random variables is present. </a:t>
          </a:r>
        </a:p>
      </dsp:txBody>
      <dsp:txXfrm>
        <a:off x="111871" y="4868"/>
        <a:ext cx="5250828" cy="1694230"/>
      </dsp:txXfrm>
    </dsp:sp>
    <dsp:sp modelId="{4FEFD85D-6C01-40A4-B7C0-C87A97097A95}">
      <dsp:nvSpPr>
        <dsp:cNvPr id="0" name=""/>
        <dsp:cNvSpPr/>
      </dsp:nvSpPr>
      <dsp:spPr>
        <a:xfrm>
          <a:off x="0" y="1904459"/>
          <a:ext cx="5861090" cy="968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2F7C1-AB09-425D-A40D-50724FBE5CE3}">
      <dsp:nvSpPr>
        <dsp:cNvPr id="0" name=""/>
        <dsp:cNvSpPr/>
      </dsp:nvSpPr>
      <dsp:spPr>
        <a:xfrm>
          <a:off x="29285" y="1926242"/>
          <a:ext cx="53299" cy="532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FAD7AD-5757-4B20-9253-23F88E9770FF}">
      <dsp:nvSpPr>
        <dsp:cNvPr id="0" name=""/>
        <dsp:cNvSpPr/>
      </dsp:nvSpPr>
      <dsp:spPr>
        <a:xfrm>
          <a:off x="111871" y="1904459"/>
          <a:ext cx="5250828" cy="1694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06" tIns="179306" rIns="179306" bIns="179306" numCol="1" spcCol="1270" anchor="ctr" anchorCtr="0">
          <a:noAutofit/>
        </a:bodyPr>
        <a:lstStyle/>
        <a:p>
          <a:pPr marL="0" lvl="0" indent="0" algn="l" defTabSz="1066800">
            <a:lnSpc>
              <a:spcPct val="100000"/>
            </a:lnSpc>
            <a:spcBef>
              <a:spcPct val="0"/>
            </a:spcBef>
            <a:spcAft>
              <a:spcPct val="35000"/>
            </a:spcAft>
            <a:buNone/>
          </a:pPr>
          <a:r>
            <a:rPr lang="en-US" sz="2400" kern="1200"/>
            <a:t>Monte Carlo simulations help to explain the impact of risk and uncertainty in prediction and forecasting models. </a:t>
          </a:r>
        </a:p>
      </dsp:txBody>
      <dsp:txXfrm>
        <a:off x="111871" y="1904459"/>
        <a:ext cx="5250828" cy="1694230"/>
      </dsp:txXfrm>
    </dsp:sp>
    <dsp:sp modelId="{9FA6BC73-B7AA-4B5C-A52E-99C8A07F3E58}">
      <dsp:nvSpPr>
        <dsp:cNvPr id="0" name=""/>
        <dsp:cNvSpPr/>
      </dsp:nvSpPr>
      <dsp:spPr>
        <a:xfrm>
          <a:off x="0" y="3804051"/>
          <a:ext cx="5861090" cy="968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132D5F-2EB4-428F-B52F-6FD612C2019E}">
      <dsp:nvSpPr>
        <dsp:cNvPr id="0" name=""/>
        <dsp:cNvSpPr/>
      </dsp:nvSpPr>
      <dsp:spPr>
        <a:xfrm>
          <a:off x="29285" y="3825834"/>
          <a:ext cx="53299" cy="532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45FFC5-14DD-41F4-B238-E7B0D252D823}">
      <dsp:nvSpPr>
        <dsp:cNvPr id="0" name=""/>
        <dsp:cNvSpPr/>
      </dsp:nvSpPr>
      <dsp:spPr>
        <a:xfrm>
          <a:off x="111871" y="3804051"/>
          <a:ext cx="5250828" cy="1694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06" tIns="179306" rIns="179306" bIns="179306" numCol="1" spcCol="1270" anchor="ctr" anchorCtr="0">
          <a:noAutofit/>
        </a:bodyPr>
        <a:lstStyle/>
        <a:p>
          <a:pPr marL="0" lvl="0" indent="0" algn="l" defTabSz="1066800">
            <a:lnSpc>
              <a:spcPct val="100000"/>
            </a:lnSpc>
            <a:spcBef>
              <a:spcPct val="0"/>
            </a:spcBef>
            <a:spcAft>
              <a:spcPct val="35000"/>
            </a:spcAft>
            <a:buNone/>
          </a:pPr>
          <a:r>
            <a:rPr lang="en-US" sz="2400" kern="1200"/>
            <a:t>A variety of fields utilize Monte Carlo simulations, including finance, engineering, supply chain, and science. </a:t>
          </a:r>
        </a:p>
      </dsp:txBody>
      <dsp:txXfrm>
        <a:off x="111871" y="3804051"/>
        <a:ext cx="5250828" cy="16942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12E748-6B0A-49B6-BBFC-803BB61CEC89}">
      <dsp:nvSpPr>
        <dsp:cNvPr id="0" name=""/>
        <dsp:cNvSpPr/>
      </dsp:nvSpPr>
      <dsp:spPr>
        <a:xfrm>
          <a:off x="0" y="2149"/>
          <a:ext cx="507585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096CB1-A177-4639-A8FC-05E5BD08F69C}">
      <dsp:nvSpPr>
        <dsp:cNvPr id="0" name=""/>
        <dsp:cNvSpPr/>
      </dsp:nvSpPr>
      <dsp:spPr>
        <a:xfrm>
          <a:off x="0" y="2149"/>
          <a:ext cx="5075853" cy="1465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a:t>The Monte Carlo simulation of 30 days of Coca-Cola stock price, starting at $620, demonstrates multiple fluctuations throughout the period.</a:t>
          </a:r>
          <a:endParaRPr lang="en-US" sz="2000" kern="1200"/>
        </a:p>
      </dsp:txBody>
      <dsp:txXfrm>
        <a:off x="0" y="2149"/>
        <a:ext cx="5075853" cy="1465635"/>
      </dsp:txXfrm>
    </dsp:sp>
    <dsp:sp modelId="{F2C44498-1DF9-40D9-A999-FDEF4255DC9D}">
      <dsp:nvSpPr>
        <dsp:cNvPr id="0" name=""/>
        <dsp:cNvSpPr/>
      </dsp:nvSpPr>
      <dsp:spPr>
        <a:xfrm>
          <a:off x="0" y="1467784"/>
          <a:ext cx="507585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ABE1DC-D498-4099-9F8C-9C7B05E58A1C}">
      <dsp:nvSpPr>
        <dsp:cNvPr id="0" name=""/>
        <dsp:cNvSpPr/>
      </dsp:nvSpPr>
      <dsp:spPr>
        <a:xfrm>
          <a:off x="0" y="1467784"/>
          <a:ext cx="5075853" cy="1465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a:t>These fluctuations indicate a volatile nature of the stock price, with potential changes occurring over time. </a:t>
          </a:r>
          <a:endParaRPr lang="en-US" sz="2000" kern="1200"/>
        </a:p>
      </dsp:txBody>
      <dsp:txXfrm>
        <a:off x="0" y="1467784"/>
        <a:ext cx="5075853" cy="1465635"/>
      </dsp:txXfrm>
    </dsp:sp>
    <dsp:sp modelId="{F40C6A1C-3A9B-4F92-A993-E9A6B6BBD8CC}">
      <dsp:nvSpPr>
        <dsp:cNvPr id="0" name=""/>
        <dsp:cNvSpPr/>
      </dsp:nvSpPr>
      <dsp:spPr>
        <a:xfrm>
          <a:off x="0" y="2933420"/>
          <a:ext cx="507585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F6E9EF-B0BB-4C42-BCB3-6D167AE9E424}">
      <dsp:nvSpPr>
        <dsp:cNvPr id="0" name=""/>
        <dsp:cNvSpPr/>
      </dsp:nvSpPr>
      <dsp:spPr>
        <a:xfrm>
          <a:off x="0" y="2933420"/>
          <a:ext cx="5075853" cy="1465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a:t>However, the simulation suggests an overall downward trend, implying a higher probability of the stock price decreasing rather than increasing over the 30-day period.</a:t>
          </a:r>
          <a:endParaRPr lang="en-US" sz="2000" kern="1200"/>
        </a:p>
      </dsp:txBody>
      <dsp:txXfrm>
        <a:off x="0" y="2933420"/>
        <a:ext cx="5075853" cy="14656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1BD750-F230-48A9-9621-02DBCFD6A7AC}" type="datetimeFigureOut">
              <a:rPr lang="en-CA" smtClean="0"/>
              <a:t>2023-08-29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C789BD0-2B4E-44B6-98C2-FDCE96442E3A}" type="slidenum">
              <a:rPr lang="en-CA" smtClean="0"/>
              <a:t>‹#›</a:t>
            </a:fld>
            <a:endParaRPr lang="en-CA"/>
          </a:p>
        </p:txBody>
      </p:sp>
    </p:spTree>
    <p:extLst>
      <p:ext uri="{BB962C8B-B14F-4D97-AF65-F5344CB8AC3E}">
        <p14:creationId xmlns:p14="http://schemas.microsoft.com/office/powerpoint/2010/main" val="1925425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1BD750-F230-48A9-9621-02DBCFD6A7AC}" type="datetimeFigureOut">
              <a:rPr lang="en-CA" smtClean="0"/>
              <a:t>2023-08-29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C789BD0-2B4E-44B6-98C2-FDCE96442E3A}" type="slidenum">
              <a:rPr lang="en-CA" smtClean="0"/>
              <a:t>‹#›</a:t>
            </a:fld>
            <a:endParaRPr lang="en-CA"/>
          </a:p>
        </p:txBody>
      </p:sp>
    </p:spTree>
    <p:extLst>
      <p:ext uri="{BB962C8B-B14F-4D97-AF65-F5344CB8AC3E}">
        <p14:creationId xmlns:p14="http://schemas.microsoft.com/office/powerpoint/2010/main" val="1543100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1BD750-F230-48A9-9621-02DBCFD6A7AC}" type="datetimeFigureOut">
              <a:rPr lang="en-CA" smtClean="0"/>
              <a:t>2023-08-29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C789BD0-2B4E-44B6-98C2-FDCE96442E3A}" type="slidenum">
              <a:rPr lang="en-CA" smtClean="0"/>
              <a:t>‹#›</a:t>
            </a:fld>
            <a:endParaRPr lang="en-CA"/>
          </a:p>
        </p:txBody>
      </p:sp>
    </p:spTree>
    <p:extLst>
      <p:ext uri="{BB962C8B-B14F-4D97-AF65-F5344CB8AC3E}">
        <p14:creationId xmlns:p14="http://schemas.microsoft.com/office/powerpoint/2010/main" val="2441802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1BD750-F230-48A9-9621-02DBCFD6A7AC}" type="datetimeFigureOut">
              <a:rPr lang="en-CA" smtClean="0"/>
              <a:t>2023-08-29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C789BD0-2B4E-44B6-98C2-FDCE96442E3A}" type="slidenum">
              <a:rPr lang="en-CA" smtClean="0"/>
              <a:t>‹#›</a:t>
            </a:fld>
            <a:endParaRPr lang="en-CA"/>
          </a:p>
        </p:txBody>
      </p:sp>
    </p:spTree>
    <p:extLst>
      <p:ext uri="{BB962C8B-B14F-4D97-AF65-F5344CB8AC3E}">
        <p14:creationId xmlns:p14="http://schemas.microsoft.com/office/powerpoint/2010/main" val="2010334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1BD750-F230-48A9-9621-02DBCFD6A7AC}" type="datetimeFigureOut">
              <a:rPr lang="en-CA" smtClean="0"/>
              <a:t>2023-08-29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C789BD0-2B4E-44B6-98C2-FDCE96442E3A}" type="slidenum">
              <a:rPr lang="en-CA" smtClean="0"/>
              <a:t>‹#›</a:t>
            </a:fld>
            <a:endParaRPr lang="en-CA"/>
          </a:p>
        </p:txBody>
      </p:sp>
    </p:spTree>
    <p:extLst>
      <p:ext uri="{BB962C8B-B14F-4D97-AF65-F5344CB8AC3E}">
        <p14:creationId xmlns:p14="http://schemas.microsoft.com/office/powerpoint/2010/main" val="41827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1BD750-F230-48A9-9621-02DBCFD6A7AC}" type="datetimeFigureOut">
              <a:rPr lang="en-CA" smtClean="0"/>
              <a:t>2023-08-29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C789BD0-2B4E-44B6-98C2-FDCE96442E3A}" type="slidenum">
              <a:rPr lang="en-CA" smtClean="0"/>
              <a:t>‹#›</a:t>
            </a:fld>
            <a:endParaRPr lang="en-CA"/>
          </a:p>
        </p:txBody>
      </p:sp>
    </p:spTree>
    <p:extLst>
      <p:ext uri="{BB962C8B-B14F-4D97-AF65-F5344CB8AC3E}">
        <p14:creationId xmlns:p14="http://schemas.microsoft.com/office/powerpoint/2010/main" val="3056248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1BD750-F230-48A9-9621-02DBCFD6A7AC}" type="datetimeFigureOut">
              <a:rPr lang="en-CA" smtClean="0"/>
              <a:t>2023-08-29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C789BD0-2B4E-44B6-98C2-FDCE96442E3A}" type="slidenum">
              <a:rPr lang="en-CA" smtClean="0"/>
              <a:t>‹#›</a:t>
            </a:fld>
            <a:endParaRPr lang="en-CA"/>
          </a:p>
        </p:txBody>
      </p:sp>
    </p:spTree>
    <p:extLst>
      <p:ext uri="{BB962C8B-B14F-4D97-AF65-F5344CB8AC3E}">
        <p14:creationId xmlns:p14="http://schemas.microsoft.com/office/powerpoint/2010/main" val="1988646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1BD750-F230-48A9-9621-02DBCFD6A7AC}" type="datetimeFigureOut">
              <a:rPr lang="en-CA" smtClean="0"/>
              <a:t>2023-08-29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C789BD0-2B4E-44B6-98C2-FDCE96442E3A}" type="slidenum">
              <a:rPr lang="en-CA" smtClean="0"/>
              <a:t>‹#›</a:t>
            </a:fld>
            <a:endParaRPr lang="en-CA"/>
          </a:p>
        </p:txBody>
      </p:sp>
    </p:spTree>
    <p:extLst>
      <p:ext uri="{BB962C8B-B14F-4D97-AF65-F5344CB8AC3E}">
        <p14:creationId xmlns:p14="http://schemas.microsoft.com/office/powerpoint/2010/main" val="501383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1BD750-F230-48A9-9621-02DBCFD6A7AC}" type="datetimeFigureOut">
              <a:rPr lang="en-CA" smtClean="0"/>
              <a:t>2023-08-29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C789BD0-2B4E-44B6-98C2-FDCE96442E3A}" type="slidenum">
              <a:rPr lang="en-CA" smtClean="0"/>
              <a:t>‹#›</a:t>
            </a:fld>
            <a:endParaRPr lang="en-CA"/>
          </a:p>
        </p:txBody>
      </p:sp>
    </p:spTree>
    <p:extLst>
      <p:ext uri="{BB962C8B-B14F-4D97-AF65-F5344CB8AC3E}">
        <p14:creationId xmlns:p14="http://schemas.microsoft.com/office/powerpoint/2010/main" val="3124491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1BD750-F230-48A9-9621-02DBCFD6A7AC}" type="datetimeFigureOut">
              <a:rPr lang="en-CA" smtClean="0"/>
              <a:t>2023-08-29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C789BD0-2B4E-44B6-98C2-FDCE96442E3A}" type="slidenum">
              <a:rPr lang="en-CA" smtClean="0"/>
              <a:t>‹#›</a:t>
            </a:fld>
            <a:endParaRPr lang="en-CA"/>
          </a:p>
        </p:txBody>
      </p:sp>
    </p:spTree>
    <p:extLst>
      <p:ext uri="{BB962C8B-B14F-4D97-AF65-F5344CB8AC3E}">
        <p14:creationId xmlns:p14="http://schemas.microsoft.com/office/powerpoint/2010/main" val="2728638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1BD750-F230-48A9-9621-02DBCFD6A7AC}" type="datetimeFigureOut">
              <a:rPr lang="en-CA" smtClean="0"/>
              <a:t>2023-08-29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C789BD0-2B4E-44B6-98C2-FDCE96442E3A}" type="slidenum">
              <a:rPr lang="en-CA" smtClean="0"/>
              <a:t>‹#›</a:t>
            </a:fld>
            <a:endParaRPr lang="en-CA"/>
          </a:p>
        </p:txBody>
      </p:sp>
    </p:spTree>
    <p:extLst>
      <p:ext uri="{BB962C8B-B14F-4D97-AF65-F5344CB8AC3E}">
        <p14:creationId xmlns:p14="http://schemas.microsoft.com/office/powerpoint/2010/main" val="123552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1BD750-F230-48A9-9621-02DBCFD6A7AC}" type="datetimeFigureOut">
              <a:rPr lang="en-CA" smtClean="0"/>
              <a:t>2023-08-29</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89BD0-2B4E-44B6-98C2-FDCE96442E3A}" type="slidenum">
              <a:rPr lang="en-CA" smtClean="0"/>
              <a:t>‹#›</a:t>
            </a:fld>
            <a:endParaRPr lang="en-CA"/>
          </a:p>
        </p:txBody>
      </p:sp>
    </p:spTree>
    <p:extLst>
      <p:ext uri="{BB962C8B-B14F-4D97-AF65-F5344CB8AC3E}">
        <p14:creationId xmlns:p14="http://schemas.microsoft.com/office/powerpoint/2010/main" val="39054090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reepngimg.com/png/10835-coca-cola-png-clipart"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8DE38D0-6E48-A649-1AF6-D1EF5D6490F9}"/>
              </a:ext>
            </a:extLst>
          </p:cNvPr>
          <p:cNvSpPr txBox="1"/>
          <p:nvPr/>
        </p:nvSpPr>
        <p:spPr>
          <a:xfrm>
            <a:off x="2363050" y="1043386"/>
            <a:ext cx="4463623" cy="4044463"/>
          </a:xfrm>
          <a:prstGeom prst="rect">
            <a:avLst/>
          </a:prstGeom>
        </p:spPr>
        <p:txBody>
          <a:bodyPr vert="horz" lIns="91440" tIns="45720" rIns="91440" bIns="45720" rtlCol="0">
            <a:normAutofit/>
          </a:bodyPr>
          <a:lstStyle/>
          <a:p>
            <a:pPr indent="-228600">
              <a:lnSpc>
                <a:spcPct val="90000"/>
              </a:lnSpc>
              <a:spcBef>
                <a:spcPct val="0"/>
              </a:spcBef>
              <a:spcAft>
                <a:spcPts val="600"/>
              </a:spcAft>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indent="-228600">
              <a:lnSpc>
                <a:spcPct val="90000"/>
              </a:lnSpc>
              <a:spcBef>
                <a:spcPct val="0"/>
              </a:spcBef>
              <a:spcAft>
                <a:spcPts val="600"/>
              </a:spcAft>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a:lnSpc>
                <a:spcPct val="90000"/>
              </a:lnSpc>
              <a:spcBef>
                <a:spcPct val="0"/>
              </a:spcBef>
              <a:spcAft>
                <a:spcPts val="600"/>
              </a:spcAft>
            </a:pPr>
            <a:r>
              <a:rPr lang="en-US" sz="6000" b="1" dirty="0">
                <a:latin typeface="Times New Roman" panose="02020603050405020304" pitchFamily="18" charset="0"/>
                <a:cs typeface="Times New Roman" panose="02020603050405020304" pitchFamily="18" charset="0"/>
              </a:rPr>
              <a:t>Coca –Cola</a:t>
            </a:r>
          </a:p>
          <a:p>
            <a:pPr marR="0">
              <a:lnSpc>
                <a:spcPct val="9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 </a:t>
            </a:r>
          </a:p>
          <a:p>
            <a:pPr indent="-228600">
              <a:lnSpc>
                <a:spcPct val="90000"/>
              </a:lnSpc>
              <a:spcBef>
                <a:spcPct val="0"/>
              </a:spcBef>
              <a:spcAft>
                <a:spcPts val="600"/>
              </a:spcAft>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F0A6845-8129-241C-90BB-5143C9754506}"/>
              </a:ext>
            </a:extLst>
          </p:cNvPr>
          <p:cNvSpPr txBox="1"/>
          <p:nvPr/>
        </p:nvSpPr>
        <p:spPr>
          <a:xfrm>
            <a:off x="299687" y="4578848"/>
            <a:ext cx="4126727" cy="2353797"/>
          </a:xfrm>
          <a:prstGeom prst="rect">
            <a:avLst/>
          </a:prstGeom>
          <a:noFill/>
        </p:spPr>
        <p:txBody>
          <a:bodyPr wrap="square" rtlCol="0">
            <a:spAutoFit/>
          </a:bodyPr>
          <a:lstStyle/>
          <a:p>
            <a:endParaRPr lang="en-US" dirty="0"/>
          </a:p>
        </p:txBody>
      </p:sp>
      <p:pic>
        <p:nvPicPr>
          <p:cNvPr id="3" name="Picture 2" descr="A bottle of soda with red label&#10;&#10;Description automatically generated">
            <a:extLst>
              <a:ext uri="{FF2B5EF4-FFF2-40B4-BE49-F238E27FC236}">
                <a16:creationId xmlns:a16="http://schemas.microsoft.com/office/drawing/2014/main" id="{C3F7CC6B-AE2B-BA3C-49E7-6BA949179C4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067367" y="1674092"/>
            <a:ext cx="4496108" cy="4496108"/>
          </a:xfrm>
          <a:prstGeom prst="rect">
            <a:avLst/>
          </a:prstGeom>
        </p:spPr>
      </p:pic>
      <p:sp>
        <p:nvSpPr>
          <p:cNvPr id="4" name="TextBox 3">
            <a:extLst>
              <a:ext uri="{FF2B5EF4-FFF2-40B4-BE49-F238E27FC236}">
                <a16:creationId xmlns:a16="http://schemas.microsoft.com/office/drawing/2014/main" id="{56E3D1A7-FDEC-774E-BE75-AC1F6DF4CBA3}"/>
              </a:ext>
            </a:extLst>
          </p:cNvPr>
          <p:cNvSpPr txBox="1"/>
          <p:nvPr/>
        </p:nvSpPr>
        <p:spPr>
          <a:xfrm>
            <a:off x="8715375" y="6249698"/>
            <a:ext cx="3848100" cy="230832"/>
          </a:xfrm>
          <a:prstGeom prst="rect">
            <a:avLst/>
          </a:prstGeom>
          <a:noFill/>
        </p:spPr>
        <p:txBody>
          <a:bodyPr wrap="square" rtlCol="0">
            <a:spAutoFit/>
          </a:bodyPr>
          <a:lstStyle/>
          <a:p>
            <a:r>
              <a:rPr lang="en-CA" sz="900">
                <a:hlinkClick r:id="rId3" tooltip="https://freepngimg.com/png/10835-coca-cola-png-clipart"/>
              </a:rPr>
              <a:t>This Photo</a:t>
            </a:r>
            <a:r>
              <a:rPr lang="en-CA" sz="900"/>
              <a:t> by Unknown Author is licensed under </a:t>
            </a:r>
            <a:r>
              <a:rPr lang="en-CA" sz="900">
                <a:hlinkClick r:id="rId4" tooltip="https://creativecommons.org/licenses/by-nc/3.0/"/>
              </a:rPr>
              <a:t>CC BY-NC</a:t>
            </a:r>
            <a:endParaRPr lang="en-CA" sz="900"/>
          </a:p>
        </p:txBody>
      </p:sp>
    </p:spTree>
    <p:extLst>
      <p:ext uri="{BB962C8B-B14F-4D97-AF65-F5344CB8AC3E}">
        <p14:creationId xmlns:p14="http://schemas.microsoft.com/office/powerpoint/2010/main" val="1117584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8AAB7DD-D51C-C4A3-4F3A-B01A5CD58208}"/>
              </a:ext>
            </a:extLst>
          </p:cNvPr>
          <p:cNvSpPr txBox="1"/>
          <p:nvPr/>
        </p:nvSpPr>
        <p:spPr>
          <a:xfrm>
            <a:off x="640080" y="5576887"/>
            <a:ext cx="10911840" cy="64008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a:latin typeface="+mj-lt"/>
                <a:ea typeface="+mj-ea"/>
                <a:cs typeface="+mj-cs"/>
              </a:rPr>
              <a:t>Expected return (Ra) = 4.70%</a:t>
            </a:r>
          </a:p>
        </p:txBody>
      </p:sp>
      <p:pic>
        <p:nvPicPr>
          <p:cNvPr id="9" name="Picture 8">
            <a:extLst>
              <a:ext uri="{FF2B5EF4-FFF2-40B4-BE49-F238E27FC236}">
                <a16:creationId xmlns:a16="http://schemas.microsoft.com/office/drawing/2014/main" id="{71BFA9D0-5E76-DD35-0299-989A0139163F}"/>
              </a:ext>
            </a:extLst>
          </p:cNvPr>
          <p:cNvPicPr>
            <a:picLocks noChangeAspect="1"/>
          </p:cNvPicPr>
          <p:nvPr/>
        </p:nvPicPr>
        <p:blipFill rotWithShape="1">
          <a:blip r:embed="rId2"/>
          <a:srcRect t="11789" r="1" b="1"/>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294748425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031D-2AC9-5AFA-E544-D4DC8999B343}"/>
              </a:ext>
            </a:extLst>
          </p:cNvPr>
          <p:cNvSpPr>
            <a:spLocks noGrp="1"/>
          </p:cNvSpPr>
          <p:nvPr>
            <p:ph type="title"/>
          </p:nvPr>
        </p:nvSpPr>
        <p:spPr>
          <a:xfrm>
            <a:off x="1191966" y="900622"/>
            <a:ext cx="3629555" cy="480503"/>
          </a:xfrm>
        </p:spPr>
        <p:txBody>
          <a:bodyPr anchor="b">
            <a:normAutofit fontScale="90000"/>
          </a:bodyPr>
          <a:lstStyle/>
          <a:p>
            <a:r>
              <a:rPr lang="en-CA" sz="4800" b="1" dirty="0"/>
              <a:t>WACC</a:t>
            </a:r>
          </a:p>
        </p:txBody>
      </p:sp>
      <p:sp>
        <p:nvSpPr>
          <p:cNvPr id="3" name="Content Placeholder 2">
            <a:extLst>
              <a:ext uri="{FF2B5EF4-FFF2-40B4-BE49-F238E27FC236}">
                <a16:creationId xmlns:a16="http://schemas.microsoft.com/office/drawing/2014/main" id="{9C8F61FB-0023-755E-A186-3B5A0FC9A4EB}"/>
              </a:ext>
            </a:extLst>
          </p:cNvPr>
          <p:cNvSpPr>
            <a:spLocks noGrp="1"/>
          </p:cNvSpPr>
          <p:nvPr>
            <p:ph idx="1"/>
          </p:nvPr>
        </p:nvSpPr>
        <p:spPr>
          <a:xfrm>
            <a:off x="123826" y="1781175"/>
            <a:ext cx="4697696" cy="4125962"/>
          </a:xfrm>
        </p:spPr>
        <p:txBody>
          <a:bodyPr>
            <a:normAutofit fontScale="92500"/>
          </a:bodyPr>
          <a:lstStyle/>
          <a:p>
            <a:r>
              <a:rPr lang="en-US" sz="2400" dirty="0"/>
              <a:t>The WACC is Weighted average of the cost of debt and the cost of equity to determine the overall cost of capital for a company.</a:t>
            </a:r>
          </a:p>
          <a:p>
            <a:r>
              <a:rPr lang="en-US" sz="2400" dirty="0"/>
              <a:t>Coca-Cola's WACC is 4.07% it means the weighted average cost of the company's debt and equity is 4.07%.</a:t>
            </a:r>
          </a:p>
          <a:p>
            <a:r>
              <a:rPr lang="en-US" sz="2400" dirty="0"/>
              <a:t>WACC of 4.07% suggests that the company's cost of capital is relatively low. Any investment that yields a rate of return greater than 4.07% would be considered financially attractive.</a:t>
            </a:r>
          </a:p>
          <a:p>
            <a:pPr marL="0" indent="0">
              <a:buNone/>
            </a:pPr>
            <a:endParaRPr lang="en-CA" sz="2400" dirty="0"/>
          </a:p>
        </p:txBody>
      </p:sp>
      <p:pic>
        <p:nvPicPr>
          <p:cNvPr id="7" name="Picture 6">
            <a:extLst>
              <a:ext uri="{FF2B5EF4-FFF2-40B4-BE49-F238E27FC236}">
                <a16:creationId xmlns:a16="http://schemas.microsoft.com/office/drawing/2014/main" id="{9F07B576-1498-0946-9089-CF0107D3A1E9}"/>
              </a:ext>
            </a:extLst>
          </p:cNvPr>
          <p:cNvPicPr>
            <a:picLocks noChangeAspect="1"/>
          </p:cNvPicPr>
          <p:nvPr/>
        </p:nvPicPr>
        <p:blipFill>
          <a:blip r:embed="rId2"/>
          <a:stretch>
            <a:fillRect/>
          </a:stretch>
        </p:blipFill>
        <p:spPr>
          <a:xfrm>
            <a:off x="6739678" y="171716"/>
            <a:ext cx="3214180" cy="3179620"/>
          </a:xfrm>
          <a:prstGeom prst="rect">
            <a:avLst/>
          </a:prstGeom>
        </p:spPr>
      </p:pic>
      <p:pic>
        <p:nvPicPr>
          <p:cNvPr id="5" name="Picture 4">
            <a:extLst>
              <a:ext uri="{FF2B5EF4-FFF2-40B4-BE49-F238E27FC236}">
                <a16:creationId xmlns:a16="http://schemas.microsoft.com/office/drawing/2014/main" id="{03D19CB2-078F-011A-BCBE-0D574E52AB8A}"/>
              </a:ext>
            </a:extLst>
          </p:cNvPr>
          <p:cNvPicPr>
            <a:picLocks noChangeAspect="1"/>
          </p:cNvPicPr>
          <p:nvPr/>
        </p:nvPicPr>
        <p:blipFill>
          <a:blip r:embed="rId3"/>
          <a:stretch>
            <a:fillRect/>
          </a:stretch>
        </p:blipFill>
        <p:spPr>
          <a:xfrm>
            <a:off x="5189717" y="3498320"/>
            <a:ext cx="6320441" cy="2695079"/>
          </a:xfrm>
          <a:prstGeom prst="rect">
            <a:avLst/>
          </a:prstGeom>
        </p:spPr>
      </p:pic>
    </p:spTree>
    <p:extLst>
      <p:ext uri="{BB962C8B-B14F-4D97-AF65-F5344CB8AC3E}">
        <p14:creationId xmlns:p14="http://schemas.microsoft.com/office/powerpoint/2010/main" val="1115205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F55B10E5-0D40-7307-EE4C-F3F775E94155}"/>
              </a:ext>
            </a:extLst>
          </p:cNvPr>
          <p:cNvSpPr>
            <a:spLocks noGrp="1"/>
          </p:cNvSpPr>
          <p:nvPr>
            <p:ph type="title"/>
          </p:nvPr>
        </p:nvSpPr>
        <p:spPr>
          <a:xfrm>
            <a:off x="1256522" y="591829"/>
            <a:ext cx="3939688" cy="5583126"/>
          </a:xfrm>
        </p:spPr>
        <p:txBody>
          <a:bodyPr>
            <a:normAutofit/>
          </a:bodyPr>
          <a:lstStyle/>
          <a:p>
            <a:r>
              <a:rPr lang="en-CA" sz="6200"/>
              <a:t>Monte Carlo Simulations</a:t>
            </a:r>
          </a:p>
        </p:txBody>
      </p:sp>
      <p:cxnSp>
        <p:nvCxnSpPr>
          <p:cNvPr id="21"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2"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4"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8"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F3078136-10BE-FB0D-E1A8-750A9197E88F}"/>
              </a:ext>
            </a:extLst>
          </p:cNvPr>
          <p:cNvGraphicFramePr>
            <a:graphicFrameLocks noGrp="1"/>
          </p:cNvGraphicFramePr>
          <p:nvPr>
            <p:ph idx="1"/>
            <p:extLst>
              <p:ext uri="{D42A27DB-BD31-4B8C-83A1-F6EECF244321}">
                <p14:modId xmlns:p14="http://schemas.microsoft.com/office/powerpoint/2010/main" val="2339588102"/>
              </p:ext>
            </p:extLst>
          </p:nvPr>
        </p:nvGraphicFramePr>
        <p:xfrm>
          <a:off x="5492710" y="671805"/>
          <a:ext cx="5861090" cy="5503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5156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015A336-BFCB-C3CD-C275-1FAF43B72E18}"/>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marL="254000" lvl="0" indent="-228600" defTabSz="914400">
              <a:lnSpc>
                <a:spcPct val="90000"/>
              </a:lnSpc>
              <a:spcBef>
                <a:spcPts val="800"/>
              </a:spcBef>
              <a:spcAft>
                <a:spcPts val="0"/>
              </a:spcAft>
              <a:buFont typeface="Arial" panose="020B0604020202020204" pitchFamily="34" charset="0"/>
              <a:buChar char="•"/>
            </a:pPr>
            <a:r>
              <a:rPr lang="en-US" sz="2200" b="1">
                <a:sym typeface="Century Gothic"/>
              </a:rPr>
              <a:t>The graph shows the adjusted closing price from 2022-03 to 2023-07.</a:t>
            </a:r>
          </a:p>
          <a:p>
            <a:pPr marL="0" lvl="0" indent="-228600" defTabSz="914400">
              <a:lnSpc>
                <a:spcPct val="90000"/>
              </a:lnSpc>
              <a:spcBef>
                <a:spcPts val="800"/>
              </a:spcBef>
              <a:spcAft>
                <a:spcPts val="0"/>
              </a:spcAft>
              <a:buClr>
                <a:schemeClr val="dk1"/>
              </a:buClr>
              <a:buSzPts val="1200"/>
              <a:buFont typeface="Arial" panose="020B0604020202020204" pitchFamily="34" charset="0"/>
              <a:buChar char="•"/>
            </a:pPr>
            <a:endParaRPr lang="en-US" sz="2200" b="1">
              <a:sym typeface="Century Gothic"/>
            </a:endParaRPr>
          </a:p>
          <a:p>
            <a:pPr marL="0" lvl="0" indent="-228600" defTabSz="914400">
              <a:lnSpc>
                <a:spcPct val="90000"/>
              </a:lnSpc>
              <a:spcBef>
                <a:spcPts val="0"/>
              </a:spcBef>
              <a:spcAft>
                <a:spcPts val="0"/>
              </a:spcAft>
              <a:buFont typeface="Arial" panose="020B0604020202020204" pitchFamily="34" charset="0"/>
              <a:buChar char="•"/>
            </a:pPr>
            <a:endParaRPr lang="en-US" sz="2200" b="1">
              <a:sym typeface="Century Gothic"/>
            </a:endParaRPr>
          </a:p>
          <a:p>
            <a:pPr indent="-228600" defTabSz="914400">
              <a:lnSpc>
                <a:spcPct val="90000"/>
              </a:lnSpc>
              <a:buFont typeface="Arial" panose="020B0604020202020204" pitchFamily="34" charset="0"/>
              <a:buChar char="•"/>
            </a:pPr>
            <a:endParaRPr lang="en-US" sz="2200" b="1"/>
          </a:p>
        </p:txBody>
      </p:sp>
      <p:pic>
        <p:nvPicPr>
          <p:cNvPr id="1026" name="Picture 2">
            <a:extLst>
              <a:ext uri="{FF2B5EF4-FFF2-40B4-BE49-F238E27FC236}">
                <a16:creationId xmlns:a16="http://schemas.microsoft.com/office/drawing/2014/main" id="{D024CA3B-5F54-DB6B-AC87-F050057A642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597" r="1" b="18074"/>
          <a:stretch/>
        </p:blipFill>
        <p:spPr bwMode="auto">
          <a:xfrm>
            <a:off x="630936" y="2505577"/>
            <a:ext cx="10917936" cy="3530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243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367A8F8-EAEE-DBF7-8E10-ACCE06DFC4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03640" y="426033"/>
            <a:ext cx="6018245" cy="552689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52" name="TextBox 3">
            <a:extLst>
              <a:ext uri="{FF2B5EF4-FFF2-40B4-BE49-F238E27FC236}">
                <a16:creationId xmlns:a16="http://schemas.microsoft.com/office/drawing/2014/main" id="{A5688020-62D5-1533-CB61-255C9CC43D25}"/>
              </a:ext>
            </a:extLst>
          </p:cNvPr>
          <p:cNvGraphicFramePr/>
          <p:nvPr/>
        </p:nvGraphicFramePr>
        <p:xfrm>
          <a:off x="214603" y="438539"/>
          <a:ext cx="5075853" cy="440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8526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531C3-06AB-18A3-4F4D-8AC6B8A1615D}"/>
              </a:ext>
            </a:extLst>
          </p:cNvPr>
          <p:cNvSpPr>
            <a:spLocks noGrp="1"/>
          </p:cNvSpPr>
          <p:nvPr>
            <p:ph type="title"/>
          </p:nvPr>
        </p:nvSpPr>
        <p:spPr>
          <a:xfrm>
            <a:off x="1136397" y="502021"/>
            <a:ext cx="4959603" cy="1642969"/>
          </a:xfrm>
        </p:spPr>
        <p:txBody>
          <a:bodyPr anchor="b">
            <a:normAutofit/>
          </a:bodyPr>
          <a:lstStyle/>
          <a:p>
            <a:r>
              <a:rPr lang="en-US" sz="4000"/>
              <a:t>Recommendation</a:t>
            </a:r>
          </a:p>
        </p:txBody>
      </p:sp>
      <p:sp>
        <p:nvSpPr>
          <p:cNvPr id="3" name="Content Placeholder 2">
            <a:extLst>
              <a:ext uri="{FF2B5EF4-FFF2-40B4-BE49-F238E27FC236}">
                <a16:creationId xmlns:a16="http://schemas.microsoft.com/office/drawing/2014/main" id="{867AF308-8B86-0FA9-78CF-4EFF61D5366E}"/>
              </a:ext>
            </a:extLst>
          </p:cNvPr>
          <p:cNvSpPr>
            <a:spLocks noGrp="1"/>
          </p:cNvSpPr>
          <p:nvPr>
            <p:ph idx="1"/>
          </p:nvPr>
        </p:nvSpPr>
        <p:spPr>
          <a:xfrm>
            <a:off x="1136397" y="2418408"/>
            <a:ext cx="4959603" cy="3522569"/>
          </a:xfrm>
        </p:spPr>
        <p:txBody>
          <a:bodyPr anchor="t">
            <a:normAutofit/>
          </a:bodyPr>
          <a:lstStyle/>
          <a:p>
            <a:r>
              <a:rPr lang="en-US" sz="1100" dirty="0"/>
              <a:t>Coca-Cola is a promising investment option. Investors comfortable with its risk profile and potential return prospects may find it a worthwhile investment.</a:t>
            </a:r>
          </a:p>
          <a:p>
            <a:r>
              <a:rPr lang="en-US" sz="1100" dirty="0"/>
              <a:t> Coke’s beta value is 0.09 means that the stock is not strongly influenced by the ups and downs of the overall market. It suggests that the stock's price tends to move less compared to the general market </a:t>
            </a:r>
            <a:r>
              <a:rPr lang="en-US" sz="1100" dirty="0" err="1"/>
              <a:t>movements.For</a:t>
            </a:r>
            <a:r>
              <a:rPr lang="en-US" sz="1100" dirty="0"/>
              <a:t> people who prefer investments that are less risky and don't want the value of their investment to fluctuate too much with changes in the overall market, this stock could be a good choice. It may offer more stability and potentially lower volatility.</a:t>
            </a:r>
          </a:p>
          <a:p>
            <a:r>
              <a:rPr lang="en-US" sz="1100" dirty="0"/>
              <a:t>Coca-Cola is a promising investment option. Investors comfortable with its risk profile and potential return prospects may find it a worthwhile investment. Investing in Coca-Cola offers the opportunity for higher returns, but it comes with an elevated level of risk, as indicated by the various ratios and findings from the CAPM and Monte Carlo simulations. However, the company has consistently shown growth in sales, gross profit, and valuation over time. Consequently, the financial analysis highlights Coca-Cola as a robust company with significant revenue.</a:t>
            </a:r>
          </a:p>
        </p:txBody>
      </p:sp>
      <p:pic>
        <p:nvPicPr>
          <p:cNvPr id="7" name="Graphic 6" descr="Financial">
            <a:extLst>
              <a:ext uri="{FF2B5EF4-FFF2-40B4-BE49-F238E27FC236}">
                <a16:creationId xmlns:a16="http://schemas.microsoft.com/office/drawing/2014/main" id="{84EB9368-FA43-2995-3F35-0F13C19175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2442" y="621610"/>
            <a:ext cx="5201023" cy="5201023"/>
          </a:xfrm>
          <a:prstGeom prst="rect">
            <a:avLst/>
          </a:prstGeom>
        </p:spPr>
      </p:pic>
    </p:spTree>
    <p:extLst>
      <p:ext uri="{BB962C8B-B14F-4D97-AF65-F5344CB8AC3E}">
        <p14:creationId xmlns:p14="http://schemas.microsoft.com/office/powerpoint/2010/main" val="4058073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Smiling Face with No Fill">
            <a:extLst>
              <a:ext uri="{FF2B5EF4-FFF2-40B4-BE49-F238E27FC236}">
                <a16:creationId xmlns:a16="http://schemas.microsoft.com/office/drawing/2014/main" id="{032D54CF-A99A-16BD-DFB9-E1D3EDF05C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275070"/>
            <a:ext cx="3876165" cy="3876165"/>
          </a:xfrm>
          <a:prstGeom prst="rect">
            <a:avLst/>
          </a:prstGeom>
        </p:spPr>
      </p:pic>
      <p:sp>
        <p:nvSpPr>
          <p:cNvPr id="4" name="TextBox 3">
            <a:extLst>
              <a:ext uri="{FF2B5EF4-FFF2-40B4-BE49-F238E27FC236}">
                <a16:creationId xmlns:a16="http://schemas.microsoft.com/office/drawing/2014/main" id="{3D5C593E-D59B-D6C4-6458-C7E8F7D7F8BA}"/>
              </a:ext>
            </a:extLst>
          </p:cNvPr>
          <p:cNvSpPr txBox="1"/>
          <p:nvPr/>
        </p:nvSpPr>
        <p:spPr>
          <a:xfrm>
            <a:off x="5596502" y="2405894"/>
            <a:ext cx="5754896" cy="3197464"/>
          </a:xfrm>
          <a:prstGeom prst="rect">
            <a:avLst/>
          </a:prstGeom>
        </p:spPr>
        <p:txBody>
          <a:bodyPr vert="horz" lIns="91440" tIns="45720" rIns="91440" bIns="45720" rtlCol="0" anchor="t">
            <a:normAutofit/>
          </a:bodyPr>
          <a:lstStyle/>
          <a:p>
            <a:pPr defTabSz="914400">
              <a:lnSpc>
                <a:spcPct val="90000"/>
              </a:lnSpc>
              <a:spcAft>
                <a:spcPts val="600"/>
              </a:spcAft>
            </a:pPr>
            <a:r>
              <a:rPr lang="en-US" sz="4800" dirty="0"/>
              <a:t>Thank you</a:t>
            </a:r>
          </a:p>
          <a:p>
            <a:pPr defTabSz="914400">
              <a:lnSpc>
                <a:spcPct val="90000"/>
              </a:lnSpc>
              <a:spcAft>
                <a:spcPts val="600"/>
              </a:spcAft>
            </a:pPr>
            <a:endParaRPr lang="en-US" sz="4800" dirty="0"/>
          </a:p>
        </p:txBody>
      </p:sp>
      <p:sp>
        <p:nvSpPr>
          <p:cNvPr id="15" name="Rectangle 14">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2384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122C4E-A595-68C2-11FA-26AF85891067}"/>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kern="1200">
                <a:solidFill>
                  <a:srgbClr val="FFFFFF"/>
                </a:solidFill>
                <a:latin typeface="+mj-lt"/>
                <a:ea typeface="+mj-ea"/>
                <a:cs typeface="+mj-cs"/>
              </a:rPr>
              <a:t>Content</a:t>
            </a:r>
          </a:p>
        </p:txBody>
      </p:sp>
      <p:sp>
        <p:nvSpPr>
          <p:cNvPr id="23" name="TextBox 2">
            <a:extLst>
              <a:ext uri="{FF2B5EF4-FFF2-40B4-BE49-F238E27FC236}">
                <a16:creationId xmlns:a16="http://schemas.microsoft.com/office/drawing/2014/main" id="{723F67C0-15AF-B828-BAD2-509426C6C4DC}"/>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Introduction</a:t>
            </a:r>
          </a:p>
          <a:p>
            <a:pPr indent="-228600">
              <a:lnSpc>
                <a:spcPct val="90000"/>
              </a:lnSpc>
              <a:spcAft>
                <a:spcPts val="600"/>
              </a:spcAft>
              <a:buFont typeface="Arial" panose="020B0604020202020204" pitchFamily="34" charset="0"/>
              <a:buChar char="•"/>
            </a:pPr>
            <a:r>
              <a:rPr lang="en-US" sz="2000" dirty="0"/>
              <a:t>Competitors</a:t>
            </a:r>
          </a:p>
          <a:p>
            <a:pPr indent="-228600">
              <a:lnSpc>
                <a:spcPct val="90000"/>
              </a:lnSpc>
              <a:spcAft>
                <a:spcPts val="600"/>
              </a:spcAft>
              <a:buFont typeface="Arial" panose="020B0604020202020204" pitchFamily="34" charset="0"/>
              <a:buChar char="•"/>
            </a:pPr>
            <a:r>
              <a:rPr lang="en-US" sz="2000" dirty="0"/>
              <a:t>Ratio Analysis</a:t>
            </a:r>
          </a:p>
          <a:p>
            <a:pPr indent="-228600">
              <a:lnSpc>
                <a:spcPct val="90000"/>
              </a:lnSpc>
              <a:spcAft>
                <a:spcPts val="600"/>
              </a:spcAft>
              <a:buFont typeface="Arial" panose="020B0604020202020204" pitchFamily="34" charset="0"/>
              <a:buChar char="•"/>
            </a:pPr>
            <a:r>
              <a:rPr lang="en-US" sz="2000" dirty="0"/>
              <a:t>DCF</a:t>
            </a:r>
          </a:p>
          <a:p>
            <a:pPr indent="-228600">
              <a:lnSpc>
                <a:spcPct val="90000"/>
              </a:lnSpc>
              <a:spcAft>
                <a:spcPts val="600"/>
              </a:spcAft>
              <a:buFont typeface="Arial" panose="020B0604020202020204" pitchFamily="34" charset="0"/>
              <a:buChar char="•"/>
            </a:pPr>
            <a:r>
              <a:rPr lang="en-US" sz="2000" dirty="0"/>
              <a:t>CAPM</a:t>
            </a:r>
          </a:p>
          <a:p>
            <a:pPr indent="-228600">
              <a:lnSpc>
                <a:spcPct val="90000"/>
              </a:lnSpc>
              <a:spcAft>
                <a:spcPts val="600"/>
              </a:spcAft>
              <a:buFont typeface="Arial" panose="020B0604020202020204" pitchFamily="34" charset="0"/>
              <a:buChar char="•"/>
            </a:pPr>
            <a:r>
              <a:rPr lang="en-US" sz="2000" dirty="0"/>
              <a:t>WACC</a:t>
            </a:r>
          </a:p>
          <a:p>
            <a:pPr indent="-228600">
              <a:lnSpc>
                <a:spcPct val="90000"/>
              </a:lnSpc>
              <a:spcAft>
                <a:spcPts val="600"/>
              </a:spcAft>
              <a:buFont typeface="Arial" panose="020B0604020202020204" pitchFamily="34" charset="0"/>
              <a:buChar char="•"/>
            </a:pPr>
            <a:r>
              <a:rPr lang="en-US" sz="2000" dirty="0"/>
              <a:t>Monte Carlo Simulations</a:t>
            </a:r>
          </a:p>
          <a:p>
            <a:pPr indent="-228600">
              <a:lnSpc>
                <a:spcPct val="90000"/>
              </a:lnSpc>
              <a:spcAft>
                <a:spcPts val="600"/>
              </a:spcAft>
              <a:buFont typeface="Arial" panose="020B0604020202020204" pitchFamily="34" charset="0"/>
              <a:buChar char="•"/>
            </a:pPr>
            <a:r>
              <a:rPr lang="en-US" sz="2000" dirty="0"/>
              <a:t>Recommendation</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1745187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AA9E3DD-8A7C-3E6C-8365-B3BACEA93F29}"/>
              </a:ext>
            </a:extLst>
          </p:cNvPr>
          <p:cNvSpPr>
            <a:spLocks noGrp="1"/>
          </p:cNvSpPr>
          <p:nvPr>
            <p:ph type="title"/>
          </p:nvPr>
        </p:nvSpPr>
        <p:spPr>
          <a:xfrm>
            <a:off x="572493" y="238539"/>
            <a:ext cx="11018520" cy="1434415"/>
          </a:xfrm>
        </p:spPr>
        <p:txBody>
          <a:bodyPr anchor="b">
            <a:normAutofit/>
          </a:bodyPr>
          <a:lstStyle/>
          <a:p>
            <a:r>
              <a:rPr lang="en-US" sz="5400" b="1"/>
              <a:t>Introduction</a:t>
            </a:r>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43CE79-5F5D-242F-36D5-04595F812224}"/>
              </a:ext>
            </a:extLst>
          </p:cNvPr>
          <p:cNvSpPr>
            <a:spLocks noGrp="1"/>
          </p:cNvSpPr>
          <p:nvPr>
            <p:ph idx="1"/>
          </p:nvPr>
        </p:nvSpPr>
        <p:spPr>
          <a:xfrm>
            <a:off x="572493" y="2071316"/>
            <a:ext cx="6713552" cy="4119172"/>
          </a:xfrm>
        </p:spPr>
        <p:txBody>
          <a:bodyPr anchor="t">
            <a:normAutofit/>
          </a:bodyPr>
          <a:lstStyle/>
          <a:p>
            <a:r>
              <a:rPr lang="en-US" sz="1500" dirty="0"/>
              <a:t>Dr. John S. Pemberton founded the Coca-Cola company in 1886, and now it ranks among the top beverage manufacturers in the world. The business has expanded its product offering throughout the years to include a range of non-alcoholic beverages, such as sparkling drinks, juices, and sports drinks.</a:t>
            </a:r>
          </a:p>
          <a:p>
            <a:r>
              <a:rPr lang="en-US" sz="1500" dirty="0"/>
              <a:t>In 2022 the company made a revenue of $43.00 B an increase over the year 2021 revenue that was of $38.65. Economic growth, inflation, interest rates, and consumer preferences have an impact on the sales and profitability of the company. The company adapts to changes in these factors for improving revenue.</a:t>
            </a:r>
          </a:p>
          <a:p>
            <a:r>
              <a:rPr lang="en-US" sz="1500" dirty="0"/>
              <a:t>Currently, the Coca-Cola company operates in more than 200 countries and territories. The company is</a:t>
            </a:r>
            <a:r>
              <a:rPr lang="en-US" sz="1500" i="0" dirty="0">
                <a:effectLst/>
              </a:rPr>
              <a:t> spending a lot of money on marketing and advertising for </a:t>
            </a:r>
            <a:r>
              <a:rPr lang="en-US" sz="1500" dirty="0"/>
              <a:t>strengthening its brand visibility.</a:t>
            </a:r>
            <a:r>
              <a:rPr lang="en-US" sz="1500" i="0" dirty="0">
                <a:effectLst/>
              </a:rPr>
              <a:t> In order to adapt to shifting consumer expectations, the company also places a strong emphasis on product development and innovation, as evidenced by the launch of sugar-free and healthier beverage options. Coca-Cola has also been focusing on environmental measures like water stewardship, attempts to combat climate change, and reduction of packaging and waste.</a:t>
            </a:r>
            <a:endParaRPr lang="en-CA" sz="1500" dirty="0"/>
          </a:p>
        </p:txBody>
      </p:sp>
      <p:pic>
        <p:nvPicPr>
          <p:cNvPr id="7" name="Picture 6" descr="Green glass bottles">
            <a:extLst>
              <a:ext uri="{FF2B5EF4-FFF2-40B4-BE49-F238E27FC236}">
                <a16:creationId xmlns:a16="http://schemas.microsoft.com/office/drawing/2014/main" id="{343B55C2-9FFB-9B9E-D627-0BC7E4F24C8C}"/>
              </a:ext>
            </a:extLst>
          </p:cNvPr>
          <p:cNvPicPr>
            <a:picLocks noChangeAspect="1"/>
          </p:cNvPicPr>
          <p:nvPr/>
        </p:nvPicPr>
        <p:blipFill rotWithShape="1">
          <a:blip r:embed="rId2"/>
          <a:srcRect l="20830" r="15914" b="-1"/>
          <a:stretch/>
        </p:blipFill>
        <p:spPr>
          <a:xfrm>
            <a:off x="7675658" y="2093976"/>
            <a:ext cx="3941064" cy="4096512"/>
          </a:xfrm>
          <a:prstGeom prst="rect">
            <a:avLst/>
          </a:prstGeom>
        </p:spPr>
      </p:pic>
    </p:spTree>
    <p:extLst>
      <p:ext uri="{BB962C8B-B14F-4D97-AF65-F5344CB8AC3E}">
        <p14:creationId xmlns:p14="http://schemas.microsoft.com/office/powerpoint/2010/main" val="2985413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BDF1A630-2A9B-41A0-92F9-FDA261070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4">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2" name="Rectangle 15">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6">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8">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A392EDB-4BA6-2639-2A99-C2CA5B400373}"/>
              </a:ext>
            </a:extLst>
          </p:cNvPr>
          <p:cNvSpPr txBox="1"/>
          <p:nvPr/>
        </p:nvSpPr>
        <p:spPr>
          <a:xfrm>
            <a:off x="1057025" y="922644"/>
            <a:ext cx="5040285" cy="1169585"/>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000" b="1">
                <a:latin typeface="+mj-lt"/>
                <a:ea typeface="+mj-ea"/>
                <a:cs typeface="+mj-cs"/>
              </a:rPr>
              <a:t>Products</a:t>
            </a:r>
          </a:p>
        </p:txBody>
      </p:sp>
      <p:sp>
        <p:nvSpPr>
          <p:cNvPr id="20" name="Rectangle 20">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C02D60-0628-F0D2-A111-3E84F5283AA1}"/>
              </a:ext>
            </a:extLst>
          </p:cNvPr>
          <p:cNvSpPr>
            <a:spLocks noGrp="1"/>
          </p:cNvSpPr>
          <p:nvPr>
            <p:ph idx="1"/>
          </p:nvPr>
        </p:nvSpPr>
        <p:spPr>
          <a:xfrm>
            <a:off x="1055715" y="2508105"/>
            <a:ext cx="5040285" cy="3632493"/>
          </a:xfrm>
        </p:spPr>
        <p:txBody>
          <a:bodyPr vert="horz" lIns="91440" tIns="45720" rIns="91440" bIns="45720" rtlCol="0" anchor="ctr">
            <a:normAutofit/>
          </a:bodyPr>
          <a:lstStyle/>
          <a:p>
            <a:r>
              <a:rPr lang="en-US" sz="2000" dirty="0"/>
              <a:t>In recent years, the company has launched several new products, including Coca-Cola Zero Sugar, Coca-Cola Energy, and Topo Chico Hard Seltzer. Additionally, Coca-Cola has made a significant investment in sustainability initiatives, with a goal of becoming a net-zero company by 2040.</a:t>
            </a:r>
          </a:p>
          <a:p>
            <a:endParaRPr lang="en-US" sz="2000" dirty="0"/>
          </a:p>
          <a:p>
            <a:pPr marL="0"/>
            <a:endParaRPr lang="en-US" sz="2000" dirty="0"/>
          </a:p>
        </p:txBody>
      </p:sp>
      <p:pic>
        <p:nvPicPr>
          <p:cNvPr id="7" name="Picture 2" descr="diet coke clipart - Clip Art Library">
            <a:extLst>
              <a:ext uri="{FF2B5EF4-FFF2-40B4-BE49-F238E27FC236}">
                <a16:creationId xmlns:a16="http://schemas.microsoft.com/office/drawing/2014/main" id="{BA0F59D1-9471-09F6-8290-A7A412089E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61533" y="774285"/>
            <a:ext cx="1082529" cy="19996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sign, beverage, soft drink&#10;&#10;Description automatically generated">
            <a:extLst>
              <a:ext uri="{FF2B5EF4-FFF2-40B4-BE49-F238E27FC236}">
                <a16:creationId xmlns:a16="http://schemas.microsoft.com/office/drawing/2014/main" id="{CD7DB808-64AD-C654-50CB-B3B44E1B3A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7249" y="774285"/>
            <a:ext cx="1144812" cy="1999673"/>
          </a:xfrm>
          <a:prstGeom prst="rect">
            <a:avLst/>
          </a:prstGeom>
        </p:spPr>
      </p:pic>
      <p:pic>
        <p:nvPicPr>
          <p:cNvPr id="8" name="Picture 7">
            <a:extLst>
              <a:ext uri="{FF2B5EF4-FFF2-40B4-BE49-F238E27FC236}">
                <a16:creationId xmlns:a16="http://schemas.microsoft.com/office/drawing/2014/main" id="{A654B97A-BBDD-E855-A7E2-A1528F8521BC}"/>
              </a:ext>
            </a:extLst>
          </p:cNvPr>
          <p:cNvPicPr>
            <a:picLocks noChangeAspect="1"/>
          </p:cNvPicPr>
          <p:nvPr/>
        </p:nvPicPr>
        <p:blipFill>
          <a:blip r:embed="rId4"/>
          <a:stretch>
            <a:fillRect/>
          </a:stretch>
        </p:blipFill>
        <p:spPr>
          <a:xfrm>
            <a:off x="7964267" y="2942704"/>
            <a:ext cx="2353920" cy="3213543"/>
          </a:xfrm>
          <a:prstGeom prst="rect">
            <a:avLst/>
          </a:prstGeom>
        </p:spPr>
      </p:pic>
    </p:spTree>
    <p:extLst>
      <p:ext uri="{BB962C8B-B14F-4D97-AF65-F5344CB8AC3E}">
        <p14:creationId xmlns:p14="http://schemas.microsoft.com/office/powerpoint/2010/main" val="12246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0300BC7-6341-1510-6B28-AA87DFE21EE5}"/>
              </a:ext>
            </a:extLst>
          </p:cNvPr>
          <p:cNvSpPr>
            <a:spLocks noGrp="1"/>
          </p:cNvSpPr>
          <p:nvPr>
            <p:ph type="title"/>
          </p:nvPr>
        </p:nvSpPr>
        <p:spPr>
          <a:xfrm>
            <a:off x="838200" y="365125"/>
            <a:ext cx="5393361" cy="1325563"/>
          </a:xfrm>
        </p:spPr>
        <p:txBody>
          <a:bodyPr>
            <a:normAutofit/>
          </a:bodyPr>
          <a:lstStyle/>
          <a:p>
            <a:r>
              <a:rPr lang="en-US"/>
              <a:t>Competitors</a:t>
            </a:r>
          </a:p>
        </p:txBody>
      </p:sp>
      <p:sp>
        <p:nvSpPr>
          <p:cNvPr id="3" name="Content Placeholder 2">
            <a:extLst>
              <a:ext uri="{FF2B5EF4-FFF2-40B4-BE49-F238E27FC236}">
                <a16:creationId xmlns:a16="http://schemas.microsoft.com/office/drawing/2014/main" id="{09E6D120-1D39-5CB1-7373-FC0EC4D8B1AE}"/>
              </a:ext>
            </a:extLst>
          </p:cNvPr>
          <p:cNvSpPr>
            <a:spLocks noGrp="1"/>
          </p:cNvSpPr>
          <p:nvPr>
            <p:ph idx="1"/>
          </p:nvPr>
        </p:nvSpPr>
        <p:spPr>
          <a:xfrm>
            <a:off x="838200" y="1825625"/>
            <a:ext cx="5393361" cy="4351338"/>
          </a:xfrm>
        </p:spPr>
        <p:txBody>
          <a:bodyPr>
            <a:normAutofit/>
          </a:bodyPr>
          <a:lstStyle/>
          <a:p>
            <a:pPr marL="0" marR="0" indent="0">
              <a:spcBef>
                <a:spcPts val="0"/>
              </a:spcBef>
              <a:spcAft>
                <a:spcPts val="800"/>
              </a:spcAft>
              <a:buNone/>
            </a:pPr>
            <a:r>
              <a:rPr lang="en-CA" sz="2400" kern="100">
                <a:effectLst/>
                <a:ea typeface="Calibri" panose="020F0502020204030204" pitchFamily="34" charset="0"/>
                <a:cs typeface="Times New Roman" panose="02020603050405020304" pitchFamily="18" charset="0"/>
              </a:rPr>
              <a:t>The Coca-Cola Company confronts fierce competition from significant rivals like PepsiCo, known for brands including Pepsi, Mountain Dew, and Gatorade, in the beverage business. Through brands like Dr Pepper and Snapple, the Dr Pepper Snapple Group competes with Coca-Cola. As rivals in the beverage market, Nestlé offers Nescafé coffee, Nestea, and Nesquik. The broad beverage lineup from Keurig Dr. Pepper and Unilever's Lipton tea also add to the level of competition.</a:t>
            </a:r>
            <a:endParaRPr lang="en-US" sz="2400" kern="100">
              <a:effectLst/>
              <a:ea typeface="Calibri" panose="020F0502020204030204" pitchFamily="34" charset="0"/>
              <a:cs typeface="Times New Roman" panose="02020603050405020304" pitchFamily="18" charset="0"/>
            </a:endParaRPr>
          </a:p>
          <a:p>
            <a:endParaRPr lang="en-US" sz="2400"/>
          </a:p>
        </p:txBody>
      </p:sp>
      <p:pic>
        <p:nvPicPr>
          <p:cNvPr id="5" name="Picture 4" descr="Bottles in a production line">
            <a:extLst>
              <a:ext uri="{FF2B5EF4-FFF2-40B4-BE49-F238E27FC236}">
                <a16:creationId xmlns:a16="http://schemas.microsoft.com/office/drawing/2014/main" id="{57BCC4BE-B9FE-02D2-55E6-87854AEEDA09}"/>
              </a:ext>
            </a:extLst>
          </p:cNvPr>
          <p:cNvPicPr>
            <a:picLocks noChangeAspect="1"/>
          </p:cNvPicPr>
          <p:nvPr/>
        </p:nvPicPr>
        <p:blipFill rotWithShape="1">
          <a:blip r:embed="rId2"/>
          <a:srcRect r="33249"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8343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A2F1-64A1-8E0B-7D73-13614F8D6DE0}"/>
              </a:ext>
            </a:extLst>
          </p:cNvPr>
          <p:cNvSpPr>
            <a:spLocks noGrp="1"/>
          </p:cNvSpPr>
          <p:nvPr>
            <p:ph type="title"/>
          </p:nvPr>
        </p:nvSpPr>
        <p:spPr>
          <a:xfrm>
            <a:off x="836679" y="723898"/>
            <a:ext cx="6002110" cy="1495425"/>
          </a:xfrm>
        </p:spPr>
        <p:txBody>
          <a:bodyPr>
            <a:normAutofit/>
          </a:bodyPr>
          <a:lstStyle/>
          <a:p>
            <a:r>
              <a:rPr lang="en-CA" sz="4000"/>
              <a:t>Ratio Analysis</a:t>
            </a:r>
          </a:p>
        </p:txBody>
      </p:sp>
      <p:sp>
        <p:nvSpPr>
          <p:cNvPr id="3" name="Content Placeholder 2">
            <a:extLst>
              <a:ext uri="{FF2B5EF4-FFF2-40B4-BE49-F238E27FC236}">
                <a16:creationId xmlns:a16="http://schemas.microsoft.com/office/drawing/2014/main" id="{F0E78A60-9841-971A-2B42-8E790A3C5B15}"/>
              </a:ext>
            </a:extLst>
          </p:cNvPr>
          <p:cNvSpPr>
            <a:spLocks noGrp="1"/>
          </p:cNvSpPr>
          <p:nvPr>
            <p:ph idx="1"/>
          </p:nvPr>
        </p:nvSpPr>
        <p:spPr>
          <a:xfrm>
            <a:off x="836680" y="2405067"/>
            <a:ext cx="6002110" cy="3729034"/>
          </a:xfrm>
        </p:spPr>
        <p:txBody>
          <a:bodyPr>
            <a:normAutofit/>
          </a:bodyPr>
          <a:lstStyle/>
          <a:p>
            <a:r>
              <a:rPr lang="en-US" sz="1700"/>
              <a:t>The current ratio indicates that the company's current assets are 1.38 times its current liabilities, suggesting good short-term liquidity, while the quick ratio of 0.99 suggests slightly lower liquidity due to less liquid current assets, and the cash ratio of 0.21 indicates relatively low cash reserves compared to current liabilities.</a:t>
            </a:r>
          </a:p>
          <a:p>
            <a:r>
              <a:rPr lang="en-US" sz="1700"/>
              <a:t>The company has a healthy gross profit margin of 36.74%, indicating efficient cost management, while the operating profit margin of 10.34% suggests effective operational performance, and the return on assets of 11.60% signifies the company's ability to generate profits from its total assets. Additionally, the high return on equity of 38.57% indicates strong profitability relative to shareholders' equity</a:t>
            </a:r>
            <a:endParaRPr lang="en-CA" sz="1700"/>
          </a:p>
        </p:txBody>
      </p:sp>
      <p:pic>
        <p:nvPicPr>
          <p:cNvPr id="5" name="Picture 4" descr="Orange and blue numbers and graphs">
            <a:extLst>
              <a:ext uri="{FF2B5EF4-FFF2-40B4-BE49-F238E27FC236}">
                <a16:creationId xmlns:a16="http://schemas.microsoft.com/office/drawing/2014/main" id="{D1EFA46E-D04C-BD15-7B7D-322580C1DCBA}"/>
              </a:ext>
            </a:extLst>
          </p:cNvPr>
          <p:cNvPicPr>
            <a:picLocks noChangeAspect="1"/>
          </p:cNvPicPr>
          <p:nvPr/>
        </p:nvPicPr>
        <p:blipFill rotWithShape="1">
          <a:blip r:embed="rId2"/>
          <a:srcRect l="23135" r="32275" b="1"/>
          <a:stretch/>
        </p:blipFill>
        <p:spPr>
          <a:xfrm>
            <a:off x="7199440" y="10"/>
            <a:ext cx="4992560" cy="6857990"/>
          </a:xfrm>
          <a:prstGeom prst="rect">
            <a:avLst/>
          </a:prstGeom>
          <a:effectLst/>
        </p:spPr>
      </p:pic>
    </p:spTree>
    <p:extLst>
      <p:ext uri="{BB962C8B-B14F-4D97-AF65-F5344CB8AC3E}">
        <p14:creationId xmlns:p14="http://schemas.microsoft.com/office/powerpoint/2010/main" val="863218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43B8C4-114E-84FA-BA08-C8EFD5549451}"/>
              </a:ext>
            </a:extLst>
          </p:cNvPr>
          <p:cNvSpPr>
            <a:spLocks noGrp="1"/>
          </p:cNvSpPr>
          <p:nvPr>
            <p:ph idx="1"/>
          </p:nvPr>
        </p:nvSpPr>
        <p:spPr>
          <a:xfrm>
            <a:off x="1045029" y="733425"/>
            <a:ext cx="4991629" cy="5468419"/>
          </a:xfrm>
        </p:spPr>
        <p:txBody>
          <a:bodyPr anchor="ctr">
            <a:normAutofit lnSpcReduction="10000"/>
          </a:bodyPr>
          <a:lstStyle/>
          <a:p>
            <a:r>
              <a:rPr lang="en-US" sz="2000" dirty="0"/>
              <a:t>The solvency ratio of 23.20% indicates the company's ability to meet its long-term obligations and indicates a relatively healthy financial position, while the high debt to equity ratio of 232.58% suggests a significant reliance on debt financing compared to equity, potentially increasing financial risk.</a:t>
            </a:r>
          </a:p>
          <a:p>
            <a:r>
              <a:rPr lang="en-US" sz="2000" dirty="0"/>
              <a:t>The high inventory turnover ratio of 12.06 indicates efficient management of inventory and quick sales, while the accounts receivable turnover ratio of 12.77 suggests effective collection of receivables, and the low payable turnover ratio of 0.34 indicates a longer payment period to suppliers, potentially impacting cash flow.</a:t>
            </a:r>
          </a:p>
          <a:p>
            <a:r>
              <a:rPr lang="en-US" sz="2000" dirty="0"/>
              <a:t> The P/E ratio of 13.72 suggests that the stock is valued at a moderate multiple of its earnings.</a:t>
            </a:r>
          </a:p>
        </p:txBody>
      </p:sp>
      <p:sp>
        <p:nvSpPr>
          <p:cNvPr id="19" name="Rectangle 18">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B358B72B-CEF2-2DB3-F3DF-C29D21E934AA}"/>
              </a:ext>
            </a:extLst>
          </p:cNvPr>
          <p:cNvPicPr>
            <a:picLocks noChangeAspect="1"/>
          </p:cNvPicPr>
          <p:nvPr/>
        </p:nvPicPr>
        <p:blipFill rotWithShape="1">
          <a:blip r:embed="rId2"/>
          <a:srcRect l="34658" r="20936" b="-1"/>
          <a:stretch/>
        </p:blipFill>
        <p:spPr>
          <a:xfrm>
            <a:off x="7340331" y="901032"/>
            <a:ext cx="3403575" cy="5116220"/>
          </a:xfrm>
          <a:prstGeom prst="rect">
            <a:avLst/>
          </a:prstGeom>
        </p:spPr>
      </p:pic>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450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E0AABA-E890-16C3-4B14-241F5452C91E}"/>
              </a:ext>
            </a:extLst>
          </p:cNvPr>
          <p:cNvPicPr>
            <a:picLocks noChangeAspect="1"/>
          </p:cNvPicPr>
          <p:nvPr/>
        </p:nvPicPr>
        <p:blipFill>
          <a:blip r:embed="rId2"/>
          <a:stretch>
            <a:fillRect/>
          </a:stretch>
        </p:blipFill>
        <p:spPr>
          <a:xfrm>
            <a:off x="2114549" y="1855839"/>
            <a:ext cx="8524876" cy="2278011"/>
          </a:xfrm>
          <a:prstGeom prst="rect">
            <a:avLst/>
          </a:prstGeom>
        </p:spPr>
      </p:pic>
      <p:sp>
        <p:nvSpPr>
          <p:cNvPr id="6" name="TextBox 5">
            <a:extLst>
              <a:ext uri="{FF2B5EF4-FFF2-40B4-BE49-F238E27FC236}">
                <a16:creationId xmlns:a16="http://schemas.microsoft.com/office/drawing/2014/main" id="{7E00C55A-623F-C1E1-28EE-949F501BC506}"/>
              </a:ext>
            </a:extLst>
          </p:cNvPr>
          <p:cNvSpPr txBox="1"/>
          <p:nvPr/>
        </p:nvSpPr>
        <p:spPr>
          <a:xfrm>
            <a:off x="1276350" y="5000625"/>
            <a:ext cx="8067675" cy="1384995"/>
          </a:xfrm>
          <a:prstGeom prst="rect">
            <a:avLst/>
          </a:prstGeom>
          <a:noFill/>
        </p:spPr>
        <p:txBody>
          <a:bodyPr wrap="square" rtlCol="0">
            <a:spAutoFit/>
          </a:bodyPr>
          <a:lstStyle/>
          <a:p>
            <a:r>
              <a:rPr lang="en-US" sz="2800" b="0" dirty="0"/>
              <a:t>The calculated stock price of  Coke is </a:t>
            </a:r>
            <a:r>
              <a:rPr lang="en-US" sz="2800" b="1" dirty="0"/>
              <a:t>$765.59 </a:t>
            </a:r>
            <a:r>
              <a:rPr lang="en-US" sz="2800" b="0" dirty="0"/>
              <a:t>whereas the actual price is </a:t>
            </a:r>
            <a:r>
              <a:rPr lang="en-US" sz="2800" b="1" dirty="0"/>
              <a:t>$629.3.</a:t>
            </a:r>
            <a:endParaRPr lang="en-US" sz="2000" dirty="0"/>
          </a:p>
          <a:p>
            <a:endParaRPr lang="en-CA" sz="2800" dirty="0"/>
          </a:p>
        </p:txBody>
      </p:sp>
    </p:spTree>
    <p:extLst>
      <p:ext uri="{BB962C8B-B14F-4D97-AF65-F5344CB8AC3E}">
        <p14:creationId xmlns:p14="http://schemas.microsoft.com/office/powerpoint/2010/main" val="190253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3508-C35C-88FF-C530-479DBA0F8A7B}"/>
              </a:ext>
            </a:extLst>
          </p:cNvPr>
          <p:cNvSpPr>
            <a:spLocks noGrp="1"/>
          </p:cNvSpPr>
          <p:nvPr>
            <p:ph type="title"/>
          </p:nvPr>
        </p:nvSpPr>
        <p:spPr>
          <a:xfrm>
            <a:off x="466722" y="586855"/>
            <a:ext cx="3201366" cy="3387497"/>
          </a:xfrm>
        </p:spPr>
        <p:txBody>
          <a:bodyPr anchor="b">
            <a:normAutofit/>
          </a:bodyPr>
          <a:lstStyle/>
          <a:p>
            <a:pPr algn="r"/>
            <a:r>
              <a:rPr lang="en-CA" sz="8000" dirty="0">
                <a:solidFill>
                  <a:srgbClr val="FFFFFF"/>
                </a:solidFill>
              </a:rPr>
              <a:t>CAPM</a:t>
            </a:r>
          </a:p>
        </p:txBody>
      </p:sp>
      <p:sp>
        <p:nvSpPr>
          <p:cNvPr id="3" name="Content Placeholder 2">
            <a:extLst>
              <a:ext uri="{FF2B5EF4-FFF2-40B4-BE49-F238E27FC236}">
                <a16:creationId xmlns:a16="http://schemas.microsoft.com/office/drawing/2014/main" id="{89B45069-4FA2-8B51-923B-7D90A597C9E4}"/>
              </a:ext>
            </a:extLst>
          </p:cNvPr>
          <p:cNvSpPr>
            <a:spLocks noGrp="1"/>
          </p:cNvSpPr>
          <p:nvPr>
            <p:ph idx="1"/>
          </p:nvPr>
        </p:nvSpPr>
        <p:spPr>
          <a:xfrm>
            <a:off x="4810259" y="649480"/>
            <a:ext cx="6555347" cy="5546047"/>
          </a:xfrm>
        </p:spPr>
        <p:txBody>
          <a:bodyPr anchor="ctr">
            <a:normAutofit/>
          </a:bodyPr>
          <a:lstStyle/>
          <a:p>
            <a:pPr marL="254000" lvl="0" indent="-190500" rtl="0">
              <a:spcBef>
                <a:spcPts val="0"/>
              </a:spcBef>
              <a:spcAft>
                <a:spcPts val="0"/>
              </a:spcAft>
              <a:buSzPct val="76923"/>
              <a:buNone/>
            </a:pPr>
            <a:endParaRPr lang="en-US" sz="1700" dirty="0"/>
          </a:p>
          <a:p>
            <a:pPr marL="0" lvl="0" indent="0" rtl="0">
              <a:spcBef>
                <a:spcPts val="800"/>
              </a:spcBef>
              <a:spcAft>
                <a:spcPts val="0"/>
              </a:spcAft>
              <a:buNone/>
            </a:pPr>
            <a:r>
              <a:rPr lang="en-US" sz="1700" dirty="0"/>
              <a:t>The Capital Asset Pricing Model (CAPM) is a financial model that describes the relationship between risk and expected return for an asset. The model is widely used by investors and analysts to estimate the expected return on an investment, given the level of risk associated with that investment.</a:t>
            </a:r>
          </a:p>
          <a:p>
            <a:pPr marL="254000" lvl="0" indent="-190500" rtl="0">
              <a:spcBef>
                <a:spcPts val="800"/>
              </a:spcBef>
              <a:spcAft>
                <a:spcPts val="0"/>
              </a:spcAft>
              <a:buSzPct val="58267"/>
              <a:buNone/>
            </a:pPr>
            <a:endParaRPr lang="en-US" sz="1700" dirty="0"/>
          </a:p>
          <a:p>
            <a:pPr marL="0" lvl="0" indent="0" rtl="0">
              <a:spcBef>
                <a:spcPts val="800"/>
              </a:spcBef>
              <a:spcAft>
                <a:spcPts val="0"/>
              </a:spcAft>
              <a:buSzPct val="82519"/>
              <a:buNone/>
            </a:pPr>
            <a:r>
              <a:rPr lang="en-US" sz="1700" dirty="0"/>
              <a:t>The CAPM formula is:</a:t>
            </a:r>
          </a:p>
          <a:p>
            <a:pPr marL="0" lvl="0" indent="0" rtl="0">
              <a:spcBef>
                <a:spcPts val="800"/>
              </a:spcBef>
              <a:spcAft>
                <a:spcPts val="0"/>
              </a:spcAft>
              <a:buSzPct val="82519"/>
              <a:buNone/>
            </a:pPr>
            <a:r>
              <a:rPr lang="en-CA" sz="1700" b="1" dirty="0"/>
              <a:t>Ra = Rf + </a:t>
            </a:r>
            <a:r>
              <a:rPr lang="el-GR" sz="1700" b="1" dirty="0"/>
              <a:t>β</a:t>
            </a:r>
            <a:r>
              <a:rPr lang="en-CA" sz="1700" b="1" dirty="0"/>
              <a:t>a (Rm – Rf)</a:t>
            </a:r>
          </a:p>
          <a:p>
            <a:pPr marL="0" indent="0">
              <a:spcAft>
                <a:spcPts val="800"/>
              </a:spcAft>
              <a:buNone/>
            </a:pPr>
            <a:r>
              <a:rPr lang="en-IN" sz="1700" kern="100" dirty="0">
                <a:effectLst/>
                <a:latin typeface="Lora" pitchFamily="2" charset="0"/>
                <a:ea typeface="Calibri" panose="020F0502020204030204" pitchFamily="34" charset="0"/>
                <a:cs typeface="Times New Roman" panose="02020603050405020304" pitchFamily="18" charset="0"/>
              </a:rPr>
              <a:t>Where:</a:t>
            </a:r>
            <a:endParaRPr lang="en-CA"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r>
              <a:rPr lang="en-IN" sz="1700" kern="100" dirty="0">
                <a:effectLst/>
                <a:latin typeface="Lora" pitchFamily="2" charset="0"/>
                <a:ea typeface="Calibri" panose="020F0502020204030204" pitchFamily="34" charset="0"/>
                <a:cs typeface="Times New Roman" panose="02020603050405020304" pitchFamily="18" charset="0"/>
              </a:rPr>
              <a:t>Ra = the required/expected return for the asset/Investment</a:t>
            </a:r>
            <a:endParaRPr lang="en-CA" sz="1700" kern="100" dirty="0">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r>
              <a:rPr lang="en-IN" sz="1700" kern="100" dirty="0">
                <a:effectLst/>
                <a:latin typeface="Lora" pitchFamily="2" charset="0"/>
                <a:ea typeface="Calibri" panose="020F0502020204030204" pitchFamily="34" charset="0"/>
                <a:cs typeface="Times New Roman" panose="02020603050405020304" pitchFamily="18" charset="0"/>
              </a:rPr>
              <a:t>Rf = the risk-free rate</a:t>
            </a:r>
            <a:endParaRPr lang="en-CA"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r>
              <a:rPr lang="en-IN" sz="1700" kern="100" dirty="0">
                <a:effectLst/>
                <a:latin typeface="Cambria" panose="02040503050406030204" pitchFamily="18" charset="0"/>
                <a:ea typeface="Calibri" panose="020F0502020204030204" pitchFamily="34" charset="0"/>
                <a:cs typeface="Cambria" panose="02040503050406030204" pitchFamily="18" charset="0"/>
              </a:rPr>
              <a:t>β</a:t>
            </a:r>
            <a:r>
              <a:rPr lang="en-IN" sz="1700" kern="100" dirty="0">
                <a:effectLst/>
                <a:latin typeface="Lora" pitchFamily="2" charset="0"/>
                <a:ea typeface="Calibri" panose="020F0502020204030204" pitchFamily="34" charset="0"/>
                <a:cs typeface="Times New Roman" panose="02020603050405020304" pitchFamily="18" charset="0"/>
              </a:rPr>
              <a:t>a = the beta of the asset/Investment</a:t>
            </a:r>
            <a:endParaRPr lang="en-CA"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r>
              <a:rPr lang="en-IN" sz="1700" kern="100" dirty="0">
                <a:effectLst/>
                <a:latin typeface="Lora" pitchFamily="2" charset="0"/>
                <a:ea typeface="Calibri" panose="020F0502020204030204" pitchFamily="34" charset="0"/>
                <a:cs typeface="Times New Roman" panose="02020603050405020304" pitchFamily="18" charset="0"/>
              </a:rPr>
              <a:t>Rm = the expected market return(market risk premium)</a:t>
            </a:r>
          </a:p>
          <a:p>
            <a:pPr marL="0" lvl="0" indent="0" rtl="0">
              <a:spcBef>
                <a:spcPts val="800"/>
              </a:spcBef>
              <a:spcAft>
                <a:spcPts val="0"/>
              </a:spcAft>
              <a:buSzPct val="82519"/>
              <a:buNone/>
            </a:pPr>
            <a:endParaRPr lang="en-US" sz="1700" dirty="0"/>
          </a:p>
          <a:p>
            <a:pPr marL="0" lvl="0" indent="0" rtl="0">
              <a:spcBef>
                <a:spcPts val="800"/>
              </a:spcBef>
              <a:spcAft>
                <a:spcPts val="0"/>
              </a:spcAft>
              <a:buNone/>
            </a:pPr>
            <a:endParaRPr lang="en-US" sz="1700" b="1" dirty="0"/>
          </a:p>
          <a:p>
            <a:pPr marL="0" lvl="0" indent="0" rtl="0">
              <a:spcBef>
                <a:spcPts val="800"/>
              </a:spcBef>
              <a:spcAft>
                <a:spcPts val="0"/>
              </a:spcAft>
              <a:buNone/>
            </a:pPr>
            <a:endParaRPr lang="en-US" sz="1700" b="1" dirty="0"/>
          </a:p>
          <a:p>
            <a:pPr marL="0" lvl="0" indent="0" rtl="0">
              <a:spcBef>
                <a:spcPts val="800"/>
              </a:spcBef>
              <a:spcAft>
                <a:spcPts val="0"/>
              </a:spcAft>
              <a:buSzPct val="58267"/>
              <a:buNone/>
            </a:pPr>
            <a:endParaRPr lang="en-US" sz="1700" dirty="0"/>
          </a:p>
          <a:p>
            <a:endParaRPr lang="en-CA" sz="1700" dirty="0"/>
          </a:p>
        </p:txBody>
      </p:sp>
    </p:spTree>
    <p:extLst>
      <p:ext uri="{BB962C8B-B14F-4D97-AF65-F5344CB8AC3E}">
        <p14:creationId xmlns:p14="http://schemas.microsoft.com/office/powerpoint/2010/main" val="41478898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547</TotalTime>
  <Words>1180</Words>
  <Application>Microsoft Macintosh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Cambria</vt:lpstr>
      <vt:lpstr>Lora</vt:lpstr>
      <vt:lpstr>Times New Roman</vt:lpstr>
      <vt:lpstr>Office Theme</vt:lpstr>
      <vt:lpstr>PowerPoint Presentation</vt:lpstr>
      <vt:lpstr>PowerPoint Presentation</vt:lpstr>
      <vt:lpstr>Introduction</vt:lpstr>
      <vt:lpstr>PowerPoint Presentation</vt:lpstr>
      <vt:lpstr>Competitors</vt:lpstr>
      <vt:lpstr>Ratio Analysis</vt:lpstr>
      <vt:lpstr>PowerPoint Presentation</vt:lpstr>
      <vt:lpstr>PowerPoint Presentation</vt:lpstr>
      <vt:lpstr>CAPM</vt:lpstr>
      <vt:lpstr>PowerPoint Presentation</vt:lpstr>
      <vt:lpstr>WACC</vt:lpstr>
      <vt:lpstr>Monte Carlo Simulations</vt:lpstr>
      <vt:lpstr>PowerPoint Presentation</vt:lpstr>
      <vt:lpstr>PowerPoint Presentation</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Delphina Dominic Carval</dc:creator>
  <cp:lastModifiedBy>Microsoft Office User</cp:lastModifiedBy>
  <cp:revision>9</cp:revision>
  <dcterms:created xsi:type="dcterms:W3CDTF">2023-07-14T12:25:00Z</dcterms:created>
  <dcterms:modified xsi:type="dcterms:W3CDTF">2023-08-29T14:18:26Z</dcterms:modified>
</cp:coreProperties>
</file>