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9" r:id="rId1"/>
  </p:sldMasterIdLst>
  <p:notesMasterIdLst>
    <p:notesMasterId r:id="rId32"/>
  </p:notesMasterIdLst>
  <p:sldIdLst>
    <p:sldId id="256" r:id="rId2"/>
    <p:sldId id="263" r:id="rId3"/>
    <p:sldId id="262" r:id="rId4"/>
    <p:sldId id="257" r:id="rId5"/>
    <p:sldId id="264" r:id="rId6"/>
    <p:sldId id="265" r:id="rId7"/>
    <p:sldId id="266" r:id="rId8"/>
    <p:sldId id="268" r:id="rId9"/>
    <p:sldId id="269" r:id="rId10"/>
    <p:sldId id="271" r:id="rId11"/>
    <p:sldId id="258" r:id="rId12"/>
    <p:sldId id="272" r:id="rId13"/>
    <p:sldId id="273" r:id="rId14"/>
    <p:sldId id="259" r:id="rId15"/>
    <p:sldId id="274" r:id="rId16"/>
    <p:sldId id="267" r:id="rId17"/>
    <p:sldId id="260" r:id="rId18"/>
    <p:sldId id="279" r:id="rId19"/>
    <p:sldId id="280" r:id="rId20"/>
    <p:sldId id="261" r:id="rId21"/>
    <p:sldId id="281" r:id="rId22"/>
    <p:sldId id="282" r:id="rId23"/>
    <p:sldId id="275" r:id="rId24"/>
    <p:sldId id="276" r:id="rId25"/>
    <p:sldId id="277" r:id="rId26"/>
    <p:sldId id="284" r:id="rId27"/>
    <p:sldId id="286" r:id="rId28"/>
    <p:sldId id="283" r:id="rId29"/>
    <p:sldId id="285" r:id="rId30"/>
    <p:sldId id="27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721"/>
  </p:normalViewPr>
  <p:slideViewPr>
    <p:cSldViewPr snapToGrid="0" snapToObjects="1">
      <p:cViewPr varScale="1">
        <p:scale>
          <a:sx n="90" d="100"/>
          <a:sy n="90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AF255-4B60-B041-80D4-4843E00891F5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96B0E-307C-5A44-940D-5F2155B94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4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2B00-EC86-A244-9B3E-1512562B81F4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3C38-0365-C34D-A548-F99D801F1D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2B00-EC86-A244-9B3E-1512562B81F4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3C38-0365-C34D-A548-F99D801F1D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2B00-EC86-A244-9B3E-1512562B81F4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3C38-0365-C34D-A548-F99D801F1D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2B00-EC86-A244-9B3E-1512562B81F4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3C38-0365-C34D-A548-F99D801F1D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2B00-EC86-A244-9B3E-1512562B81F4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3C38-0365-C34D-A548-F99D801F1D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2B00-EC86-A244-9B3E-1512562B81F4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3C38-0365-C34D-A548-F99D801F1D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2B00-EC86-A244-9B3E-1512562B81F4}" type="datetimeFigureOut">
              <a:rPr lang="en-US" smtClean="0"/>
              <a:t>9/29/19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3C38-0365-C34D-A548-F99D801F1D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2B00-EC86-A244-9B3E-1512562B81F4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3C38-0365-C34D-A548-F99D801F1D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2B00-EC86-A244-9B3E-1512562B81F4}" type="datetimeFigureOut">
              <a:rPr lang="en-US" smtClean="0"/>
              <a:t>9/29/19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3C38-0365-C34D-A548-F99D801F1D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FA2B00-EC86-A244-9B3E-1512562B81F4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043C38-0365-C34D-A548-F99D801F1D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2B00-EC86-A244-9B3E-1512562B81F4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3C38-0365-C34D-A548-F99D801F1D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FA2B00-EC86-A244-9B3E-1512562B81F4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043C38-0365-C34D-A548-F99D801F1D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65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3785" y="2791324"/>
            <a:ext cx="8226116" cy="10862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+mn-lt"/>
                <a:ea typeface="Helvetica" charset="0"/>
                <a:cs typeface="Helvetica" charset="0"/>
              </a:rPr>
              <a:t>Mass-Mass Stoichiometry Problem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4283" y="1399697"/>
            <a:ext cx="65234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effectLst/>
                <a:latin typeface="Calibri" charset="0"/>
                <a:ea typeface="Calibri" charset="0"/>
                <a:cs typeface="Calibri" charset="0"/>
              </a:rPr>
              <a:t>Software Requirements Specification  </a:t>
            </a:r>
            <a:endParaRPr lang="en-US" sz="3200" b="1" dirty="0">
              <a:solidFill>
                <a:srgbClr val="7030A0"/>
              </a:solidFill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6933" y="4499747"/>
            <a:ext cx="3314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7030A0"/>
                </a:solidFill>
              </a:rPr>
              <a:t>Deemah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</a:rPr>
              <a:t>Alomair</a:t>
            </a:r>
            <a:endParaRPr lang="en-US" sz="2000" dirty="0" smtClean="0">
              <a:solidFill>
                <a:srgbClr val="7030A0"/>
              </a:solidFill>
            </a:endParaRPr>
          </a:p>
          <a:p>
            <a:r>
              <a:rPr lang="en-US" sz="2000" dirty="0" smtClean="0">
                <a:solidFill>
                  <a:srgbClr val="7030A0"/>
                </a:solidFill>
              </a:rPr>
              <a:t>CAS 741 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Presentation 1 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2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General </a:t>
            </a:r>
            <a:r>
              <a:rPr lang="en-US" b="1" i="1" dirty="0" smtClean="0">
                <a:solidFill>
                  <a:srgbClr val="7030A0"/>
                </a:solidFill>
              </a:rPr>
              <a:t>Definition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8298" y="2157413"/>
            <a:ext cx="506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I do not need general definition. 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Instance </a:t>
            </a:r>
            <a:r>
              <a:rPr lang="en-US" b="1" i="1" dirty="0" smtClean="0">
                <a:solidFill>
                  <a:srgbClr val="7030A0"/>
                </a:solidFill>
              </a:rPr>
              <a:t>Model (1)</a:t>
            </a:r>
            <a:endParaRPr lang="en-US" b="1" i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7" t="12954" r="28504" b="56591"/>
          <a:stretch/>
        </p:blipFill>
        <p:spPr>
          <a:xfrm>
            <a:off x="1975961" y="1928812"/>
            <a:ext cx="8301038" cy="367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4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Instance </a:t>
            </a:r>
            <a:r>
              <a:rPr lang="en-US" b="1" i="1" dirty="0" smtClean="0">
                <a:solidFill>
                  <a:srgbClr val="7030A0"/>
                </a:solidFill>
              </a:rPr>
              <a:t>Model(2)</a:t>
            </a:r>
            <a:endParaRPr lang="en-US" b="1" i="1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5" t="13410" r="28504" b="56136"/>
          <a:stretch/>
        </p:blipFill>
        <p:spPr>
          <a:xfrm>
            <a:off x="2085974" y="2128839"/>
            <a:ext cx="8486775" cy="367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Instance </a:t>
            </a:r>
            <a:r>
              <a:rPr lang="en-US" b="1" i="1" dirty="0" smtClean="0">
                <a:solidFill>
                  <a:srgbClr val="7030A0"/>
                </a:solidFill>
              </a:rPr>
              <a:t>Model(3)</a:t>
            </a:r>
            <a:endParaRPr lang="en-US" b="1" i="1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7" t="47273" r="28504" b="22500"/>
          <a:stretch/>
        </p:blipFill>
        <p:spPr>
          <a:xfrm>
            <a:off x="1514475" y="2100263"/>
            <a:ext cx="8929688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3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Data </a:t>
            </a:r>
            <a:r>
              <a:rPr lang="en-US" b="1" i="1" dirty="0" smtClean="0">
                <a:solidFill>
                  <a:srgbClr val="7030A0"/>
                </a:solidFill>
              </a:rPr>
              <a:t>Definition(1)</a:t>
            </a:r>
            <a:endParaRPr lang="en-US" b="1" i="1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31136" r="28362" b="28409"/>
          <a:stretch/>
        </p:blipFill>
        <p:spPr>
          <a:xfrm>
            <a:off x="1657350" y="1957388"/>
            <a:ext cx="852963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Data </a:t>
            </a:r>
            <a:r>
              <a:rPr lang="en-US" b="1" i="1" dirty="0" smtClean="0">
                <a:solidFill>
                  <a:srgbClr val="7030A0"/>
                </a:solidFill>
              </a:rPr>
              <a:t>Definition(2)</a:t>
            </a:r>
            <a:endParaRPr lang="en-US" b="1" i="1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1" t="17045" r="28362" b="46591"/>
          <a:stretch/>
        </p:blipFill>
        <p:spPr>
          <a:xfrm>
            <a:off x="1671638" y="2228849"/>
            <a:ext cx="8686799" cy="34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6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Physical System Description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2200275"/>
            <a:ext cx="10058400" cy="29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Input Data Constraints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2500312"/>
            <a:ext cx="434625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Mass &gt; 0.</a:t>
            </a:r>
          </a:p>
          <a:p>
            <a:pPr marL="285750" indent="-285750">
              <a:buFont typeface="Wingdings" charset="2"/>
              <a:buChar char="q"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285750" indent="-285750">
              <a:buFont typeface="Wingdings" charset="2"/>
              <a:buChar char="q"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Molecular weight &gt; 0.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1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Output </a:t>
            </a:r>
            <a:r>
              <a:rPr lang="en-US" b="1" i="1" dirty="0">
                <a:solidFill>
                  <a:srgbClr val="7030A0"/>
                </a:solidFill>
              </a:rPr>
              <a:t>Data Constraints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14450" y="2185987"/>
            <a:ext cx="4678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Mass &gt; 0.</a:t>
            </a:r>
          </a:p>
          <a:p>
            <a:pPr marL="285750" indent="-285750">
              <a:buFont typeface="Wingdings" charset="2"/>
              <a:buChar char="q"/>
            </a:pPr>
            <a:endParaRPr lang="en-US" sz="2800" b="1" dirty="0">
              <a:solidFill>
                <a:srgbClr val="7030A0"/>
              </a:solidFill>
            </a:endParaRPr>
          </a:p>
          <a:p>
            <a:pPr marL="285750" indent="-285750">
              <a:buFont typeface="Wingdings" charset="2"/>
              <a:buChar char="q"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Balanced chemical reaction.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5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Requirements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6406" y="2200276"/>
            <a:ext cx="49543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Functional requirements.</a:t>
            </a:r>
          </a:p>
          <a:p>
            <a:pPr marL="285750" indent="-285750">
              <a:buFont typeface="Wingdings" charset="2"/>
              <a:buChar char="q"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285750" indent="-285750">
              <a:buFont typeface="Wingdings" charset="2"/>
              <a:buChar char="q"/>
            </a:pPr>
            <a:endParaRPr lang="en-US" sz="2800" b="1" dirty="0">
              <a:solidFill>
                <a:srgbClr val="7030A0"/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Non-functional requirements</a:t>
            </a:r>
            <a:r>
              <a:rPr lang="en-US" dirty="0" smtClean="0">
                <a:solidFill>
                  <a:srgbClr val="7030A0"/>
                </a:solidFill>
              </a:rPr>
              <a:t>.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30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Presentation outline 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917171"/>
            <a:ext cx="7966709" cy="40233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dirty="0" smtClean="0"/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Introduction. </a:t>
            </a:r>
          </a:p>
          <a:p>
            <a:pPr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Goal statement.</a:t>
            </a:r>
          </a:p>
          <a:p>
            <a:pPr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Specific system description. </a:t>
            </a:r>
          </a:p>
          <a:p>
            <a:pPr>
              <a:buFont typeface="Wingdings" charset="2"/>
              <a:buChar char="q"/>
            </a:pPr>
            <a:r>
              <a:rPr lang="en-US" sz="2800" b="1" dirty="0">
                <a:solidFill>
                  <a:srgbClr val="7030A0"/>
                </a:solidFill>
              </a:rPr>
              <a:t> Requirements. 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800" b="1" dirty="0">
                <a:solidFill>
                  <a:srgbClr val="7030A0"/>
                </a:solidFill>
              </a:rPr>
              <a:t>Changes. </a:t>
            </a:r>
          </a:p>
          <a:p>
            <a:pPr>
              <a:buFont typeface="Wingdings" charset="2"/>
              <a:buChar char="q"/>
            </a:pPr>
            <a:endParaRPr lang="en-US" sz="28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Functional 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8648" y="2000250"/>
            <a:ext cx="94068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Input : </a:t>
            </a:r>
            <a:r>
              <a:rPr lang="en-US" sz="2800" b="1" dirty="0">
                <a:solidFill>
                  <a:srgbClr val="7030A0"/>
                </a:solidFill>
              </a:rPr>
              <a:t>The system will use the following inputs: 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rgbClr val="7030A0"/>
                </a:solidFill>
              </a:rPr>
              <a:t>                   1- </a:t>
            </a:r>
            <a:r>
              <a:rPr lang="en-US" sz="2800" b="1" dirty="0">
                <a:solidFill>
                  <a:srgbClr val="7030A0"/>
                </a:solidFill>
              </a:rPr>
              <a:t>Unbalanced chemical reaction.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                   2- </a:t>
            </a:r>
            <a:r>
              <a:rPr lang="en-US" sz="2800" b="1" dirty="0">
                <a:solidFill>
                  <a:srgbClr val="7030A0"/>
                </a:solidFill>
              </a:rPr>
              <a:t>Mass of R1. 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rgbClr val="7030A0"/>
                </a:solidFill>
              </a:rPr>
              <a:t>                   3- </a:t>
            </a:r>
            <a:r>
              <a:rPr lang="en-US" sz="2800" b="1" dirty="0">
                <a:solidFill>
                  <a:srgbClr val="7030A0"/>
                </a:solidFill>
              </a:rPr>
              <a:t>Molecular weight for R1 , R2. 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endParaRPr lang="en-US" sz="2800" b="1" dirty="0" smtClean="0">
              <a:solidFill>
                <a:srgbClr val="7030A0"/>
              </a:solidFill>
            </a:endParaRPr>
          </a:p>
          <a:p>
            <a:pPr marL="457200" indent="-45720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Output : </a:t>
            </a:r>
            <a:r>
              <a:rPr lang="en-US" sz="2800" b="1" dirty="0">
                <a:solidFill>
                  <a:srgbClr val="7030A0"/>
                </a:solidFill>
              </a:rPr>
              <a:t> The system will produce the mass amount for R2</a:t>
            </a:r>
            <a:r>
              <a:rPr lang="en-US" dirty="0">
                <a:solidFill>
                  <a:srgbClr val="7030A0"/>
                </a:solidFill>
              </a:rPr>
              <a:t>. </a:t>
            </a:r>
            <a:endParaRPr lang="en-US" dirty="0" smtClean="0"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93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Functional 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8648" y="2000250"/>
            <a:ext cx="930370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Calculation : </a:t>
            </a:r>
            <a:r>
              <a:rPr lang="en-US" sz="2800" b="1" dirty="0">
                <a:solidFill>
                  <a:srgbClr val="7030A0"/>
                </a:solidFill>
              </a:rPr>
              <a:t>The system needs to calculate the followings: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                        1- Coefficients needed.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                              2- </a:t>
            </a:r>
            <a:r>
              <a:rPr lang="en-US" sz="2800" b="1" dirty="0">
                <a:solidFill>
                  <a:srgbClr val="7030A0"/>
                </a:solidFill>
              </a:rPr>
              <a:t>Mole amount for R1. 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rgbClr val="7030A0"/>
                </a:solidFill>
              </a:rPr>
              <a:t>                              3- </a:t>
            </a:r>
            <a:r>
              <a:rPr lang="en-US" sz="2800" b="1" dirty="0">
                <a:solidFill>
                  <a:srgbClr val="7030A0"/>
                </a:solidFill>
              </a:rPr>
              <a:t>Mole ratio between R1 and R2.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                              4- </a:t>
            </a:r>
            <a:r>
              <a:rPr lang="en-US" sz="2800" b="1" dirty="0">
                <a:solidFill>
                  <a:srgbClr val="7030A0"/>
                </a:solidFill>
              </a:rPr>
              <a:t>Mole amount for R2. </a:t>
            </a:r>
            <a:endParaRPr lang="en-US" sz="2800" b="1" dirty="0" smtClean="0">
              <a:solidFill>
                <a:srgbClr val="7030A0"/>
              </a:solidFill>
              <a:effectLst/>
            </a:endParaRPr>
          </a:p>
          <a:p>
            <a:endParaRPr lang="en-US" sz="28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3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Functional 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5848" y="1985962"/>
            <a:ext cx="868398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verify: </a:t>
            </a:r>
            <a:r>
              <a:rPr lang="en-US" sz="2800" b="1" dirty="0">
                <a:solidFill>
                  <a:srgbClr val="7030A0"/>
                </a:solidFill>
              </a:rPr>
              <a:t>The system will verify the followings: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             1- </a:t>
            </a:r>
            <a:r>
              <a:rPr lang="en-US" sz="2800" b="1" dirty="0">
                <a:solidFill>
                  <a:srgbClr val="7030A0"/>
                </a:solidFill>
              </a:rPr>
              <a:t>Output is correct.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             2- </a:t>
            </a:r>
            <a:r>
              <a:rPr lang="en-US" sz="2800" b="1" dirty="0">
                <a:solidFill>
                  <a:srgbClr val="7030A0"/>
                </a:solidFill>
              </a:rPr>
              <a:t>Input is correct.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             3- </a:t>
            </a:r>
            <a:r>
              <a:rPr lang="en-US" sz="2800" b="1" dirty="0">
                <a:solidFill>
                  <a:srgbClr val="7030A0"/>
                </a:solidFill>
              </a:rPr>
              <a:t>Mass Conservation Low </a:t>
            </a:r>
            <a:r>
              <a:rPr lang="en-US" sz="2800" b="1" dirty="0" smtClean="0">
                <a:solidFill>
                  <a:srgbClr val="7030A0"/>
                </a:solidFill>
              </a:rPr>
              <a:t>applied. 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                  4- No integer overflow. 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</a:p>
          <a:p>
            <a:endParaRPr lang="en-US" sz="2800" b="1" dirty="0" smtClean="0">
              <a:solidFill>
                <a:srgbClr val="7030A0"/>
              </a:solidFill>
            </a:endParaRPr>
          </a:p>
          <a:p>
            <a:pPr marL="457200" indent="-45720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Output: The </a:t>
            </a:r>
            <a:r>
              <a:rPr lang="en-US" sz="2800" b="1" dirty="0">
                <a:solidFill>
                  <a:srgbClr val="7030A0"/>
                </a:solidFill>
              </a:rPr>
              <a:t>system output must satisfy the following</a:t>
            </a:r>
            <a:r>
              <a:rPr lang="en-US" sz="2800" b="1" dirty="0" smtClean="0">
                <a:solidFill>
                  <a:srgbClr val="7030A0"/>
                </a:solidFill>
              </a:rPr>
              <a:t>: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                     1- </a:t>
            </a:r>
            <a:r>
              <a:rPr lang="en-US" sz="2800" b="1" dirty="0">
                <a:solidFill>
                  <a:srgbClr val="7030A0"/>
                </a:solidFill>
              </a:rPr>
              <a:t>Mass is not negative number. </a:t>
            </a:r>
            <a:endParaRPr lang="en-US" sz="2800" b="1" dirty="0" smtClean="0">
              <a:solidFill>
                <a:srgbClr val="7030A0"/>
              </a:solidFill>
              <a:effectLst/>
            </a:endParaRPr>
          </a:p>
          <a:p>
            <a:r>
              <a:rPr lang="en-US" sz="2800" b="1" dirty="0" smtClean="0">
                <a:solidFill>
                  <a:srgbClr val="7030A0"/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166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Nonfunctional Requirements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5875" y="2061686"/>
            <a:ext cx="78295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  <a:effectLst/>
              </a:rPr>
              <a:t>SMMP provides a correct Solution.</a:t>
            </a:r>
          </a:p>
          <a:p>
            <a:pPr marL="285750" indent="-285750">
              <a:buFont typeface="Wingdings" charset="2"/>
              <a:buChar char="q"/>
            </a:pPr>
            <a:endParaRPr lang="en-US" sz="2800" b="1" dirty="0" smtClean="0">
              <a:solidFill>
                <a:srgbClr val="7030A0"/>
              </a:solidFill>
              <a:effectLst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  <a:effectLst/>
              </a:rPr>
              <a:t>The ability to test and verify the system.</a:t>
            </a:r>
          </a:p>
          <a:p>
            <a:pPr marL="285750" indent="-285750">
              <a:buFont typeface="Wingdings" charset="2"/>
              <a:buChar char="q"/>
            </a:pPr>
            <a:endParaRPr lang="en-US" sz="2800" b="1" dirty="0" smtClean="0">
              <a:solidFill>
                <a:srgbClr val="7030A0"/>
              </a:solidFill>
              <a:effectLst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  <a:effectLst/>
              </a:rPr>
              <a:t>The system is understandable for novel users without any ambiguities. </a:t>
            </a:r>
          </a:p>
          <a:p>
            <a:pPr marL="285750" indent="-285750">
              <a:buFont typeface="Wingdings" charset="2"/>
              <a:buChar char="q"/>
            </a:pPr>
            <a:endParaRPr lang="en-US" sz="2800" b="1" dirty="0" smtClean="0">
              <a:solidFill>
                <a:srgbClr val="7030A0"/>
              </a:solidFill>
              <a:effectLst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  <a:effectLst/>
              </a:rPr>
              <a:t>The system could be used for different applications and modified easily. 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Likely Changes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0113" y="2157412"/>
            <a:ext cx="1092895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q"/>
            </a:pPr>
            <a:r>
              <a:rPr lang="en-US" sz="2800" b="1" dirty="0">
                <a:solidFill>
                  <a:srgbClr val="7030A0"/>
                </a:solidFill>
              </a:rPr>
              <a:t>Mass amount will change depending on the reactants entered</a:t>
            </a:r>
            <a:r>
              <a:rPr lang="en-US" sz="2800" b="1" dirty="0" smtClean="0">
                <a:solidFill>
                  <a:srgbClr val="7030A0"/>
                </a:solidFill>
              </a:rPr>
              <a:t>.</a:t>
            </a:r>
          </a:p>
          <a:p>
            <a:pPr marL="457200" indent="-457200">
              <a:buFont typeface="Wingdings" charset="2"/>
              <a:buChar char="q"/>
            </a:pPr>
            <a:endParaRPr lang="en-US" sz="2800" b="1" dirty="0">
              <a:solidFill>
                <a:srgbClr val="7030A0"/>
              </a:solidFill>
            </a:endParaRPr>
          </a:p>
          <a:p>
            <a:pPr marL="457200" indent="-45720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Coefficients </a:t>
            </a:r>
            <a:r>
              <a:rPr lang="en-US" sz="2800" b="1" dirty="0">
                <a:solidFill>
                  <a:srgbClr val="7030A0"/>
                </a:solidFill>
              </a:rPr>
              <a:t>amount will change depending on the chemical reaction</a:t>
            </a:r>
            <a:r>
              <a:rPr lang="en-US" sz="2800" b="1" dirty="0" smtClean="0">
                <a:solidFill>
                  <a:srgbClr val="7030A0"/>
                </a:solidFill>
              </a:rPr>
              <a:t>.</a:t>
            </a:r>
          </a:p>
          <a:p>
            <a:pPr marL="457200" indent="-457200">
              <a:buFont typeface="Wingdings" charset="2"/>
              <a:buChar char="q"/>
            </a:pPr>
            <a:endParaRPr lang="en-US" sz="2800" b="1" dirty="0">
              <a:solidFill>
                <a:srgbClr val="7030A0"/>
              </a:solidFill>
            </a:endParaRPr>
          </a:p>
          <a:p>
            <a:pPr marL="457200" indent="-45720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Mole </a:t>
            </a:r>
            <a:r>
              <a:rPr lang="en-US" sz="2800" b="1" dirty="0">
                <a:solidFill>
                  <a:srgbClr val="7030A0"/>
                </a:solidFill>
              </a:rPr>
              <a:t>amount will change depending on the reactants entered.</a:t>
            </a:r>
          </a:p>
          <a:p>
            <a:pPr marL="457200" indent="-457200">
              <a:buFont typeface="Wingdings" charset="2"/>
              <a:buChar char="q"/>
            </a:pP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Unlikely Changes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813" y="2271713"/>
            <a:ext cx="111415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800" b="1" dirty="0">
                <a:solidFill>
                  <a:srgbClr val="7030A0"/>
                </a:solidFill>
              </a:rPr>
              <a:t>The calculation formulas will not be change what ever amount entered</a:t>
            </a:r>
            <a:r>
              <a:rPr lang="en-US" sz="2800" b="1" dirty="0" smtClean="0">
                <a:solidFill>
                  <a:srgbClr val="7030A0"/>
                </a:solidFill>
              </a:rPr>
              <a:t>.</a:t>
            </a:r>
          </a:p>
          <a:p>
            <a:pPr marL="285750" indent="-285750">
              <a:buFont typeface="Wingdings" charset="2"/>
              <a:buChar char="q"/>
            </a:pPr>
            <a:endParaRPr lang="en-US" sz="2800" b="1" dirty="0">
              <a:solidFill>
                <a:srgbClr val="7030A0"/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The </a:t>
            </a:r>
            <a:r>
              <a:rPr lang="en-US" sz="2800" b="1" dirty="0">
                <a:solidFill>
                  <a:srgbClr val="7030A0"/>
                </a:solidFill>
              </a:rPr>
              <a:t>units used in the system will not likely to be change</a:t>
            </a:r>
            <a:r>
              <a:rPr lang="en-US" sz="2800" b="1" dirty="0" smtClean="0">
                <a:solidFill>
                  <a:srgbClr val="7030A0"/>
                </a:solidFill>
              </a:rPr>
              <a:t>.</a:t>
            </a:r>
          </a:p>
          <a:p>
            <a:pPr marL="285750" indent="-285750">
              <a:buFont typeface="Wingdings" charset="2"/>
              <a:buChar char="q"/>
            </a:pPr>
            <a:endParaRPr lang="en-US" sz="2800" b="1" dirty="0">
              <a:solidFill>
                <a:srgbClr val="7030A0"/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The </a:t>
            </a:r>
            <a:r>
              <a:rPr lang="en-US" sz="2800" b="1" dirty="0">
                <a:solidFill>
                  <a:srgbClr val="7030A0"/>
                </a:solidFill>
              </a:rPr>
              <a:t>system will not likely to calculate the molecular weight of the </a:t>
            </a:r>
          </a:p>
          <a:p>
            <a:pPr marL="285750" indent="-285750">
              <a:buFont typeface="Wingdings" charset="2"/>
              <a:buChar char="q"/>
            </a:pP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26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Table of symbols </a:t>
            </a:r>
            <a:endParaRPr lang="en-US" b="1" i="1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0" t="52272" r="29924" b="26137"/>
          <a:stretch/>
        </p:blipFill>
        <p:spPr>
          <a:xfrm>
            <a:off x="1700212" y="2300289"/>
            <a:ext cx="8486775" cy="30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1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Table of units </a:t>
            </a:r>
            <a:endParaRPr lang="en-US" b="1" i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2" t="65682" r="48674" b="19772"/>
          <a:stretch/>
        </p:blipFill>
        <p:spPr>
          <a:xfrm>
            <a:off x="1928812" y="2314575"/>
            <a:ext cx="8043863" cy="32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7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Challenges 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0163" y="2143126"/>
            <a:ext cx="6467733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Divide the idea into more abstract level.</a:t>
            </a:r>
          </a:p>
          <a:p>
            <a:pPr marL="285750" indent="-285750">
              <a:buFont typeface="Wingdings" charset="2"/>
              <a:buChar char="q"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Understand each level of abstraction.</a:t>
            </a:r>
          </a:p>
          <a:p>
            <a:pPr marL="285750" indent="-285750">
              <a:buFont typeface="Wingdings" charset="2"/>
              <a:buChar char="q"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Linking between them.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4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References 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3013" y="2136339"/>
            <a:ext cx="991266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effectLst/>
                <a:latin typeface="CMR12" charset="0"/>
              </a:rPr>
              <a:t>[1]  https://</a:t>
            </a:r>
            <a:r>
              <a:rPr lang="en-US" sz="2400" b="1" dirty="0" err="1" smtClean="0">
                <a:solidFill>
                  <a:srgbClr val="7030A0"/>
                </a:solidFill>
                <a:effectLst/>
                <a:latin typeface="CMR12" charset="0"/>
              </a:rPr>
              <a:t>courses.lumenlearning.com</a:t>
            </a:r>
            <a:r>
              <a:rPr lang="en-US" sz="2400" b="1" dirty="0" smtClean="0">
                <a:solidFill>
                  <a:srgbClr val="7030A0"/>
                </a:solidFill>
                <a:effectLst/>
                <a:latin typeface="CMR12" charset="0"/>
              </a:rPr>
              <a:t>/</a:t>
            </a:r>
            <a:r>
              <a:rPr lang="en-US" sz="2400" b="1" dirty="0" err="1" smtClean="0">
                <a:solidFill>
                  <a:srgbClr val="7030A0"/>
                </a:solidFill>
                <a:effectLst/>
                <a:latin typeface="CMR12" charset="0"/>
              </a:rPr>
              <a:t>introchem</a:t>
            </a:r>
            <a:r>
              <a:rPr lang="en-US" sz="2400" b="1" dirty="0" smtClean="0">
                <a:solidFill>
                  <a:srgbClr val="7030A0"/>
                </a:solidFill>
                <a:effectLst/>
                <a:latin typeface="CMR12" charset="0"/>
              </a:rPr>
              <a:t>/chapter/the-law-of-conservation-of- mass/. </a:t>
            </a:r>
            <a:endParaRPr lang="en-US" sz="2400" b="1" dirty="0" smtClean="0">
              <a:solidFill>
                <a:srgbClr val="7030A0"/>
              </a:solidFill>
              <a:effectLst/>
            </a:endParaRPr>
          </a:p>
          <a:p>
            <a:r>
              <a:rPr lang="en-US" sz="2400" b="1" dirty="0" smtClean="0">
                <a:solidFill>
                  <a:srgbClr val="7030A0"/>
                </a:solidFill>
                <a:effectLst/>
                <a:latin typeface="CMR12" charset="0"/>
              </a:rPr>
              <a:t>[2]  https://</a:t>
            </a:r>
            <a:r>
              <a:rPr lang="en-US" sz="2400" b="1" dirty="0" err="1" smtClean="0">
                <a:solidFill>
                  <a:srgbClr val="7030A0"/>
                </a:solidFill>
                <a:effectLst/>
                <a:latin typeface="CMR12" charset="0"/>
              </a:rPr>
              <a:t>www.thoughtco.com</a:t>
            </a:r>
            <a:r>
              <a:rPr lang="en-US" sz="2400" b="1" dirty="0" smtClean="0">
                <a:solidFill>
                  <a:srgbClr val="7030A0"/>
                </a:solidFill>
                <a:effectLst/>
                <a:latin typeface="CMR12" charset="0"/>
              </a:rPr>
              <a:t>/definition-of-molecular-weight-605369. </a:t>
            </a:r>
            <a:endParaRPr lang="en-US" sz="2400" b="1" dirty="0" smtClean="0">
              <a:solidFill>
                <a:srgbClr val="7030A0"/>
              </a:solidFill>
              <a:effectLst/>
            </a:endParaRPr>
          </a:p>
          <a:p>
            <a:r>
              <a:rPr lang="en-US" sz="2400" b="1" dirty="0" smtClean="0">
                <a:solidFill>
                  <a:srgbClr val="7030A0"/>
                </a:solidFill>
                <a:effectLst/>
                <a:latin typeface="CMR12" charset="0"/>
              </a:rPr>
              <a:t>[3]  https://</a:t>
            </a:r>
            <a:r>
              <a:rPr lang="en-US" sz="2400" b="1" dirty="0" err="1" smtClean="0">
                <a:solidFill>
                  <a:srgbClr val="7030A0"/>
                </a:solidFill>
                <a:effectLst/>
                <a:latin typeface="CMR12" charset="0"/>
              </a:rPr>
              <a:t>www.thoughtco.com</a:t>
            </a:r>
            <a:r>
              <a:rPr lang="en-US" sz="2400" b="1" dirty="0" smtClean="0">
                <a:solidFill>
                  <a:srgbClr val="7030A0"/>
                </a:solidFill>
                <a:effectLst/>
                <a:latin typeface="CMR12" charset="0"/>
              </a:rPr>
              <a:t>/definition-of-mole-ratio-and-examples-605365. </a:t>
            </a:r>
            <a:endParaRPr lang="en-US" sz="2400" b="1" dirty="0" smtClean="0">
              <a:solidFill>
                <a:srgbClr val="7030A0"/>
              </a:solidFill>
              <a:effectLst/>
            </a:endParaRPr>
          </a:p>
          <a:p>
            <a:r>
              <a:rPr lang="en-US" sz="2400" b="1" dirty="0" smtClean="0">
                <a:solidFill>
                  <a:srgbClr val="7030A0"/>
                </a:solidFill>
                <a:effectLst/>
                <a:latin typeface="CMR12" charset="0"/>
              </a:rPr>
              <a:t>[4]  https://</a:t>
            </a:r>
            <a:r>
              <a:rPr lang="en-US" sz="2400" b="1" dirty="0" err="1" smtClean="0">
                <a:solidFill>
                  <a:srgbClr val="7030A0"/>
                </a:solidFill>
                <a:effectLst/>
                <a:latin typeface="CMR12" charset="0"/>
              </a:rPr>
              <a:t>www.britannica.com</a:t>
            </a:r>
            <a:r>
              <a:rPr lang="en-US" sz="2400" b="1" dirty="0" smtClean="0">
                <a:solidFill>
                  <a:srgbClr val="7030A0"/>
                </a:solidFill>
                <a:effectLst/>
                <a:latin typeface="CMR12" charset="0"/>
              </a:rPr>
              <a:t>/science/mole-chemistry. </a:t>
            </a:r>
            <a:endParaRPr lang="en-US" sz="2400" b="1" dirty="0" smtClean="0">
              <a:solidFill>
                <a:srgbClr val="7030A0"/>
              </a:solidFill>
              <a:effectLst/>
            </a:endParaRPr>
          </a:p>
          <a:p>
            <a:r>
              <a:rPr lang="en-US" sz="2400" b="1" dirty="0" smtClean="0">
                <a:solidFill>
                  <a:srgbClr val="7030A0"/>
                </a:solidFill>
                <a:effectLst/>
                <a:latin typeface="CMR12" charset="0"/>
              </a:rPr>
              <a:t>[5]  https://</a:t>
            </a:r>
            <a:r>
              <a:rPr lang="en-US" sz="2400" b="1" dirty="0" err="1" smtClean="0">
                <a:solidFill>
                  <a:srgbClr val="7030A0"/>
                </a:solidFill>
                <a:effectLst/>
                <a:latin typeface="CMR12" charset="0"/>
              </a:rPr>
              <a:t>www.khanacademy.org</a:t>
            </a:r>
            <a:r>
              <a:rPr lang="en-US" sz="2400" b="1" dirty="0" smtClean="0">
                <a:solidFill>
                  <a:srgbClr val="7030A0"/>
                </a:solidFill>
                <a:effectLst/>
                <a:latin typeface="CMR12" charset="0"/>
              </a:rPr>
              <a:t>/science/chemistry/chemical-reactions- </a:t>
            </a:r>
            <a:r>
              <a:rPr lang="en-US" sz="2400" b="1" dirty="0" err="1" smtClean="0">
                <a:solidFill>
                  <a:srgbClr val="7030A0"/>
                </a:solidFill>
                <a:effectLst/>
                <a:latin typeface="CMR12" charset="0"/>
              </a:rPr>
              <a:t>stoichiome</a:t>
            </a:r>
            <a:r>
              <a:rPr lang="en-US" sz="2400" b="1" dirty="0" smtClean="0">
                <a:solidFill>
                  <a:srgbClr val="7030A0"/>
                </a:solidFill>
                <a:effectLst/>
                <a:latin typeface="CMR12" charset="0"/>
              </a:rPr>
              <a:t>/stoichiometry-ideal/a/stoichiometry </a:t>
            </a:r>
            <a:endParaRPr lang="en-US" sz="2400" b="1" dirty="0"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78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Introduction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8"/>
          <a:stretch/>
        </p:blipFill>
        <p:spPr>
          <a:xfrm>
            <a:off x="985838" y="1845735"/>
            <a:ext cx="5057775" cy="402336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 </a:t>
            </a:r>
            <a:r>
              <a:rPr lang="en-US" dirty="0"/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Stoichiometry. </a:t>
            </a:r>
          </a:p>
          <a:p>
            <a:pPr>
              <a:buFont typeface="Wingdings" charset="2"/>
              <a:buChar char="Ø"/>
            </a:pPr>
            <a:endParaRPr lang="en-US" sz="2800" b="1" dirty="0">
              <a:solidFill>
                <a:srgbClr val="7030A0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2800" b="1" dirty="0" smtClean="0">
                <a:solidFill>
                  <a:srgbClr val="7030A0"/>
                </a:solidFill>
              </a:rPr>
              <a:t>Mass-Mass Stoichiometry.</a:t>
            </a:r>
            <a:endParaRPr lang="en-US" sz="2800" b="1" dirty="0">
              <a:solidFill>
                <a:srgbClr val="7030A0"/>
              </a:solidFill>
            </a:endParaRP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Thank you </a:t>
            </a:r>
            <a:endParaRPr lang="en-US" b="1" i="1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8" y="1970087"/>
            <a:ext cx="9344025" cy="363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0600" y="2710159"/>
            <a:ext cx="93535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effectLst/>
              </a:rPr>
              <a:t>Given unbalanced chemical reaction with sets of reactants and products , the goal statement is: 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endParaRPr lang="en-US" sz="2800" b="1" dirty="0" smtClean="0">
              <a:solidFill>
                <a:srgbClr val="7030A0"/>
              </a:solidFill>
            </a:endParaRPr>
          </a:p>
          <a:p>
            <a:pPr marL="457200" indent="-45720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  <a:effectLst/>
              </a:rPr>
              <a:t>GS1: Get the mass of one of unknown reactant. 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Goal </a:t>
            </a:r>
            <a:r>
              <a:rPr lang="en-US" b="1" i="1" dirty="0">
                <a:solidFill>
                  <a:srgbClr val="7030A0"/>
                </a:solidFill>
              </a:rPr>
              <a:t>S</a:t>
            </a:r>
            <a:r>
              <a:rPr lang="en-US" b="1" i="1" dirty="0" smtClean="0">
                <a:solidFill>
                  <a:srgbClr val="7030A0"/>
                </a:solidFill>
              </a:rPr>
              <a:t>tatement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038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Specific System Description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sz="half" idx="1"/>
          </p:nvPr>
        </p:nvSpPr>
        <p:spPr>
          <a:xfrm>
            <a:off x="1097280" y="2174346"/>
            <a:ext cx="4937760" cy="4023360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sz="2800" b="1" dirty="0">
                <a:solidFill>
                  <a:srgbClr val="7030A0"/>
                </a:solidFill>
              </a:rPr>
              <a:t>Problem Description</a:t>
            </a:r>
          </a:p>
          <a:p>
            <a:pPr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Terminology and  Definitions</a:t>
            </a:r>
          </a:p>
          <a:p>
            <a:pPr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Physical System Description</a:t>
            </a:r>
          </a:p>
          <a:p>
            <a:pPr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Assumptions</a:t>
            </a:r>
          </a:p>
          <a:p>
            <a:pPr>
              <a:buFont typeface="Wingdings" charset="2"/>
              <a:buChar char="q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808" y="2162704"/>
            <a:ext cx="4937760" cy="4023360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 </a:t>
            </a:r>
            <a:r>
              <a:rPr lang="en-US" sz="2800" b="1" dirty="0">
                <a:solidFill>
                  <a:srgbClr val="7030A0"/>
                </a:solidFill>
              </a:rPr>
              <a:t>Theoretical model</a:t>
            </a:r>
            <a:r>
              <a:rPr lang="en-US" sz="2800" b="1" dirty="0" smtClean="0">
                <a:solidFill>
                  <a:srgbClr val="7030A0"/>
                </a:solidFill>
              </a:rPr>
              <a:t>.</a:t>
            </a:r>
          </a:p>
          <a:p>
            <a:pPr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General definition. </a:t>
            </a:r>
            <a:endParaRPr lang="en-US" sz="2800" b="1" dirty="0">
              <a:solidFill>
                <a:srgbClr val="7030A0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800" b="1" dirty="0" smtClean="0"/>
              <a:t> </a:t>
            </a:r>
            <a:r>
              <a:rPr lang="en-US" sz="2800" b="1" dirty="0">
                <a:solidFill>
                  <a:srgbClr val="7030A0"/>
                </a:solidFill>
              </a:rPr>
              <a:t>Instance model.</a:t>
            </a:r>
          </a:p>
          <a:p>
            <a:pPr>
              <a:buFont typeface="Wingdings" charset="2"/>
              <a:buChar char="q"/>
            </a:pPr>
            <a:r>
              <a:rPr lang="en-US" sz="2800" b="1" dirty="0" smtClean="0"/>
              <a:t> </a:t>
            </a:r>
            <a:r>
              <a:rPr lang="en-US" sz="2800" b="1" dirty="0">
                <a:solidFill>
                  <a:srgbClr val="7030A0"/>
                </a:solidFill>
              </a:rPr>
              <a:t>Data definition.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Problem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53038" y="2510135"/>
            <a:ext cx="93468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Helvetica" charset="0"/>
              </a:rPr>
              <a:t>SMMP is intended to solve the Mass-Mass Stoichiometry problem in </a:t>
            </a:r>
            <a:r>
              <a:rPr lang="en-US" sz="2800" b="1" dirty="0" smtClean="0">
                <a:solidFill>
                  <a:srgbClr val="7030A0"/>
                </a:solidFill>
                <a:latin typeface="Helvetica" charset="0"/>
              </a:rPr>
              <a:t>any chemical </a:t>
            </a:r>
            <a:r>
              <a:rPr lang="en-US" sz="2800" b="1" dirty="0">
                <a:solidFill>
                  <a:srgbClr val="7030A0"/>
                </a:solidFill>
                <a:latin typeface="Helvetica" charset="0"/>
              </a:rPr>
              <a:t>reaction consists of two reactants. </a:t>
            </a:r>
          </a:p>
        </p:txBody>
      </p:sp>
    </p:spTree>
    <p:extLst>
      <p:ext uri="{BB962C8B-B14F-4D97-AF65-F5344CB8AC3E}">
        <p14:creationId xmlns:p14="http://schemas.microsoft.com/office/powerpoint/2010/main" val="18752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Terminology and Definitions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2286000"/>
            <a:ext cx="91611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Stoichiometry.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Chemical reaction.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Reactant.</a:t>
            </a:r>
            <a:endParaRPr lang="en-US" sz="2800" b="1" dirty="0">
              <a:solidFill>
                <a:srgbClr val="7030A0"/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Product.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Coefficients.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Mole ratio.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Molecular </a:t>
            </a:r>
            <a:r>
              <a:rPr lang="en-US" sz="2800" b="1" dirty="0">
                <a:solidFill>
                  <a:srgbClr val="7030A0"/>
                </a:solidFill>
              </a:rPr>
              <a:t>weight (Molar mass</a:t>
            </a:r>
            <a:r>
              <a:rPr lang="en-US" sz="2800" b="1" dirty="0" smtClean="0">
                <a:solidFill>
                  <a:srgbClr val="7030A0"/>
                </a:solidFill>
              </a:rPr>
              <a:t>).  </a:t>
            </a:r>
            <a:r>
              <a:rPr lang="en-US" sz="2800" b="1" dirty="0">
                <a:solidFill>
                  <a:srgbClr val="7030A0"/>
                </a:solidFill>
              </a:rPr>
              <a:t> </a:t>
            </a:r>
          </a:p>
          <a:p>
            <a:pPr marL="285750" indent="-285750">
              <a:buFont typeface="Wingdings" charset="2"/>
              <a:buChar char="q"/>
            </a:pP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1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Assumptions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3014" y="2185987"/>
            <a:ext cx="74866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800" b="1" dirty="0">
                <a:solidFill>
                  <a:srgbClr val="7030A0"/>
                </a:solidFill>
              </a:rPr>
              <a:t>Two </a:t>
            </a:r>
            <a:r>
              <a:rPr lang="en-US" sz="2800" b="1" dirty="0" smtClean="0">
                <a:solidFill>
                  <a:srgbClr val="7030A0"/>
                </a:solidFill>
              </a:rPr>
              <a:t>reactants.</a:t>
            </a:r>
            <a:endParaRPr lang="en-US" sz="2800" b="1" dirty="0">
              <a:solidFill>
                <a:srgbClr val="7030A0"/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Unbalanced reaction.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Known mass.</a:t>
            </a:r>
            <a:endParaRPr lang="en-US" sz="2800" b="1" dirty="0">
              <a:solidFill>
                <a:srgbClr val="7030A0"/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Mass unit.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Positive amount.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Known </a:t>
            </a:r>
            <a:r>
              <a:rPr lang="en-US" sz="2800" b="1" dirty="0">
                <a:solidFill>
                  <a:srgbClr val="7030A0"/>
                </a:solidFill>
              </a:rPr>
              <a:t>molecular </a:t>
            </a:r>
            <a:r>
              <a:rPr lang="en-US" sz="2800" b="1" dirty="0" smtClean="0">
                <a:solidFill>
                  <a:srgbClr val="7030A0"/>
                </a:solidFill>
              </a:rPr>
              <a:t>weight.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24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Theoretical </a:t>
            </a:r>
            <a:r>
              <a:rPr lang="en-US" b="1" i="1" dirty="0" smtClean="0">
                <a:solidFill>
                  <a:srgbClr val="7030A0"/>
                </a:solidFill>
              </a:rPr>
              <a:t>Model</a:t>
            </a:r>
            <a:endParaRPr lang="en-US" b="1" i="1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5" t="21364" r="28646" b="57954"/>
          <a:stretch/>
        </p:blipFill>
        <p:spPr>
          <a:xfrm>
            <a:off x="1743075" y="2386013"/>
            <a:ext cx="80010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9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</TotalTime>
  <Words>390</Words>
  <Application>Microsoft Macintosh PowerPoint</Application>
  <PresentationFormat>Widescreen</PresentationFormat>
  <Paragraphs>122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Calibri Light</vt:lpstr>
      <vt:lpstr>CMR12</vt:lpstr>
      <vt:lpstr>Helvetica</vt:lpstr>
      <vt:lpstr>Wingdings</vt:lpstr>
      <vt:lpstr>Retrospect</vt:lpstr>
      <vt:lpstr>PowerPoint Presentation</vt:lpstr>
      <vt:lpstr>Presentation outline </vt:lpstr>
      <vt:lpstr>Introduction</vt:lpstr>
      <vt:lpstr>Goal Statement</vt:lpstr>
      <vt:lpstr>Specific System Description</vt:lpstr>
      <vt:lpstr>Problem Description</vt:lpstr>
      <vt:lpstr>Terminology and Definitions</vt:lpstr>
      <vt:lpstr>Assumptions</vt:lpstr>
      <vt:lpstr>Theoretical Model</vt:lpstr>
      <vt:lpstr>General Definition</vt:lpstr>
      <vt:lpstr>Instance Model (1)</vt:lpstr>
      <vt:lpstr>Instance Model(2)</vt:lpstr>
      <vt:lpstr>Instance Model(3)</vt:lpstr>
      <vt:lpstr>Data Definition(1)</vt:lpstr>
      <vt:lpstr>Data Definition(2)</vt:lpstr>
      <vt:lpstr>Physical System Description</vt:lpstr>
      <vt:lpstr>Input Data Constraints</vt:lpstr>
      <vt:lpstr>Output Data Constraints</vt:lpstr>
      <vt:lpstr>Requirements</vt:lpstr>
      <vt:lpstr>Functional Requirements</vt:lpstr>
      <vt:lpstr>Functional Requirements</vt:lpstr>
      <vt:lpstr>Functional Requirements</vt:lpstr>
      <vt:lpstr>Nonfunctional Requirements</vt:lpstr>
      <vt:lpstr>Likely Changes</vt:lpstr>
      <vt:lpstr>Unlikely Changes</vt:lpstr>
      <vt:lpstr>Table of symbols </vt:lpstr>
      <vt:lpstr>Table of units </vt:lpstr>
      <vt:lpstr>Challenges </vt:lpstr>
      <vt:lpstr>References </vt:lpstr>
      <vt:lpstr>Thank you 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deema alomair</dc:creator>
  <cp:lastModifiedBy>deema alomair</cp:lastModifiedBy>
  <cp:revision>19</cp:revision>
  <dcterms:created xsi:type="dcterms:W3CDTF">2019-09-30T02:09:45Z</dcterms:created>
  <dcterms:modified xsi:type="dcterms:W3CDTF">2019-09-30T04:22:03Z</dcterms:modified>
</cp:coreProperties>
</file>