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307117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374532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FD1F2F-7A6D-4ADE-994D-D9DFBC64D18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1030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1273683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FD1F2F-7A6D-4ADE-994D-D9DFBC64D18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14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411343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4637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389585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226609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676F50-0FD3-48AE-A133-DC7FC4CDF1B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210755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276450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76F50-0FD3-48AE-A133-DC7FC4CDF1B1}"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332924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76F50-0FD3-48AE-A133-DC7FC4CDF1B1}"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214460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76F50-0FD3-48AE-A133-DC7FC4CDF1B1}"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14198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303183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676F50-0FD3-48AE-A133-DC7FC4CDF1B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FD1F2F-7A6D-4ADE-994D-D9DFBC64D186}" type="slidenum">
              <a:rPr lang="en-IN" smtClean="0"/>
              <a:t>‹#›</a:t>
            </a:fld>
            <a:endParaRPr lang="en-IN"/>
          </a:p>
        </p:txBody>
      </p:sp>
    </p:spTree>
    <p:extLst>
      <p:ext uri="{BB962C8B-B14F-4D97-AF65-F5344CB8AC3E}">
        <p14:creationId xmlns:p14="http://schemas.microsoft.com/office/powerpoint/2010/main" val="266697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676F50-0FD3-48AE-A133-DC7FC4CDF1B1}" type="datetimeFigureOut">
              <a:rPr lang="en-IN" smtClean="0"/>
              <a:t>09-10-2023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FD1F2F-7A6D-4ADE-994D-D9DFBC64D186}" type="slidenum">
              <a:rPr lang="en-IN" smtClean="0"/>
              <a:t>‹#›</a:t>
            </a:fld>
            <a:endParaRPr lang="en-IN"/>
          </a:p>
        </p:txBody>
      </p:sp>
    </p:spTree>
    <p:extLst>
      <p:ext uri="{BB962C8B-B14F-4D97-AF65-F5344CB8AC3E}">
        <p14:creationId xmlns:p14="http://schemas.microsoft.com/office/powerpoint/2010/main" val="77998780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4937" y="1046285"/>
            <a:ext cx="8616463" cy="1960685"/>
          </a:xfrm>
        </p:spPr>
        <p:txBody>
          <a:bodyPr>
            <a:normAutofit fontScale="90000"/>
          </a:bodyPr>
          <a:lstStyle/>
          <a:p>
            <a:r>
              <a:rPr lang="en-GB" dirty="0"/>
              <a:t>Electricity Price Prediction Using Data Science</a:t>
            </a:r>
            <a:endParaRPr lang="en-IN" dirty="0"/>
          </a:p>
        </p:txBody>
      </p:sp>
      <p:sp>
        <p:nvSpPr>
          <p:cNvPr id="4" name="TextBox 3"/>
          <p:cNvSpPr txBox="1"/>
          <p:nvPr/>
        </p:nvSpPr>
        <p:spPr>
          <a:xfrm>
            <a:off x="7420708" y="4044461"/>
            <a:ext cx="5284177" cy="1969770"/>
          </a:xfrm>
          <a:prstGeom prst="rect">
            <a:avLst/>
          </a:prstGeom>
          <a:noFill/>
        </p:spPr>
        <p:txBody>
          <a:bodyPr wrap="square" rtlCol="0">
            <a:spAutoFit/>
          </a:bodyPr>
          <a:lstStyle/>
          <a:p>
            <a:r>
              <a:rPr lang="en-IN" sz="3200" u="sng" dirty="0" smtClean="0"/>
              <a:t>TEAM MEMBERS</a:t>
            </a:r>
          </a:p>
          <a:p>
            <a:r>
              <a:rPr lang="en-IN" dirty="0" smtClean="0"/>
              <a:t> M Dinesh(TL)</a:t>
            </a:r>
          </a:p>
          <a:p>
            <a:r>
              <a:rPr lang="en-IN" dirty="0"/>
              <a:t> </a:t>
            </a:r>
            <a:r>
              <a:rPr lang="en-IN" dirty="0" smtClean="0"/>
              <a:t>M </a:t>
            </a:r>
            <a:r>
              <a:rPr lang="en-IN" dirty="0" err="1" smtClean="0"/>
              <a:t>Deenadayalan</a:t>
            </a:r>
            <a:endParaRPr lang="en-IN" dirty="0" smtClean="0"/>
          </a:p>
          <a:p>
            <a:r>
              <a:rPr lang="en-IN" dirty="0"/>
              <a:t> </a:t>
            </a:r>
            <a:r>
              <a:rPr lang="en-IN" dirty="0" smtClean="0"/>
              <a:t>S Harish</a:t>
            </a:r>
          </a:p>
          <a:p>
            <a:r>
              <a:rPr lang="en-IN" dirty="0" smtClean="0"/>
              <a:t> S </a:t>
            </a:r>
            <a:r>
              <a:rPr lang="en-IN" dirty="0" err="1" smtClean="0"/>
              <a:t>Muralidhara</a:t>
            </a:r>
            <a:endParaRPr lang="en-IN" dirty="0" smtClean="0"/>
          </a:p>
          <a:p>
            <a:r>
              <a:rPr lang="en-IN" dirty="0"/>
              <a:t> </a:t>
            </a:r>
            <a:r>
              <a:rPr lang="en-IN" dirty="0" smtClean="0"/>
              <a:t>N T </a:t>
            </a:r>
            <a:r>
              <a:rPr lang="en-IN" dirty="0" err="1" smtClean="0"/>
              <a:t>Keerthimurugan</a:t>
            </a:r>
            <a:endParaRPr lang="en-IN" dirty="0"/>
          </a:p>
        </p:txBody>
      </p:sp>
    </p:spTree>
    <p:extLst>
      <p:ext uri="{BB962C8B-B14F-4D97-AF65-F5344CB8AC3E}">
        <p14:creationId xmlns:p14="http://schemas.microsoft.com/office/powerpoint/2010/main" val="3831602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537995"/>
          </a:xfrm>
        </p:spPr>
        <p:txBody>
          <a:bodyPr>
            <a:normAutofit/>
          </a:bodyPr>
          <a:lstStyle/>
          <a:p>
            <a:r>
              <a:rPr lang="en-IN" sz="3200" b="1" dirty="0"/>
              <a:t>Continuous Improvement</a:t>
            </a:r>
            <a:r>
              <a:rPr lang="en-IN" sz="3200" b="1" dirty="0" smtClean="0"/>
              <a:t>:</a:t>
            </a:r>
          </a:p>
          <a:p>
            <a:pPr marL="0" indent="0">
              <a:buNone/>
            </a:pPr>
            <a:endParaRPr lang="en-IN" sz="3200" b="1" dirty="0"/>
          </a:p>
          <a:p>
            <a:r>
              <a:rPr lang="en-GB" b="1" dirty="0"/>
              <a:t>Regular Monitoring:</a:t>
            </a:r>
            <a:r>
              <a:rPr lang="en-GB" dirty="0"/>
              <a:t> We establish a monitoring system to track the performance of our model in real time. Any deviations from expected results can be swiftly identified and addressed.</a:t>
            </a:r>
          </a:p>
          <a:p>
            <a:r>
              <a:rPr lang="en-GB" b="1" dirty="0"/>
              <a:t>Model Updates:</a:t>
            </a:r>
            <a:r>
              <a:rPr lang="en-GB" dirty="0"/>
              <a:t> To ensure the model's accuracy and relevance, we periodically retrain it with new data. This iterative process allows us to adapt to changing market conditions and improve predictive capabilities.</a:t>
            </a:r>
          </a:p>
          <a:p>
            <a:pPr marL="0" indent="0">
              <a:buNone/>
            </a:pPr>
            <a:endParaRPr lang="en-IN" sz="3200" dirty="0"/>
          </a:p>
        </p:txBody>
      </p:sp>
    </p:spTree>
    <p:extLst>
      <p:ext uri="{BB962C8B-B14F-4D97-AF65-F5344CB8AC3E}">
        <p14:creationId xmlns:p14="http://schemas.microsoft.com/office/powerpoint/2010/main" val="60804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376" y="589386"/>
            <a:ext cx="8911687" cy="1280890"/>
          </a:xfrm>
        </p:spPr>
        <p:txBody>
          <a:bodyPr>
            <a:normAutofit/>
          </a:bodyPr>
          <a:lstStyle/>
          <a:p>
            <a:r>
              <a:rPr lang="en-IN" sz="4000" b="1" dirty="0"/>
              <a:t>Monitoring and Maintenance</a:t>
            </a:r>
            <a:endParaRPr lang="en-IN" sz="4000" dirty="0"/>
          </a:p>
        </p:txBody>
      </p:sp>
      <p:sp>
        <p:nvSpPr>
          <p:cNvPr id="3" name="Content Placeholder 2"/>
          <p:cNvSpPr>
            <a:spLocks noGrp="1"/>
          </p:cNvSpPr>
          <p:nvPr>
            <p:ph idx="1"/>
          </p:nvPr>
        </p:nvSpPr>
        <p:spPr/>
        <p:txBody>
          <a:bodyPr>
            <a:normAutofit/>
          </a:bodyPr>
          <a:lstStyle/>
          <a:p>
            <a:r>
              <a:rPr lang="en-GB" sz="2800" b="1" dirty="0"/>
              <a:t>Continuous </a:t>
            </a:r>
            <a:r>
              <a:rPr lang="en-GB" sz="2800" b="1" dirty="0" smtClean="0"/>
              <a:t>Monitoring:</a:t>
            </a:r>
          </a:p>
          <a:p>
            <a:pPr marL="0" indent="0">
              <a:buNone/>
            </a:pPr>
            <a:endParaRPr lang="en-GB" dirty="0"/>
          </a:p>
          <a:p>
            <a:pPr lvl="1"/>
            <a:r>
              <a:rPr lang="en-GB" sz="1800" dirty="0"/>
              <a:t>Monitors predictions against actual electricity prices and alerts us to any discrepancies.</a:t>
            </a:r>
          </a:p>
          <a:p>
            <a:pPr lvl="1"/>
            <a:r>
              <a:rPr lang="en-GB" sz="1800" dirty="0"/>
              <a:t>Detects deviations from expected results, which may be indicative of changing market dynamics or data anomalies.</a:t>
            </a:r>
          </a:p>
          <a:p>
            <a:pPr lvl="1"/>
            <a:r>
              <a:rPr lang="en-GB" sz="1800" dirty="0"/>
              <a:t>Enables us to proactively address issues and maintain the quality of our predictions.</a:t>
            </a:r>
          </a:p>
          <a:p>
            <a:pPr marL="0" indent="0">
              <a:buNone/>
            </a:pPr>
            <a:endParaRPr lang="en-IN" dirty="0"/>
          </a:p>
        </p:txBody>
      </p:sp>
    </p:spTree>
    <p:extLst>
      <p:ext uri="{BB962C8B-B14F-4D97-AF65-F5344CB8AC3E}">
        <p14:creationId xmlns:p14="http://schemas.microsoft.com/office/powerpoint/2010/main" val="248412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7946" y="1716911"/>
            <a:ext cx="8915400" cy="3777622"/>
          </a:xfrm>
        </p:spPr>
        <p:txBody>
          <a:bodyPr>
            <a:normAutofit/>
          </a:bodyPr>
          <a:lstStyle/>
          <a:p>
            <a:r>
              <a:rPr lang="en-IN" sz="3200" b="1" dirty="0"/>
              <a:t>Model Updates</a:t>
            </a:r>
            <a:r>
              <a:rPr lang="en-IN" sz="3200" b="1" dirty="0" smtClean="0"/>
              <a:t>:</a:t>
            </a:r>
            <a:endParaRPr lang="en-IN" sz="3200" b="1" dirty="0"/>
          </a:p>
          <a:p>
            <a:r>
              <a:rPr lang="en-GB" sz="2000" dirty="0"/>
              <a:t>Periodically retrain our model with new data to adapt to evolving market conditions.</a:t>
            </a:r>
          </a:p>
          <a:p>
            <a:r>
              <a:rPr lang="en-GB" sz="2000" dirty="0"/>
              <a:t>Consider updates to the model architecture or features to enhance predictive capabilities.</a:t>
            </a:r>
          </a:p>
          <a:p>
            <a:r>
              <a:rPr lang="en-GB" sz="2000" dirty="0"/>
              <a:t>Collaborate with domain experts to incorporate industry insights and domain knowledge into our model.</a:t>
            </a:r>
          </a:p>
          <a:p>
            <a:pPr marL="0" indent="0">
              <a:buNone/>
            </a:pPr>
            <a:endParaRPr lang="en-IN" sz="3200" dirty="0"/>
          </a:p>
        </p:txBody>
      </p:sp>
    </p:spTree>
    <p:extLst>
      <p:ext uri="{BB962C8B-B14F-4D97-AF65-F5344CB8AC3E}">
        <p14:creationId xmlns:p14="http://schemas.microsoft.com/office/powerpoint/2010/main" val="389954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normAutofit/>
          </a:bodyPr>
          <a:lstStyle/>
          <a:p>
            <a:r>
              <a:rPr lang="en-IN" sz="3200" b="1" dirty="0"/>
              <a:t>Iterative Improvement</a:t>
            </a:r>
            <a:r>
              <a:rPr lang="en-IN" sz="3200" b="1" dirty="0" smtClean="0"/>
              <a:t>:</a:t>
            </a:r>
            <a:endParaRPr lang="en-GB" sz="3200" b="1" dirty="0"/>
          </a:p>
          <a:p>
            <a:r>
              <a:rPr lang="en-GB" dirty="0"/>
              <a:t>Continuously learn from the performance data, allowing us to make data-driven improvements.</a:t>
            </a:r>
          </a:p>
          <a:p>
            <a:r>
              <a:rPr lang="en-GB" dirty="0"/>
              <a:t>Solicit feedback from stakeholders to identify areas for enhancement.</a:t>
            </a:r>
          </a:p>
          <a:p>
            <a:r>
              <a:rPr lang="en-GB" dirty="0"/>
              <a:t>Stay agile in responding to changing market conditions and user needs.</a:t>
            </a:r>
          </a:p>
          <a:p>
            <a:pPr marL="0" indent="0">
              <a:buNone/>
            </a:pPr>
            <a:endParaRPr lang="en-GB" sz="3200" dirty="0"/>
          </a:p>
        </p:txBody>
      </p:sp>
    </p:spTree>
    <p:extLst>
      <p:ext uri="{BB962C8B-B14F-4D97-AF65-F5344CB8AC3E}">
        <p14:creationId xmlns:p14="http://schemas.microsoft.com/office/powerpoint/2010/main" val="351249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75" y="635684"/>
            <a:ext cx="8911687" cy="1280890"/>
          </a:xfrm>
        </p:spPr>
        <p:txBody>
          <a:bodyPr>
            <a:normAutofit/>
          </a:bodyPr>
          <a:lstStyle/>
          <a:p>
            <a:r>
              <a:rPr lang="en-IN" sz="4000" b="1" dirty="0"/>
              <a:t>Scaling </a:t>
            </a:r>
            <a:r>
              <a:rPr lang="en-IN" sz="4000" b="1" dirty="0" smtClean="0"/>
              <a:t>and Integration</a:t>
            </a:r>
            <a:endParaRPr lang="en-IN" sz="2700" dirty="0"/>
          </a:p>
        </p:txBody>
      </p:sp>
      <p:sp>
        <p:nvSpPr>
          <p:cNvPr id="4" name="TextBox 3"/>
          <p:cNvSpPr txBox="1"/>
          <p:nvPr/>
        </p:nvSpPr>
        <p:spPr>
          <a:xfrm>
            <a:off x="2766351" y="2055471"/>
            <a:ext cx="9618562" cy="830997"/>
          </a:xfrm>
          <a:prstGeom prst="rect">
            <a:avLst/>
          </a:prstGeom>
          <a:noFill/>
        </p:spPr>
        <p:txBody>
          <a:bodyPr wrap="square" rtlCol="0">
            <a:spAutoFit/>
          </a:bodyPr>
          <a:lstStyle/>
          <a:p>
            <a:r>
              <a:rPr lang="en-GB" dirty="0" smtClean="0"/>
              <a:t>   </a:t>
            </a:r>
            <a:r>
              <a:rPr lang="en-GB" sz="2400" dirty="0" smtClean="0"/>
              <a:t>we </a:t>
            </a:r>
            <a:r>
              <a:rPr lang="en-GB" sz="2400" dirty="0"/>
              <a:t>explore opportunities to expand its reach and integration into broader energy markets and systems</a:t>
            </a:r>
            <a:r>
              <a:rPr lang="en-GB" dirty="0"/>
              <a:t>.</a:t>
            </a:r>
            <a:endParaRPr lang="en-IN" dirty="0"/>
          </a:p>
        </p:txBody>
      </p:sp>
    </p:spTree>
    <p:extLst>
      <p:ext uri="{BB962C8B-B14F-4D97-AF65-F5344CB8AC3E}">
        <p14:creationId xmlns:p14="http://schemas.microsoft.com/office/powerpoint/2010/main" val="164662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47" y="566237"/>
            <a:ext cx="8911687" cy="1280890"/>
          </a:xfrm>
        </p:spPr>
        <p:txBody>
          <a:bodyPr>
            <a:normAutofit/>
          </a:bodyPr>
          <a:lstStyle/>
          <a:p>
            <a:r>
              <a:rPr lang="en-IN" sz="4000" dirty="0" smtClean="0"/>
              <a:t>Scaling:</a:t>
            </a:r>
            <a:endParaRPr lang="en-IN" sz="4000" dirty="0"/>
          </a:p>
        </p:txBody>
      </p:sp>
      <p:sp>
        <p:nvSpPr>
          <p:cNvPr id="3" name="Content Placeholder 2"/>
          <p:cNvSpPr>
            <a:spLocks noGrp="1"/>
          </p:cNvSpPr>
          <p:nvPr>
            <p:ph idx="1"/>
          </p:nvPr>
        </p:nvSpPr>
        <p:spPr>
          <a:xfrm>
            <a:off x="2924878" y="1716912"/>
            <a:ext cx="8915400" cy="3777622"/>
          </a:xfrm>
        </p:spPr>
        <p:txBody>
          <a:bodyPr/>
          <a:lstStyle/>
          <a:p>
            <a:pPr marL="0" indent="0">
              <a:buNone/>
            </a:pPr>
            <a:endParaRPr lang="en-GB" dirty="0"/>
          </a:p>
          <a:p>
            <a:r>
              <a:rPr lang="en-GB" b="1" dirty="0"/>
              <a:t>Expanding Geographical Coverage:</a:t>
            </a:r>
            <a:r>
              <a:rPr lang="en-GB" dirty="0"/>
              <a:t> We consider extending the coverage of our solution to encompass larger geographical areas. This expansion enables a wider range of stakeholders to benefit from accurate electricity price predictions.</a:t>
            </a:r>
          </a:p>
          <a:p>
            <a:r>
              <a:rPr lang="en-GB" b="1" dirty="0"/>
              <a:t>Handling Increased Data Volume:</a:t>
            </a:r>
            <a:r>
              <a:rPr lang="en-GB" dirty="0"/>
              <a:t> As we scale, we adapt our infrastructure to accommodate larger volumes of data. This ensures that our solution remains efficient and responsive even in the face of growing data demands.</a:t>
            </a:r>
          </a:p>
        </p:txBody>
      </p:sp>
    </p:spTree>
    <p:extLst>
      <p:ext uri="{BB962C8B-B14F-4D97-AF65-F5344CB8AC3E}">
        <p14:creationId xmlns:p14="http://schemas.microsoft.com/office/powerpoint/2010/main" val="21918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73" y="658834"/>
            <a:ext cx="8911687" cy="1280890"/>
          </a:xfrm>
        </p:spPr>
        <p:txBody>
          <a:bodyPr>
            <a:normAutofit/>
          </a:bodyPr>
          <a:lstStyle/>
          <a:p>
            <a:r>
              <a:rPr lang="en-IN" sz="4000" dirty="0" smtClean="0"/>
              <a:t>Integration:</a:t>
            </a:r>
            <a:endParaRPr lang="en-IN" sz="4000" dirty="0"/>
          </a:p>
        </p:txBody>
      </p:sp>
      <p:sp>
        <p:nvSpPr>
          <p:cNvPr id="3" name="Content Placeholder 2"/>
          <p:cNvSpPr>
            <a:spLocks noGrp="1"/>
          </p:cNvSpPr>
          <p:nvPr>
            <p:ph idx="1"/>
          </p:nvPr>
        </p:nvSpPr>
        <p:spPr/>
        <p:txBody>
          <a:bodyPr>
            <a:normAutofit fontScale="92500" lnSpcReduction="10000"/>
          </a:bodyPr>
          <a:lstStyle/>
          <a:p>
            <a:r>
              <a:rPr lang="en-GB" b="1" dirty="0"/>
              <a:t>Collaboration with Industry Partners:</a:t>
            </a:r>
            <a:r>
              <a:rPr lang="en-GB" dirty="0"/>
              <a:t> We actively seek collaborations with industry partners, utilities, and energy market operators. These partnerships allow us to integrate our predictive system seamlessly into existing energy management ecosystems.</a:t>
            </a:r>
          </a:p>
          <a:p>
            <a:r>
              <a:rPr lang="en-GB" b="1" dirty="0"/>
              <a:t>APIs and Interoperability:</a:t>
            </a:r>
            <a:r>
              <a:rPr lang="en-GB" dirty="0"/>
              <a:t> We prioritize creating APIs and interfaces that facilitate seamless data exchange with other systems. Interoperability ensures that our predictions can be integrated into various decision-support tools used by stakeholders.</a:t>
            </a:r>
          </a:p>
          <a:p>
            <a:r>
              <a:rPr lang="en-GB" b="1" dirty="0"/>
              <a:t>Data Sharing and Insights:</a:t>
            </a:r>
            <a:r>
              <a:rPr lang="en-GB" dirty="0"/>
              <a:t> Through integration, we contribute to a shared data ecosystem, enabling stakeholders to gain valuable insights and make data-driven decisions.</a:t>
            </a:r>
          </a:p>
          <a:p>
            <a:r>
              <a:rPr lang="en-GB" dirty="0"/>
              <a:t>Our focus on scaling and integration aligns with our commitment to providing accessible and valuable electricity price predictions to a broader audience.</a:t>
            </a:r>
          </a:p>
        </p:txBody>
      </p:sp>
    </p:spTree>
    <p:extLst>
      <p:ext uri="{BB962C8B-B14F-4D97-AF65-F5344CB8AC3E}">
        <p14:creationId xmlns:p14="http://schemas.microsoft.com/office/powerpoint/2010/main" val="205366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49" y="635685"/>
            <a:ext cx="8911687" cy="1280890"/>
          </a:xfrm>
        </p:spPr>
        <p:txBody>
          <a:bodyPr>
            <a:normAutofit/>
          </a:bodyPr>
          <a:lstStyle/>
          <a:p>
            <a:r>
              <a:rPr lang="en-IN" sz="4000" b="1" dirty="0"/>
              <a:t>Communication and Reporting</a:t>
            </a:r>
            <a:endParaRPr lang="en-IN" sz="4000" dirty="0"/>
          </a:p>
        </p:txBody>
      </p:sp>
      <p:sp>
        <p:nvSpPr>
          <p:cNvPr id="3" name="Content Placeholder 2"/>
          <p:cNvSpPr>
            <a:spLocks noGrp="1"/>
          </p:cNvSpPr>
          <p:nvPr>
            <p:ph idx="1"/>
          </p:nvPr>
        </p:nvSpPr>
        <p:spPr>
          <a:xfrm>
            <a:off x="2847713" y="2203049"/>
            <a:ext cx="9344287" cy="1489276"/>
          </a:xfrm>
        </p:spPr>
        <p:txBody>
          <a:bodyPr>
            <a:normAutofit/>
          </a:bodyPr>
          <a:lstStyle/>
          <a:p>
            <a:r>
              <a:rPr lang="en-GB" sz="2400" dirty="0"/>
              <a:t>Effective communication and reporting are vital aspects of our project, ensuring that stakeholders are informed and engaged.</a:t>
            </a:r>
            <a:endParaRPr lang="en-IN" sz="2400" dirty="0"/>
          </a:p>
        </p:txBody>
      </p:sp>
    </p:spTree>
    <p:extLst>
      <p:ext uri="{BB962C8B-B14F-4D97-AF65-F5344CB8AC3E}">
        <p14:creationId xmlns:p14="http://schemas.microsoft.com/office/powerpoint/2010/main" val="265138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69" y="647260"/>
            <a:ext cx="8911687" cy="1280890"/>
          </a:xfrm>
        </p:spPr>
        <p:txBody>
          <a:bodyPr/>
          <a:lstStyle/>
          <a:p>
            <a:r>
              <a:rPr lang="en-IN" b="1" dirty="0"/>
              <a:t>Regular Reporting:</a:t>
            </a:r>
            <a:endParaRPr lang="en-IN" dirty="0"/>
          </a:p>
        </p:txBody>
      </p:sp>
      <p:sp>
        <p:nvSpPr>
          <p:cNvPr id="3" name="Content Placeholder 2"/>
          <p:cNvSpPr>
            <a:spLocks noGrp="1"/>
          </p:cNvSpPr>
          <p:nvPr>
            <p:ph idx="1"/>
          </p:nvPr>
        </p:nvSpPr>
        <p:spPr/>
        <p:txBody>
          <a:bodyPr/>
          <a:lstStyle/>
          <a:p>
            <a:r>
              <a:rPr lang="en-GB" sz="2000" dirty="0"/>
              <a:t>Provide stakeholders with a clear overview of the accuracy and reliability of our predictions.</a:t>
            </a:r>
          </a:p>
          <a:p>
            <a:r>
              <a:rPr lang="en-GB" sz="2000" dirty="0"/>
              <a:t>Include visualizations and charts that help convey complex information in an understandable manner.</a:t>
            </a:r>
          </a:p>
          <a:p>
            <a:r>
              <a:rPr lang="en-GB" sz="2000" dirty="0"/>
              <a:t>Highlight trends, patterns, and potential areas for optimization</a:t>
            </a:r>
            <a:r>
              <a:rPr lang="en-GB" dirty="0"/>
              <a:t>.</a:t>
            </a:r>
          </a:p>
        </p:txBody>
      </p:sp>
    </p:spTree>
    <p:extLst>
      <p:ext uri="{BB962C8B-B14F-4D97-AF65-F5344CB8AC3E}">
        <p14:creationId xmlns:p14="http://schemas.microsoft.com/office/powerpoint/2010/main" val="340447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951" y="681983"/>
            <a:ext cx="8911687" cy="1280890"/>
          </a:xfrm>
        </p:spPr>
        <p:txBody>
          <a:bodyPr/>
          <a:lstStyle/>
          <a:p>
            <a:r>
              <a:rPr lang="en-IN" b="1" dirty="0"/>
              <a:t>Transparency:</a:t>
            </a:r>
            <a:endParaRPr lang="en-IN" dirty="0"/>
          </a:p>
        </p:txBody>
      </p:sp>
      <p:sp>
        <p:nvSpPr>
          <p:cNvPr id="3" name="Content Placeholder 2"/>
          <p:cNvSpPr>
            <a:spLocks noGrp="1"/>
          </p:cNvSpPr>
          <p:nvPr>
            <p:ph idx="1"/>
          </p:nvPr>
        </p:nvSpPr>
        <p:spPr/>
        <p:txBody>
          <a:bodyPr/>
          <a:lstStyle/>
          <a:p>
            <a:r>
              <a:rPr lang="en-GB" dirty="0"/>
              <a:t>Openly sharing information about the model's limitations, uncertainties, and assumptions.</a:t>
            </a:r>
          </a:p>
          <a:p>
            <a:r>
              <a:rPr lang="en-GB" dirty="0"/>
              <a:t>Encouraging feedback and collaboration with stakeholders to address their needs and concerns.</a:t>
            </a:r>
          </a:p>
          <a:p>
            <a:r>
              <a:rPr lang="en-GB" dirty="0"/>
              <a:t>Fostering a sense of trust by being candid about our methodology and data sources.</a:t>
            </a:r>
          </a:p>
        </p:txBody>
      </p:sp>
    </p:spTree>
    <p:extLst>
      <p:ext uri="{BB962C8B-B14F-4D97-AF65-F5344CB8AC3E}">
        <p14:creationId xmlns:p14="http://schemas.microsoft.com/office/powerpoint/2010/main" val="28762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502" y="527395"/>
            <a:ext cx="8911687" cy="1280890"/>
          </a:xfrm>
        </p:spPr>
        <p:txBody>
          <a:bodyPr>
            <a:normAutofit/>
          </a:bodyPr>
          <a:lstStyle/>
          <a:p>
            <a:r>
              <a:rPr lang="en-IN" sz="4400" b="1" dirty="0"/>
              <a:t>Introduction</a:t>
            </a:r>
            <a:endParaRPr lang="en-IN" sz="4400" dirty="0"/>
          </a:p>
        </p:txBody>
      </p:sp>
      <p:sp>
        <p:nvSpPr>
          <p:cNvPr id="3" name="Content Placeholder 2"/>
          <p:cNvSpPr>
            <a:spLocks noGrp="1"/>
          </p:cNvSpPr>
          <p:nvPr>
            <p:ph idx="1"/>
          </p:nvPr>
        </p:nvSpPr>
        <p:spPr>
          <a:xfrm>
            <a:off x="3187089" y="2036885"/>
            <a:ext cx="8915400" cy="3777622"/>
          </a:xfrm>
        </p:spPr>
        <p:txBody>
          <a:bodyPr/>
          <a:lstStyle/>
          <a:p>
            <a:r>
              <a:rPr lang="en-GB" dirty="0"/>
              <a:t>Welcome to our presentation on transforming our design concept into a practical solution for electricity price prediction using data science.</a:t>
            </a:r>
          </a:p>
          <a:p>
            <a:r>
              <a:rPr lang="en-GB" dirty="0"/>
              <a:t>In today's discussion, we will delve into the step-by-step process of turning our design ideas into a fully operational solution that addresses the critical need for accurate electricity price predictions.</a:t>
            </a:r>
          </a:p>
          <a:p>
            <a:r>
              <a:rPr lang="en-GB" dirty="0"/>
              <a:t>Accurate electricity price predictions have far-reaching implications, from helping businesses make informed decisions about energy consumption to assisting energy market operators in balancing supply and demand</a:t>
            </a:r>
          </a:p>
          <a:p>
            <a:pPr marL="0" indent="0">
              <a:buNone/>
            </a:pPr>
            <a:endParaRPr lang="en-IN" dirty="0"/>
          </a:p>
        </p:txBody>
      </p:sp>
    </p:spTree>
    <p:extLst>
      <p:ext uri="{BB962C8B-B14F-4D97-AF65-F5344CB8AC3E}">
        <p14:creationId xmlns:p14="http://schemas.microsoft.com/office/powerpoint/2010/main" val="246884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697" y="658834"/>
            <a:ext cx="8911687" cy="1280890"/>
          </a:xfrm>
        </p:spPr>
        <p:txBody>
          <a:bodyPr/>
          <a:lstStyle/>
          <a:p>
            <a:r>
              <a:rPr lang="en-IN" b="1" dirty="0"/>
              <a:t>Customized Communication:</a:t>
            </a:r>
            <a:endParaRPr lang="en-IN" dirty="0"/>
          </a:p>
        </p:txBody>
      </p:sp>
      <p:sp>
        <p:nvSpPr>
          <p:cNvPr id="3" name="Content Placeholder 2"/>
          <p:cNvSpPr>
            <a:spLocks noGrp="1"/>
          </p:cNvSpPr>
          <p:nvPr>
            <p:ph idx="1"/>
          </p:nvPr>
        </p:nvSpPr>
        <p:spPr>
          <a:xfrm>
            <a:off x="2948027" y="1939724"/>
            <a:ext cx="8915400" cy="2322653"/>
          </a:xfrm>
        </p:spPr>
        <p:txBody>
          <a:bodyPr/>
          <a:lstStyle/>
          <a:p>
            <a:r>
              <a:rPr lang="en-GB" dirty="0"/>
              <a:t>Providing detailed technical briefings for data scientists and analysts.</a:t>
            </a:r>
          </a:p>
          <a:p>
            <a:r>
              <a:rPr lang="en-GB" dirty="0"/>
              <a:t>Offering high-level summaries and key takeaways for non-technical decision-makers and executives.</a:t>
            </a:r>
          </a:p>
          <a:p>
            <a:r>
              <a:rPr lang="en-GB" dirty="0"/>
              <a:t>Ensuring that our communication channels are accessible to all stakeholders, whether through reports, presentations, or digital platforms.</a:t>
            </a:r>
          </a:p>
        </p:txBody>
      </p:sp>
    </p:spTree>
    <p:extLst>
      <p:ext uri="{BB962C8B-B14F-4D97-AF65-F5344CB8AC3E}">
        <p14:creationId xmlns:p14="http://schemas.microsoft.com/office/powerpoint/2010/main" val="361228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48" y="624110"/>
            <a:ext cx="8911687" cy="1280890"/>
          </a:xfrm>
        </p:spPr>
        <p:txBody>
          <a:bodyPr/>
          <a:lstStyle/>
          <a:p>
            <a:r>
              <a:rPr lang="en-IN" b="1" dirty="0"/>
              <a:t>Machine Learning </a:t>
            </a:r>
            <a:r>
              <a:rPr lang="en-IN" b="1" dirty="0" smtClean="0"/>
              <a:t>Models</a:t>
            </a:r>
            <a:r>
              <a:rPr lang="en-IN" dirty="0" smtClean="0"/>
              <a:t> </a:t>
            </a:r>
            <a:endParaRPr lang="en-IN" dirty="0"/>
          </a:p>
        </p:txBody>
      </p:sp>
      <p:sp>
        <p:nvSpPr>
          <p:cNvPr id="3" name="Content Placeholder 2"/>
          <p:cNvSpPr>
            <a:spLocks noGrp="1"/>
          </p:cNvSpPr>
          <p:nvPr>
            <p:ph idx="1"/>
          </p:nvPr>
        </p:nvSpPr>
        <p:spPr/>
        <p:txBody>
          <a:bodyPr/>
          <a:lstStyle/>
          <a:p>
            <a:pPr lvl="0"/>
            <a:r>
              <a:rPr lang="en-IN" sz="2000" dirty="0"/>
              <a:t>Various machine learning algorithms, such as Random Forests, Gradient Boosting, and Neural Networks, can be employed for predicting electricity prices. These models can capture complex relationships in the data, including non-linear trends and interactions between variables</a:t>
            </a:r>
            <a:r>
              <a:rPr lang="en-IN" dirty="0"/>
              <a:t>.</a:t>
            </a:r>
          </a:p>
        </p:txBody>
      </p:sp>
    </p:spTree>
    <p:extLst>
      <p:ext uri="{BB962C8B-B14F-4D97-AF65-F5344CB8AC3E}">
        <p14:creationId xmlns:p14="http://schemas.microsoft.com/office/powerpoint/2010/main" val="342655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54590"/>
            <a:ext cx="8911687" cy="1280890"/>
          </a:xfrm>
        </p:spPr>
        <p:txBody>
          <a:bodyPr/>
          <a:lstStyle/>
          <a:p>
            <a:r>
              <a:rPr lang="en-IN" b="1" dirty="0"/>
              <a:t>Time Series </a:t>
            </a:r>
            <a:r>
              <a:rPr lang="en-IN" b="1" dirty="0" smtClean="0"/>
              <a:t>Forecasting</a:t>
            </a:r>
            <a:endParaRPr lang="en-IN" dirty="0"/>
          </a:p>
        </p:txBody>
      </p:sp>
      <p:sp>
        <p:nvSpPr>
          <p:cNvPr id="3" name="Content Placeholder 2"/>
          <p:cNvSpPr>
            <a:spLocks noGrp="1"/>
          </p:cNvSpPr>
          <p:nvPr>
            <p:ph idx="1"/>
          </p:nvPr>
        </p:nvSpPr>
        <p:spPr>
          <a:xfrm>
            <a:off x="2589212" y="2133600"/>
            <a:ext cx="8915400" cy="2103120"/>
          </a:xfrm>
        </p:spPr>
        <p:txBody>
          <a:bodyPr/>
          <a:lstStyle/>
          <a:p>
            <a:pPr lvl="0"/>
            <a:r>
              <a:rPr lang="en-IN" dirty="0"/>
              <a:t>Time series models like ARIMA (</a:t>
            </a:r>
            <a:r>
              <a:rPr lang="en-IN" dirty="0" err="1"/>
              <a:t>AutoRegressive</a:t>
            </a:r>
            <a:r>
              <a:rPr lang="en-IN" dirty="0"/>
              <a:t> Integrated Moving Average) and SARIMA (Seasonal ARIMA) are commonly used for predicting electricity prices. These models take into account historical price data and seasonality patterns to make predictions.</a:t>
            </a:r>
          </a:p>
        </p:txBody>
      </p:sp>
    </p:spTree>
    <p:extLst>
      <p:ext uri="{BB962C8B-B14F-4D97-AF65-F5344CB8AC3E}">
        <p14:creationId xmlns:p14="http://schemas.microsoft.com/office/powerpoint/2010/main" val="299799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25" y="685070"/>
            <a:ext cx="8911687" cy="1280890"/>
          </a:xfrm>
        </p:spPr>
        <p:txBody>
          <a:bodyPr/>
          <a:lstStyle/>
          <a:p>
            <a:r>
              <a:rPr lang="en-IN" b="1" dirty="0"/>
              <a:t>Deep Learning</a:t>
            </a:r>
            <a:endParaRPr lang="en-IN" dirty="0"/>
          </a:p>
        </p:txBody>
      </p:sp>
      <p:sp>
        <p:nvSpPr>
          <p:cNvPr id="3" name="Content Placeholder 2"/>
          <p:cNvSpPr>
            <a:spLocks noGrp="1"/>
          </p:cNvSpPr>
          <p:nvPr>
            <p:ph idx="1"/>
          </p:nvPr>
        </p:nvSpPr>
        <p:spPr/>
        <p:txBody>
          <a:bodyPr/>
          <a:lstStyle/>
          <a:p>
            <a:pPr lvl="0"/>
            <a:r>
              <a:rPr lang="en-IN" dirty="0"/>
              <a:t>Recurrent Neural Networks (RNNs) and Long Short-Term Memory networks (LSTMs) can capture temporal dependencies and are well-suited for time series forecasting, including electricity price prediction.</a:t>
            </a:r>
          </a:p>
        </p:txBody>
      </p:sp>
    </p:spTree>
    <p:extLst>
      <p:ext uri="{BB962C8B-B14F-4D97-AF65-F5344CB8AC3E}">
        <p14:creationId xmlns:p14="http://schemas.microsoft.com/office/powerpoint/2010/main" val="145034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285" y="624110"/>
            <a:ext cx="8911687" cy="1280890"/>
          </a:xfrm>
        </p:spPr>
        <p:txBody>
          <a:bodyPr/>
          <a:lstStyle/>
          <a:p>
            <a:r>
              <a:rPr lang="en-IN" b="1" dirty="0"/>
              <a:t>Ensemble Methods</a:t>
            </a:r>
            <a:endParaRPr lang="en-IN" dirty="0"/>
          </a:p>
        </p:txBody>
      </p:sp>
      <p:sp>
        <p:nvSpPr>
          <p:cNvPr id="3" name="Content Placeholder 2"/>
          <p:cNvSpPr>
            <a:spLocks noGrp="1"/>
          </p:cNvSpPr>
          <p:nvPr>
            <p:ph idx="1"/>
          </p:nvPr>
        </p:nvSpPr>
        <p:spPr/>
        <p:txBody>
          <a:bodyPr/>
          <a:lstStyle/>
          <a:p>
            <a:pPr lvl="0"/>
            <a:r>
              <a:rPr lang="en-IN" dirty="0"/>
              <a:t>Combining predictions from multiple models using ensemble techniques like stacking or bagging can enhance prediction accuracy and reduce model variance.</a:t>
            </a:r>
          </a:p>
        </p:txBody>
      </p:sp>
    </p:spTree>
    <p:extLst>
      <p:ext uri="{BB962C8B-B14F-4D97-AF65-F5344CB8AC3E}">
        <p14:creationId xmlns:p14="http://schemas.microsoft.com/office/powerpoint/2010/main" val="2933496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284" y="2524030"/>
            <a:ext cx="8911687" cy="1280890"/>
          </a:xfrm>
        </p:spPr>
        <p:txBody>
          <a:bodyPr>
            <a:normAutofit/>
          </a:bodyPr>
          <a:lstStyle/>
          <a:p>
            <a:r>
              <a:rPr lang="en-IN" sz="7200" b="1" i="1" dirty="0">
                <a:solidFill>
                  <a:schemeClr val="tx1"/>
                </a:solidFill>
              </a:rPr>
              <a:t>Conclusion</a:t>
            </a:r>
            <a:endParaRPr lang="en-IN" sz="7200" i="1" dirty="0">
              <a:solidFill>
                <a:schemeClr val="tx1"/>
              </a:solidFill>
            </a:endParaRPr>
          </a:p>
        </p:txBody>
      </p:sp>
    </p:spTree>
    <p:extLst>
      <p:ext uri="{BB962C8B-B14F-4D97-AF65-F5344CB8AC3E}">
        <p14:creationId xmlns:p14="http://schemas.microsoft.com/office/powerpoint/2010/main" val="300531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0" y="1691422"/>
            <a:ext cx="8514080" cy="3970318"/>
          </a:xfrm>
          <a:prstGeom prst="rect">
            <a:avLst/>
          </a:prstGeom>
        </p:spPr>
        <p:txBody>
          <a:bodyPr wrap="square">
            <a:spAutoFit/>
          </a:bodyPr>
          <a:lstStyle/>
          <a:p>
            <a:pPr>
              <a:buFont typeface="Arial" panose="020B0604020202020204" pitchFamily="34" charset="0"/>
              <a:buChar char="•"/>
            </a:pPr>
            <a:r>
              <a:rPr lang="en-GB" b="1" dirty="0" smtClean="0">
                <a:latin typeface="Söhne"/>
              </a:rPr>
              <a:t>      Data-Driven </a:t>
            </a:r>
            <a:r>
              <a:rPr lang="en-GB" b="1" dirty="0">
                <a:latin typeface="Söhne"/>
              </a:rPr>
              <a:t>Accuracy:</a:t>
            </a:r>
            <a:r>
              <a:rPr lang="en-GB" dirty="0">
                <a:latin typeface="Söhne"/>
              </a:rPr>
              <a:t> We've demonstrated the importance of quality data and rigorous model development in achieving accurate electricity price predictions</a:t>
            </a:r>
            <a:r>
              <a:rPr lang="en-GB" dirty="0" smtClean="0">
                <a:latin typeface="Söhne"/>
              </a:rPr>
              <a:t>.</a:t>
            </a:r>
          </a:p>
          <a:p>
            <a:endParaRPr lang="en-GB" dirty="0">
              <a:latin typeface="Söhne"/>
            </a:endParaRPr>
          </a:p>
          <a:p>
            <a:pPr>
              <a:buFont typeface="Arial" panose="020B0604020202020204" pitchFamily="34" charset="0"/>
              <a:buChar char="•"/>
            </a:pPr>
            <a:r>
              <a:rPr lang="en-GB" b="1" dirty="0" smtClean="0">
                <a:latin typeface="Söhne"/>
              </a:rPr>
              <a:t>      Continuous </a:t>
            </a:r>
            <a:r>
              <a:rPr lang="en-GB" b="1" dirty="0">
                <a:latin typeface="Söhne"/>
              </a:rPr>
              <a:t>Improvement:</a:t>
            </a:r>
            <a:r>
              <a:rPr lang="en-GB" dirty="0">
                <a:latin typeface="Söhne"/>
              </a:rPr>
              <a:t> Our commitment to continuous monitoring, maintenance, and iterative improvement ensures that our solution remains reliable and relevant</a:t>
            </a:r>
            <a:r>
              <a:rPr lang="en-GB" dirty="0" smtClean="0">
                <a:latin typeface="Söhne"/>
              </a:rPr>
              <a:t>.</a:t>
            </a:r>
          </a:p>
          <a:p>
            <a:endParaRPr lang="en-GB" dirty="0">
              <a:latin typeface="Söhne"/>
            </a:endParaRPr>
          </a:p>
          <a:p>
            <a:pPr>
              <a:buFont typeface="Arial" panose="020B0604020202020204" pitchFamily="34" charset="0"/>
              <a:buChar char="•"/>
            </a:pPr>
            <a:r>
              <a:rPr lang="en-GB" b="1" dirty="0" smtClean="0">
                <a:latin typeface="Söhne"/>
              </a:rPr>
              <a:t>     Scaling </a:t>
            </a:r>
            <a:r>
              <a:rPr lang="en-GB" b="1" dirty="0">
                <a:latin typeface="Söhne"/>
              </a:rPr>
              <a:t>and Integration:</a:t>
            </a:r>
            <a:r>
              <a:rPr lang="en-GB" dirty="0">
                <a:latin typeface="Söhne"/>
              </a:rPr>
              <a:t> By expanding our reach and fostering integration with industry partners, we enhance the accessibility and impact of our predictions</a:t>
            </a:r>
            <a:r>
              <a:rPr lang="en-GB" dirty="0" smtClean="0">
                <a:latin typeface="Söhne"/>
              </a:rPr>
              <a:t>.</a:t>
            </a:r>
          </a:p>
          <a:p>
            <a:endParaRPr lang="en-GB" dirty="0" smtClean="0">
              <a:latin typeface="Söhne"/>
            </a:endParaRPr>
          </a:p>
          <a:p>
            <a:r>
              <a:rPr lang="en-GB" b="1" dirty="0" smtClean="0">
                <a:latin typeface="Söhne"/>
              </a:rPr>
              <a:t>.     Transparency </a:t>
            </a:r>
            <a:r>
              <a:rPr lang="en-GB" b="1" dirty="0">
                <a:latin typeface="Söhne"/>
              </a:rPr>
              <a:t>and Communication:</a:t>
            </a:r>
            <a:r>
              <a:rPr lang="en-GB" dirty="0">
                <a:latin typeface="Söhne"/>
              </a:rPr>
              <a:t> Transparent communication and regular reporting build trust and support informed decision-making among our stakeholders.</a:t>
            </a:r>
            <a:endParaRPr lang="en-GB" b="0" i="0" dirty="0">
              <a:effectLst/>
              <a:latin typeface="Söhne"/>
            </a:endParaRPr>
          </a:p>
        </p:txBody>
      </p:sp>
    </p:spTree>
    <p:extLst>
      <p:ext uri="{BB962C8B-B14F-4D97-AF65-F5344CB8AC3E}">
        <p14:creationId xmlns:p14="http://schemas.microsoft.com/office/powerpoint/2010/main" val="61358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365" y="685070"/>
            <a:ext cx="8911687" cy="1280890"/>
          </a:xfrm>
        </p:spPr>
        <p:txBody>
          <a:bodyPr/>
          <a:lstStyle/>
          <a:p>
            <a:r>
              <a:rPr lang="en-GB" b="1" dirty="0"/>
              <a:t>Significance of Our Project:</a:t>
            </a:r>
            <a:endParaRPr lang="en-GB" dirty="0"/>
          </a:p>
        </p:txBody>
      </p:sp>
      <p:sp>
        <p:nvSpPr>
          <p:cNvPr id="3" name="Content Placeholder 2"/>
          <p:cNvSpPr>
            <a:spLocks noGrp="1"/>
          </p:cNvSpPr>
          <p:nvPr>
            <p:ph idx="1"/>
          </p:nvPr>
        </p:nvSpPr>
        <p:spPr>
          <a:xfrm>
            <a:off x="3107372" y="2448560"/>
            <a:ext cx="8915400" cy="3777622"/>
          </a:xfrm>
        </p:spPr>
        <p:txBody>
          <a:bodyPr>
            <a:normAutofit/>
          </a:bodyPr>
          <a:lstStyle/>
          <a:p>
            <a:r>
              <a:rPr lang="en-GB" sz="2000" dirty="0" smtClean="0"/>
              <a:t>Accurate </a:t>
            </a:r>
            <a:r>
              <a:rPr lang="en-GB" sz="2000" dirty="0"/>
              <a:t>electricity price predictions have a far-reaching impact. They empower businesses, consumers, and energy market operators to make data-driven decisions, optimize energy usage, and contribute to a more efficient and sustainable energy ecosystem.</a:t>
            </a:r>
          </a:p>
          <a:p>
            <a:r>
              <a:rPr lang="en-GB" sz="2000" dirty="0"/>
              <a:t>Our project aligns with the evolving energy landscape, where data science plays a pivotal role in shaping the future of energy management and sustainability.</a:t>
            </a:r>
          </a:p>
        </p:txBody>
      </p:sp>
    </p:spTree>
    <p:extLst>
      <p:ext uri="{BB962C8B-B14F-4D97-AF65-F5344CB8AC3E}">
        <p14:creationId xmlns:p14="http://schemas.microsoft.com/office/powerpoint/2010/main" val="170046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67760" y="2865120"/>
            <a:ext cx="8686800" cy="584775"/>
          </a:xfrm>
          <a:prstGeom prst="rect">
            <a:avLst/>
          </a:prstGeom>
          <a:noFill/>
        </p:spPr>
        <p:txBody>
          <a:bodyPr wrap="square" rtlCol="0">
            <a:spAutoFit/>
          </a:bodyPr>
          <a:lstStyle/>
          <a:p>
            <a:r>
              <a:rPr lang="en-IN" sz="3200" b="1" dirty="0" smtClean="0">
                <a:latin typeface="Algerian" panose="04020705040A02060702" pitchFamily="82" charset="0"/>
              </a:rPr>
              <a:t>THANK YOU FOR YOUR TIME</a:t>
            </a:r>
            <a:endParaRPr lang="en-IN" sz="3200" b="1" dirty="0">
              <a:latin typeface="Algerian" panose="04020705040A02060702" pitchFamily="82" charset="0"/>
            </a:endParaRPr>
          </a:p>
        </p:txBody>
      </p:sp>
    </p:spTree>
    <p:extLst>
      <p:ext uri="{BB962C8B-B14F-4D97-AF65-F5344CB8AC3E}">
        <p14:creationId xmlns:p14="http://schemas.microsoft.com/office/powerpoint/2010/main" val="252623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272" y="589386"/>
            <a:ext cx="8911687" cy="1280890"/>
          </a:xfrm>
        </p:spPr>
        <p:txBody>
          <a:bodyPr>
            <a:normAutofit/>
          </a:bodyPr>
          <a:lstStyle/>
          <a:p>
            <a:r>
              <a:rPr lang="en-IN" sz="4000" b="1" dirty="0"/>
              <a:t>Data Collection and Preparation</a:t>
            </a:r>
            <a:endParaRPr lang="en-IN" sz="4000" dirty="0"/>
          </a:p>
        </p:txBody>
      </p:sp>
      <p:sp>
        <p:nvSpPr>
          <p:cNvPr id="3" name="Content Placeholder 2"/>
          <p:cNvSpPr>
            <a:spLocks noGrp="1"/>
          </p:cNvSpPr>
          <p:nvPr>
            <p:ph idx="1"/>
          </p:nvPr>
        </p:nvSpPr>
        <p:spPr>
          <a:xfrm>
            <a:off x="3063774" y="2052577"/>
            <a:ext cx="8915400" cy="3777622"/>
          </a:xfrm>
        </p:spPr>
        <p:txBody>
          <a:bodyPr/>
          <a:lstStyle/>
          <a:p>
            <a:r>
              <a:rPr lang="en-GB" b="1" dirty="0"/>
              <a:t>Data Gathering</a:t>
            </a:r>
            <a:r>
              <a:rPr lang="en-GB" dirty="0"/>
              <a:t>: We identify and acquire relevant datasets, including historical electricity prices, weather data, energy production data, and economic indicators. These data sources provide the foundation for our predictive models.</a:t>
            </a:r>
          </a:p>
          <a:p>
            <a:r>
              <a:rPr lang="en-GB" b="1" dirty="0"/>
              <a:t>Data Cleaning and </a:t>
            </a:r>
            <a:r>
              <a:rPr lang="en-GB" b="1" dirty="0" err="1"/>
              <a:t>Preprocessing</a:t>
            </a:r>
            <a:r>
              <a:rPr lang="en-GB" dirty="0"/>
              <a:t>: To ensure the integrity of our data, we meticulously clean it, removing duplicates, handling missing values, and addressing outliers. Standardizing and normalizing the data also play a crucial role in maintaining consistency</a:t>
            </a:r>
          </a:p>
          <a:p>
            <a:r>
              <a:rPr lang="en-GB" b="1" dirty="0"/>
              <a:t>Feature Engineering</a:t>
            </a:r>
            <a:r>
              <a:rPr lang="en-GB" dirty="0"/>
              <a:t>: Extracting meaningful features from the data is key. We create features like lagged prices, seasonality indicators, and factors that might influence electricity prices, such as holidays or events.</a:t>
            </a:r>
            <a:endParaRPr lang="en-IN" dirty="0"/>
          </a:p>
        </p:txBody>
      </p:sp>
    </p:spTree>
    <p:extLst>
      <p:ext uri="{BB962C8B-B14F-4D97-AF65-F5344CB8AC3E}">
        <p14:creationId xmlns:p14="http://schemas.microsoft.com/office/powerpoint/2010/main" val="268807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697" y="658834"/>
            <a:ext cx="8911687" cy="1280890"/>
          </a:xfrm>
        </p:spPr>
        <p:txBody>
          <a:bodyPr/>
          <a:lstStyle/>
          <a:p>
            <a:r>
              <a:rPr lang="en-IN" b="1"/>
              <a:t>Model Selection and Development</a:t>
            </a:r>
            <a:endParaRPr lang="en-IN" dirty="0"/>
          </a:p>
        </p:txBody>
      </p:sp>
      <p:sp>
        <p:nvSpPr>
          <p:cNvPr id="3" name="Content Placeholder 2"/>
          <p:cNvSpPr>
            <a:spLocks noGrp="1"/>
          </p:cNvSpPr>
          <p:nvPr>
            <p:ph idx="1"/>
          </p:nvPr>
        </p:nvSpPr>
        <p:spPr>
          <a:xfrm>
            <a:off x="3098498" y="1939724"/>
            <a:ext cx="8915400" cy="3352800"/>
          </a:xfrm>
        </p:spPr>
        <p:txBody>
          <a:bodyPr>
            <a:normAutofit fontScale="92500"/>
          </a:bodyPr>
          <a:lstStyle/>
          <a:p>
            <a:r>
              <a:rPr lang="en-GB" sz="2400" b="1" dirty="0"/>
              <a:t>Model Selection</a:t>
            </a:r>
            <a:r>
              <a:rPr lang="en-GB" sz="2400" dirty="0"/>
              <a:t>: We carefully consider the nature of our data and the specific requirements of our prediction task. Common models for time series forecasting include ARIMA, LSTM, Prophet, and </a:t>
            </a:r>
            <a:r>
              <a:rPr lang="en-GB" sz="2400" dirty="0" err="1"/>
              <a:t>XGBoost</a:t>
            </a:r>
            <a:r>
              <a:rPr lang="en-GB" sz="2400" dirty="0"/>
              <a:t>. The choice depends on the characteristics of our dataset and the problem at hand.</a:t>
            </a:r>
          </a:p>
          <a:p>
            <a:r>
              <a:rPr lang="en-GB" sz="2400" b="1" dirty="0"/>
              <a:t>Model Training</a:t>
            </a:r>
            <a:r>
              <a:rPr lang="en-GB" sz="2400" dirty="0"/>
              <a:t>: We split our data into training, validation, and testing sets. The training set is used to train the selected model(s), with </a:t>
            </a:r>
            <a:r>
              <a:rPr lang="en-GB" sz="2400" dirty="0" err="1"/>
              <a:t>hyperparameters</a:t>
            </a:r>
            <a:r>
              <a:rPr lang="en-GB" sz="2400" dirty="0"/>
              <a:t> tuned for optimal performance</a:t>
            </a:r>
            <a:r>
              <a:rPr lang="en-GB" dirty="0"/>
              <a:t>.</a:t>
            </a:r>
          </a:p>
        </p:txBody>
      </p:sp>
    </p:spTree>
    <p:extLst>
      <p:ext uri="{BB962C8B-B14F-4D97-AF65-F5344CB8AC3E}">
        <p14:creationId xmlns:p14="http://schemas.microsoft.com/office/powerpoint/2010/main" val="134533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46" y="624110"/>
            <a:ext cx="8911687" cy="1280890"/>
          </a:xfrm>
        </p:spPr>
        <p:txBody>
          <a:bodyPr>
            <a:normAutofit/>
          </a:bodyPr>
          <a:lstStyle/>
          <a:p>
            <a:r>
              <a:rPr lang="en-IN" sz="4000" b="1" dirty="0"/>
              <a:t>Evaluation and Validation</a:t>
            </a:r>
            <a:endParaRPr lang="en-IN" sz="4000" dirty="0"/>
          </a:p>
        </p:txBody>
      </p:sp>
      <p:sp>
        <p:nvSpPr>
          <p:cNvPr id="3" name="Content Placeholder 2"/>
          <p:cNvSpPr>
            <a:spLocks noGrp="1"/>
          </p:cNvSpPr>
          <p:nvPr>
            <p:ph idx="1"/>
          </p:nvPr>
        </p:nvSpPr>
        <p:spPr/>
        <p:txBody>
          <a:bodyPr>
            <a:normAutofit/>
          </a:bodyPr>
          <a:lstStyle/>
          <a:p>
            <a:r>
              <a:rPr lang="en-IN" sz="2400" b="1" dirty="0"/>
              <a:t>Model Evaluation</a:t>
            </a:r>
            <a:r>
              <a:rPr lang="en-IN" sz="2400" b="1" dirty="0" smtClean="0"/>
              <a:t>:</a:t>
            </a:r>
            <a:endParaRPr lang="en-IN" sz="2400" b="1" dirty="0"/>
          </a:p>
          <a:p>
            <a:pPr marL="0" indent="0">
              <a:buNone/>
            </a:pPr>
            <a:r>
              <a:rPr lang="en-GB" b="1" dirty="0" smtClean="0"/>
              <a:t>                Mean </a:t>
            </a:r>
            <a:r>
              <a:rPr lang="en-GB" b="1" dirty="0"/>
              <a:t>Absolute Error (MAE):</a:t>
            </a:r>
            <a:r>
              <a:rPr lang="en-GB" dirty="0"/>
              <a:t> This metric measures the average magnitude of errors between predicted and actual prices.</a:t>
            </a:r>
          </a:p>
          <a:p>
            <a:pPr marL="0" indent="0">
              <a:buNone/>
            </a:pPr>
            <a:r>
              <a:rPr lang="en-GB" b="1" dirty="0" smtClean="0"/>
              <a:t>                Root </a:t>
            </a:r>
            <a:r>
              <a:rPr lang="en-GB" b="1" dirty="0"/>
              <a:t>Mean Square Error (RMSE):</a:t>
            </a:r>
            <a:r>
              <a:rPr lang="en-GB" dirty="0"/>
              <a:t> RMSE quantifies the square root of the average squared differences between predicted and actual prices. It penalizes larger errors more </a:t>
            </a:r>
            <a:r>
              <a:rPr lang="en-GB" dirty="0" smtClean="0"/>
              <a:t>significantly.</a:t>
            </a:r>
          </a:p>
          <a:p>
            <a:pPr marL="0" indent="0">
              <a:buNone/>
            </a:pPr>
            <a:r>
              <a:rPr lang="en-GB" b="1" dirty="0"/>
              <a:t> </a:t>
            </a:r>
            <a:r>
              <a:rPr lang="en-GB" b="1" dirty="0" smtClean="0"/>
              <a:t>               Mean </a:t>
            </a:r>
            <a:r>
              <a:rPr lang="en-GB" b="1" dirty="0"/>
              <a:t>Absolute Percentage Error (MAPE):</a:t>
            </a:r>
            <a:r>
              <a:rPr lang="en-GB" dirty="0"/>
              <a:t> MAPE expresses errors as a percentage of the actual values. It provides insight into the relative accuracy of predictions.</a:t>
            </a:r>
          </a:p>
          <a:p>
            <a:endParaRPr lang="en-IN" sz="2400" dirty="0"/>
          </a:p>
        </p:txBody>
      </p:sp>
    </p:spTree>
    <p:extLst>
      <p:ext uri="{BB962C8B-B14F-4D97-AF65-F5344CB8AC3E}">
        <p14:creationId xmlns:p14="http://schemas.microsoft.com/office/powerpoint/2010/main" val="216788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7063" y="1284790"/>
            <a:ext cx="9247549" cy="4626432"/>
          </a:xfrm>
        </p:spPr>
        <p:txBody>
          <a:bodyPr>
            <a:normAutofit/>
          </a:bodyPr>
          <a:lstStyle/>
          <a:p>
            <a:r>
              <a:rPr lang="en-IN" sz="3200" b="1" dirty="0"/>
              <a:t>Cross-Validation</a:t>
            </a:r>
            <a:r>
              <a:rPr lang="en-IN" sz="3200" b="1" dirty="0" smtClean="0"/>
              <a:t>:</a:t>
            </a:r>
            <a:endParaRPr lang="en-IN" sz="3200" b="1" dirty="0"/>
          </a:p>
          <a:p>
            <a:pPr marL="0" indent="0">
              <a:buNone/>
            </a:pPr>
            <a:r>
              <a:rPr lang="en-IN" sz="3200" b="1" dirty="0"/>
              <a:t> </a:t>
            </a:r>
            <a:r>
              <a:rPr lang="en-IN" sz="3200" b="1" dirty="0" smtClean="0"/>
              <a:t>        </a:t>
            </a:r>
          </a:p>
          <a:p>
            <a:pPr marL="0" indent="0">
              <a:buNone/>
            </a:pPr>
            <a:r>
              <a:rPr lang="en-IN" sz="3200" b="1" dirty="0"/>
              <a:t> </a:t>
            </a:r>
            <a:r>
              <a:rPr lang="en-IN" sz="3200" b="1" dirty="0" smtClean="0"/>
              <a:t>       </a:t>
            </a:r>
            <a:r>
              <a:rPr lang="en-GB" sz="2400" dirty="0" smtClean="0"/>
              <a:t>Our </a:t>
            </a:r>
            <a:r>
              <a:rPr lang="en-GB" sz="2400" dirty="0"/>
              <a:t>dataset is divided into k subsets (folds</a:t>
            </a:r>
            <a:r>
              <a:rPr lang="en-GB" sz="2400" dirty="0" smtClean="0"/>
              <a:t>).</a:t>
            </a:r>
          </a:p>
          <a:p>
            <a:pPr marL="0" indent="0">
              <a:buNone/>
            </a:pPr>
            <a:r>
              <a:rPr lang="en-GB" sz="2400" dirty="0"/>
              <a:t> </a:t>
            </a:r>
            <a:r>
              <a:rPr lang="en-GB" sz="2400" dirty="0" smtClean="0"/>
              <a:t>           The </a:t>
            </a:r>
            <a:r>
              <a:rPr lang="en-GB" sz="2400" dirty="0"/>
              <a:t>model is trained and evaluated k times, each time using a different fold as the validation set and the remaining folds for training.</a:t>
            </a:r>
          </a:p>
          <a:p>
            <a:pPr marL="0" indent="0">
              <a:buNone/>
            </a:pPr>
            <a:r>
              <a:rPr lang="en-GB" sz="2400" dirty="0" smtClean="0"/>
              <a:t>            The </a:t>
            </a:r>
            <a:r>
              <a:rPr lang="en-GB" sz="2400" dirty="0"/>
              <a:t>results are averaged, providing a robust assessment of the model's performance.</a:t>
            </a:r>
          </a:p>
          <a:p>
            <a:endParaRPr lang="en-IN" sz="3200" dirty="0"/>
          </a:p>
        </p:txBody>
      </p:sp>
      <p:sp>
        <p:nvSpPr>
          <p:cNvPr id="4" name="Right Arrow 3"/>
          <p:cNvSpPr/>
          <p:nvPr/>
        </p:nvSpPr>
        <p:spPr>
          <a:xfrm flipH="1">
            <a:off x="2743780" y="2543537"/>
            <a:ext cx="45719" cy="384858"/>
          </a:xfrm>
          <a:custGeom>
            <a:avLst/>
            <a:gdLst>
              <a:gd name="connsiteX0" fmla="*/ 0 w 335666"/>
              <a:gd name="connsiteY0" fmla="*/ 26043 h 104172"/>
              <a:gd name="connsiteX1" fmla="*/ 283580 w 335666"/>
              <a:gd name="connsiteY1" fmla="*/ 26043 h 104172"/>
              <a:gd name="connsiteX2" fmla="*/ 283580 w 335666"/>
              <a:gd name="connsiteY2" fmla="*/ 0 h 104172"/>
              <a:gd name="connsiteX3" fmla="*/ 335666 w 335666"/>
              <a:gd name="connsiteY3" fmla="*/ 52086 h 104172"/>
              <a:gd name="connsiteX4" fmla="*/ 283580 w 335666"/>
              <a:gd name="connsiteY4" fmla="*/ 104172 h 104172"/>
              <a:gd name="connsiteX5" fmla="*/ 283580 w 335666"/>
              <a:gd name="connsiteY5" fmla="*/ 78129 h 104172"/>
              <a:gd name="connsiteX6" fmla="*/ 0 w 335666"/>
              <a:gd name="connsiteY6" fmla="*/ 78129 h 104172"/>
              <a:gd name="connsiteX7" fmla="*/ 0 w 335666"/>
              <a:gd name="connsiteY7" fmla="*/ 26043 h 104172"/>
              <a:gd name="connsiteX0" fmla="*/ 0 w 335666"/>
              <a:gd name="connsiteY0" fmla="*/ 306729 h 384858"/>
              <a:gd name="connsiteX1" fmla="*/ 283580 w 335666"/>
              <a:gd name="connsiteY1" fmla="*/ 306729 h 384858"/>
              <a:gd name="connsiteX2" fmla="*/ 283580 w 335666"/>
              <a:gd name="connsiteY2" fmla="*/ 280686 h 384858"/>
              <a:gd name="connsiteX3" fmla="*/ 335666 w 335666"/>
              <a:gd name="connsiteY3" fmla="*/ 332772 h 384858"/>
              <a:gd name="connsiteX4" fmla="*/ 283580 w 335666"/>
              <a:gd name="connsiteY4" fmla="*/ 384858 h 384858"/>
              <a:gd name="connsiteX5" fmla="*/ 40511 w 335666"/>
              <a:gd name="connsiteY5" fmla="*/ 0 h 384858"/>
              <a:gd name="connsiteX6" fmla="*/ 0 w 335666"/>
              <a:gd name="connsiteY6" fmla="*/ 358815 h 384858"/>
              <a:gd name="connsiteX7" fmla="*/ 0 w 335666"/>
              <a:gd name="connsiteY7" fmla="*/ 306729 h 384858"/>
              <a:gd name="connsiteX0" fmla="*/ 0 w 335666"/>
              <a:gd name="connsiteY0" fmla="*/ 306729 h 384858"/>
              <a:gd name="connsiteX1" fmla="*/ 283580 w 335666"/>
              <a:gd name="connsiteY1" fmla="*/ 306729 h 384858"/>
              <a:gd name="connsiteX2" fmla="*/ 283580 w 335666"/>
              <a:gd name="connsiteY2" fmla="*/ 280686 h 384858"/>
              <a:gd name="connsiteX3" fmla="*/ 335666 w 335666"/>
              <a:gd name="connsiteY3" fmla="*/ 332772 h 384858"/>
              <a:gd name="connsiteX4" fmla="*/ 283580 w 335666"/>
              <a:gd name="connsiteY4" fmla="*/ 384858 h 384858"/>
              <a:gd name="connsiteX5" fmla="*/ 40511 w 335666"/>
              <a:gd name="connsiteY5" fmla="*/ 0 h 384858"/>
              <a:gd name="connsiteX6" fmla="*/ 0 w 335666"/>
              <a:gd name="connsiteY6" fmla="*/ 358815 h 384858"/>
              <a:gd name="connsiteX7" fmla="*/ 0 w 335666"/>
              <a:gd name="connsiteY7" fmla="*/ 306729 h 38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666" h="384858">
                <a:moveTo>
                  <a:pt x="0" y="306729"/>
                </a:moveTo>
                <a:lnTo>
                  <a:pt x="283580" y="306729"/>
                </a:lnTo>
                <a:lnTo>
                  <a:pt x="283580" y="280686"/>
                </a:lnTo>
                <a:lnTo>
                  <a:pt x="335666" y="332772"/>
                </a:lnTo>
                <a:lnTo>
                  <a:pt x="283580" y="384858"/>
                </a:lnTo>
                <a:cubicBezTo>
                  <a:pt x="202557" y="256572"/>
                  <a:pt x="156258" y="475526"/>
                  <a:pt x="40511" y="0"/>
                </a:cubicBezTo>
                <a:lnTo>
                  <a:pt x="0" y="358815"/>
                </a:lnTo>
                <a:lnTo>
                  <a:pt x="0" y="306729"/>
                </a:lnTo>
                <a:close/>
              </a:path>
            </a:pathLst>
          </a:custGeom>
          <a:solidFill>
            <a:schemeClr val="tx1">
              <a:lumMod val="8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82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p:txBody>
          <a:bodyPr>
            <a:normAutofit/>
          </a:bodyPr>
          <a:lstStyle/>
          <a:p>
            <a:pPr marL="0" indent="0">
              <a:buNone/>
            </a:pPr>
            <a:r>
              <a:rPr lang="en-IN" sz="3200" b="1" dirty="0"/>
              <a:t>Sensitivity Analysis</a:t>
            </a:r>
            <a:r>
              <a:rPr lang="en-IN" sz="3200" b="1" dirty="0" smtClean="0"/>
              <a:t>:</a:t>
            </a:r>
            <a:endParaRPr lang="en-IN" sz="3200" b="1" dirty="0"/>
          </a:p>
          <a:p>
            <a:r>
              <a:rPr lang="en-GB" dirty="0" smtClean="0"/>
              <a:t>Sensitivity </a:t>
            </a:r>
            <a:r>
              <a:rPr lang="en-GB" dirty="0"/>
              <a:t>analysis helps us:</a:t>
            </a:r>
          </a:p>
          <a:p>
            <a:pPr lvl="1"/>
            <a:r>
              <a:rPr lang="en-GB" dirty="0"/>
              <a:t>Identify which input features have the most significant impact on predictions.</a:t>
            </a:r>
          </a:p>
          <a:p>
            <a:pPr lvl="1"/>
            <a:r>
              <a:rPr lang="en-GB" dirty="0"/>
              <a:t>Assess the model's stability and robustness under varying conditions.</a:t>
            </a:r>
          </a:p>
          <a:p>
            <a:pPr lvl="1"/>
            <a:r>
              <a:rPr lang="en-GB" dirty="0"/>
              <a:t>Fine-tune the model by adjusting </a:t>
            </a:r>
            <a:r>
              <a:rPr lang="en-GB" dirty="0" err="1"/>
              <a:t>hyperparameters</a:t>
            </a:r>
            <a:r>
              <a:rPr lang="en-GB" dirty="0"/>
              <a:t> or refining feature engineering based on insights gained.</a:t>
            </a:r>
          </a:p>
          <a:p>
            <a:r>
              <a:rPr lang="en-GB" dirty="0"/>
              <a:t>By conducting sensitivity analysis, </a:t>
            </a:r>
            <a:r>
              <a:rPr lang="en-GB" sz="1600" dirty="0"/>
              <a:t>we gain a deeper understanding of our model's </a:t>
            </a:r>
            <a:r>
              <a:rPr lang="en-GB" sz="1600" dirty="0" err="1"/>
              <a:t>behavior</a:t>
            </a:r>
            <a:r>
              <a:rPr lang="en-GB" sz="1600" dirty="0"/>
              <a:t> and its ability to handle different scenarios</a:t>
            </a:r>
            <a:r>
              <a:rPr lang="en-GB" dirty="0"/>
              <a:t>.</a:t>
            </a:r>
          </a:p>
          <a:p>
            <a:pPr marL="0" indent="0">
              <a:buNone/>
            </a:pPr>
            <a:endParaRPr lang="en-IN" sz="3200" dirty="0"/>
          </a:p>
        </p:txBody>
      </p:sp>
    </p:spTree>
    <p:extLst>
      <p:ext uri="{BB962C8B-B14F-4D97-AF65-F5344CB8AC3E}">
        <p14:creationId xmlns:p14="http://schemas.microsoft.com/office/powerpoint/2010/main" val="103748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685" y="583470"/>
            <a:ext cx="8911687" cy="1280890"/>
          </a:xfrm>
        </p:spPr>
        <p:txBody>
          <a:bodyPr>
            <a:normAutofit/>
          </a:bodyPr>
          <a:lstStyle/>
          <a:p>
            <a:r>
              <a:rPr lang="en-IN" sz="4000" b="1" dirty="0"/>
              <a:t>Testing and Deployment</a:t>
            </a:r>
            <a:endParaRPr lang="en-IN" sz="4000" dirty="0"/>
          </a:p>
        </p:txBody>
      </p:sp>
      <p:sp>
        <p:nvSpPr>
          <p:cNvPr id="3" name="Content Placeholder 2"/>
          <p:cNvSpPr>
            <a:spLocks noGrp="1"/>
          </p:cNvSpPr>
          <p:nvPr>
            <p:ph idx="1"/>
          </p:nvPr>
        </p:nvSpPr>
        <p:spPr>
          <a:xfrm>
            <a:off x="2592925" y="2082800"/>
            <a:ext cx="8915400" cy="3777622"/>
          </a:xfrm>
        </p:spPr>
        <p:txBody>
          <a:bodyPr/>
          <a:lstStyle/>
          <a:p>
            <a:r>
              <a:rPr lang="en-GB" sz="2400" b="1" dirty="0"/>
              <a:t>Real-World Testing:</a:t>
            </a:r>
            <a:endParaRPr lang="en-GB" sz="2400" dirty="0"/>
          </a:p>
          <a:p>
            <a:r>
              <a:rPr lang="en-GB" dirty="0"/>
              <a:t>Before deploying our model into real-world applications, it is essential to validate its performance against actual electricity price data that was not part of the training and validation sets. This step ensures that our model can make accurate predictions in a live environment.</a:t>
            </a:r>
          </a:p>
          <a:p>
            <a:r>
              <a:rPr lang="en-GB" dirty="0"/>
              <a:t>We rigorously assess our model's predictions against historical electricity prices, verifying that it aligns with real-world trends and patterns.</a:t>
            </a:r>
          </a:p>
        </p:txBody>
      </p:sp>
    </p:spTree>
    <p:extLst>
      <p:ext uri="{BB962C8B-B14F-4D97-AF65-F5344CB8AC3E}">
        <p14:creationId xmlns:p14="http://schemas.microsoft.com/office/powerpoint/2010/main" val="370751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982752" y="1415969"/>
            <a:ext cx="8915400" cy="3777622"/>
          </a:xfrm>
        </p:spPr>
        <p:txBody>
          <a:bodyPr>
            <a:normAutofit/>
          </a:bodyPr>
          <a:lstStyle/>
          <a:p>
            <a:r>
              <a:rPr lang="en-IN" sz="3200" b="1" dirty="0" smtClean="0"/>
              <a:t>Deployment:</a:t>
            </a:r>
          </a:p>
          <a:p>
            <a:pPr marL="0" indent="0">
              <a:buNone/>
            </a:pPr>
            <a:endParaRPr lang="en-IN" sz="3200" b="1" dirty="0"/>
          </a:p>
          <a:p>
            <a:r>
              <a:rPr lang="en-GB" b="1" dirty="0"/>
              <a:t>User Interface Development:</a:t>
            </a:r>
            <a:r>
              <a:rPr lang="en-GB" dirty="0"/>
              <a:t> We create a user-friendly interface or application that allows stakeholders to interact with and utilize our predictions. This interface may include dashboards, charts, and real-time updates.</a:t>
            </a:r>
          </a:p>
          <a:p>
            <a:r>
              <a:rPr lang="en-GB" b="1" dirty="0"/>
              <a:t>Automation:</a:t>
            </a:r>
            <a:r>
              <a:rPr lang="en-GB" dirty="0"/>
              <a:t> To provide timely predictions, we set up automated data retrieval and model updating processes. This ensures that our model remains current with the latest data.</a:t>
            </a:r>
          </a:p>
          <a:p>
            <a:pPr marL="0" indent="0">
              <a:buNone/>
            </a:pPr>
            <a:endParaRPr lang="en-IN" sz="3200" dirty="0"/>
          </a:p>
        </p:txBody>
      </p:sp>
    </p:spTree>
    <p:extLst>
      <p:ext uri="{BB962C8B-B14F-4D97-AF65-F5344CB8AC3E}">
        <p14:creationId xmlns:p14="http://schemas.microsoft.com/office/powerpoint/2010/main" val="16078060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68</TotalTime>
  <Words>1551</Words>
  <Application>Microsoft Office PowerPoint</Application>
  <PresentationFormat>Widescreen</PresentationFormat>
  <Paragraphs>105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Century Gothic</vt:lpstr>
      <vt:lpstr>Söhne</vt:lpstr>
      <vt:lpstr>Wingdings 3</vt:lpstr>
      <vt:lpstr>Wisp</vt:lpstr>
      <vt:lpstr>Electricity Price Prediction Using Data Science</vt:lpstr>
      <vt:lpstr>Introduction</vt:lpstr>
      <vt:lpstr>Data Collection and Preparation</vt:lpstr>
      <vt:lpstr>Model Selection and Development</vt:lpstr>
      <vt:lpstr>Evaluation and Validation</vt:lpstr>
      <vt:lpstr>PowerPoint Presentation</vt:lpstr>
      <vt:lpstr>PowerPoint Presentation</vt:lpstr>
      <vt:lpstr>Testing and Deployment</vt:lpstr>
      <vt:lpstr>PowerPoint Presentation</vt:lpstr>
      <vt:lpstr>PowerPoint Presentation</vt:lpstr>
      <vt:lpstr>Monitoring and Maintenance</vt:lpstr>
      <vt:lpstr>PowerPoint Presentation</vt:lpstr>
      <vt:lpstr>PowerPoint Presentation</vt:lpstr>
      <vt:lpstr>Scaling and Integration</vt:lpstr>
      <vt:lpstr>Scaling:</vt:lpstr>
      <vt:lpstr>Integration:</vt:lpstr>
      <vt:lpstr>Communication and Reporting</vt:lpstr>
      <vt:lpstr>Regular Reporting:</vt:lpstr>
      <vt:lpstr>Transparency:</vt:lpstr>
      <vt:lpstr>Customized Communication:</vt:lpstr>
      <vt:lpstr>Machine Learning Models </vt:lpstr>
      <vt:lpstr>Time Series Forecasting</vt:lpstr>
      <vt:lpstr>Deep Learning</vt:lpstr>
      <vt:lpstr>Ensemble Methods</vt:lpstr>
      <vt:lpstr>Conclusion</vt:lpstr>
      <vt:lpstr>PowerPoint Presentation</vt:lpstr>
      <vt:lpstr>Significance of Our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 Prediction Using Data Science</dc:title>
  <dc:creator>Kidboy_03</dc:creator>
  <cp:lastModifiedBy>Kidboy_03</cp:lastModifiedBy>
  <cp:revision>8</cp:revision>
  <dcterms:created xsi:type="dcterms:W3CDTF">2023-10-09T11:06:40Z</dcterms:created>
  <dcterms:modified xsi:type="dcterms:W3CDTF">2023-10-09T12:15:35Z</dcterms:modified>
</cp:coreProperties>
</file>