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</p:sldMasterIdLst>
  <p:sldIdLst>
    <p:sldId id="289" r:id="rId2"/>
    <p:sldId id="257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03C827-093A-42FF-ADBE-FEB6DF009EE7}" v="20" dt="2023-09-29T12:26:51.0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859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10/3/2023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72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10/3/2023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53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10/3/2023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95466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10/3/2023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27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10/3/2023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64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10/3/2023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68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07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3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79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5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1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1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9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34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20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10/3/2023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36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DAF61AA-5A98-4049-A93E-477E5505141A}" type="datetimeFigureOut">
              <a:rPr lang="en-US" smtClean="0"/>
              <a:pPr/>
              <a:t>10/3/2023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505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  <p:sldLayoutId id="2147483876" r:id="rId13"/>
    <p:sldLayoutId id="2147483877" r:id="rId14"/>
    <p:sldLayoutId id="2147483878" r:id="rId15"/>
    <p:sldLayoutId id="2147483879" r:id="rId16"/>
    <p:sldLayoutId id="214748388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4212" y="1292468"/>
            <a:ext cx="8001000" cy="800101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TEAM MEMBERS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4212" y="2567354"/>
            <a:ext cx="8389450" cy="2681653"/>
          </a:xfrm>
        </p:spPr>
        <p:txBody>
          <a:bodyPr/>
          <a:lstStyle/>
          <a:p>
            <a:r>
              <a:rPr lang="en-GB" dirty="0" err="1" smtClean="0"/>
              <a:t>M.Dinesh</a:t>
            </a:r>
            <a:r>
              <a:rPr lang="en-GB" dirty="0" smtClean="0"/>
              <a:t>(TL)</a:t>
            </a:r>
          </a:p>
          <a:p>
            <a:r>
              <a:rPr lang="en-GB" dirty="0" err="1" smtClean="0"/>
              <a:t>M.Deenadayalan</a:t>
            </a:r>
            <a:endParaRPr lang="en-GB" dirty="0" smtClean="0"/>
          </a:p>
          <a:p>
            <a:r>
              <a:rPr lang="en-GB" dirty="0" err="1" smtClean="0"/>
              <a:t>S.Harish</a:t>
            </a:r>
            <a:endParaRPr lang="en-GB" dirty="0" smtClean="0"/>
          </a:p>
          <a:p>
            <a:r>
              <a:rPr lang="en-GB" dirty="0" err="1" smtClean="0"/>
              <a:t>N.T.Keerthimurugan</a:t>
            </a:r>
            <a:endParaRPr lang="en-GB" dirty="0" smtClean="0"/>
          </a:p>
          <a:p>
            <a:r>
              <a:rPr lang="en-GB" dirty="0" err="1" smtClean="0"/>
              <a:t>S.Muralidhara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8532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agnifying glass showing decling performance">
            <a:extLst>
              <a:ext uri="{FF2B5EF4-FFF2-40B4-BE49-F238E27FC236}">
                <a16:creationId xmlns:a16="http://schemas.microsoft.com/office/drawing/2014/main" id="{34DAD8B6-9BF3-0812-2AE7-2A17E7B49B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599" r="6" b="15006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198181" y="726066"/>
            <a:ext cx="4795282" cy="5018227"/>
          </a:xfrm>
        </p:spPr>
        <p:txBody>
          <a:bodyPr anchor="ctr"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Data </a:t>
            </a:r>
            <a:r>
              <a:rPr lang="en-US" dirty="0">
                <a:solidFill>
                  <a:srgbClr val="FFFFFF"/>
                </a:solidFill>
              </a:rPr>
              <a:t>Analytics in Bill Prediction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195372" y="726538"/>
            <a:ext cx="4977905" cy="5017076"/>
          </a:xfrm>
        </p:spPr>
        <p:txBody>
          <a:bodyPr anchor="ctr">
            <a:normAutofit/>
          </a:bodyPr>
          <a:lstStyle/>
          <a:p>
            <a:pPr lvl="0"/>
            <a:r>
              <a:rPr lang="en-US" sz="1800">
                <a:solidFill>
                  <a:srgbClr val="FFFFFF"/>
                </a:solidFill>
              </a:rPr>
              <a:t>Introduce data analytics as a solution for processing smart meter data</a:t>
            </a:r>
          </a:p>
          <a:p>
            <a:pPr lvl="0"/>
            <a:r>
              <a:rPr lang="en-US" sz="1800">
                <a:solidFill>
                  <a:srgbClr val="FFFFFF"/>
                </a:solidFill>
              </a:rPr>
              <a:t>Data analytics involves using algorithms and statistical methods to process and analyze large datasets</a:t>
            </a:r>
          </a:p>
          <a:p>
            <a:pPr lvl="0"/>
            <a:r>
              <a:rPr lang="en-US" sz="1800">
                <a:solidFill>
                  <a:srgbClr val="FFFFFF"/>
                </a:solidFill>
              </a:rPr>
              <a:t>Explain how data analytics enhances the accuracy of electricity bill prediction through pattern recognition</a:t>
            </a:r>
          </a:p>
          <a:p>
            <a:pPr lvl="0"/>
            <a:r>
              <a:rPr lang="en-US" sz="1800">
                <a:solidFill>
                  <a:srgbClr val="FFFFFF"/>
                </a:solidFill>
              </a:rPr>
              <a:t>Data analytics can identify consumption patterns and factors influencing electricity usage, leading to more precise predictions</a:t>
            </a:r>
          </a:p>
        </p:txBody>
      </p:sp>
    </p:spTree>
    <p:extLst>
      <p:ext uri="{BB962C8B-B14F-4D97-AF65-F5344CB8AC3E}">
        <p14:creationId xmlns:p14="http://schemas.microsoft.com/office/powerpoint/2010/main" val="952378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background of data">
            <a:extLst>
              <a:ext uri="{FF2B5EF4-FFF2-40B4-BE49-F238E27FC236}">
                <a16:creationId xmlns:a16="http://schemas.microsoft.com/office/drawing/2014/main" id="{57E01613-C282-8B26-FFB9-0E3111EFFC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r="6" b="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198181" y="726066"/>
            <a:ext cx="4795282" cy="5018227"/>
          </a:xfrm>
        </p:spPr>
        <p:txBody>
          <a:bodyPr anchor="ctr"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Machine </a:t>
            </a:r>
            <a:r>
              <a:rPr lang="en-US" dirty="0">
                <a:solidFill>
                  <a:srgbClr val="FFFFFF"/>
                </a:solidFill>
              </a:rPr>
              <a:t>Learning Models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195372" y="726538"/>
            <a:ext cx="4977905" cy="5017076"/>
          </a:xfrm>
        </p:spPr>
        <p:txBody>
          <a:bodyPr anchor="ctr">
            <a:normAutofit/>
          </a:bodyPr>
          <a:lstStyle/>
          <a:p>
            <a:pPr lvl="0"/>
            <a:r>
              <a:rPr lang="en-US" sz="1800">
                <a:solidFill>
                  <a:srgbClr val="FFFFFF"/>
                </a:solidFill>
              </a:rPr>
              <a:t>Define machine learning and its application in electricity bill prediction</a:t>
            </a:r>
          </a:p>
          <a:p>
            <a:pPr lvl="0"/>
            <a:r>
              <a:rPr lang="en-US" sz="1800">
                <a:solidFill>
                  <a:srgbClr val="FFFFFF"/>
                </a:solidFill>
              </a:rPr>
              <a:t>Machine learning is a subset of artificial intelligence that involves training models to make predictions based on data</a:t>
            </a:r>
          </a:p>
          <a:p>
            <a:pPr lvl="0"/>
            <a:r>
              <a:rPr lang="en-US" sz="1800">
                <a:solidFill>
                  <a:srgbClr val="FFFFFF"/>
                </a:solidFill>
              </a:rPr>
              <a:t>Mention different types of machine learning models used for prediction tasks</a:t>
            </a:r>
          </a:p>
          <a:p>
            <a:pPr lvl="0"/>
            <a:r>
              <a:rPr lang="en-US" sz="1800">
                <a:solidFill>
                  <a:srgbClr val="FFFFFF"/>
                </a:solidFill>
              </a:rPr>
              <a:t>Examples include linear regression, decision trees, and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485448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agnifying glass showing decling performance">
            <a:extLst>
              <a:ext uri="{FF2B5EF4-FFF2-40B4-BE49-F238E27FC236}">
                <a16:creationId xmlns:a16="http://schemas.microsoft.com/office/drawing/2014/main" id="{39524D3B-2E23-CAF0-5438-2ED4EB7BC8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599" r="6" b="15006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198181" y="726066"/>
            <a:ext cx="4795282" cy="5018227"/>
          </a:xfrm>
        </p:spPr>
        <p:txBody>
          <a:bodyPr anchor="ctr"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Data </a:t>
            </a:r>
            <a:r>
              <a:rPr lang="en-US" dirty="0">
                <a:solidFill>
                  <a:srgbClr val="FFFFFF"/>
                </a:solidFill>
              </a:rPr>
              <a:t>Preprocessing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195372" y="726538"/>
            <a:ext cx="4977905" cy="5017076"/>
          </a:xfrm>
        </p:spPr>
        <p:txBody>
          <a:bodyPr anchor="ctr">
            <a:normAutofit/>
          </a:bodyPr>
          <a:lstStyle/>
          <a:p>
            <a:pPr lvl="0"/>
            <a:r>
              <a:rPr lang="en-US" sz="1800">
                <a:solidFill>
                  <a:srgbClr val="FFFFFF"/>
                </a:solidFill>
              </a:rPr>
              <a:t>Explain the importance of data preprocessing in electricity bill prediction</a:t>
            </a:r>
          </a:p>
          <a:p>
            <a:pPr lvl="0"/>
            <a:r>
              <a:rPr lang="en-US" sz="1800">
                <a:solidFill>
                  <a:srgbClr val="FFFFFF"/>
                </a:solidFill>
              </a:rPr>
              <a:t>Data preprocessing involves cleaning, transforming, and preparing data for analysis</a:t>
            </a:r>
          </a:p>
          <a:p>
            <a:pPr lvl="0"/>
            <a:r>
              <a:rPr lang="en-US" sz="1800">
                <a:solidFill>
                  <a:srgbClr val="FFFFFF"/>
                </a:solidFill>
              </a:rPr>
              <a:t>Detail the steps involved, including data cleaning, transformation, and handling missing data</a:t>
            </a:r>
          </a:p>
          <a:p>
            <a:pPr lvl="0"/>
            <a:r>
              <a:rPr lang="en-US" sz="1800">
                <a:solidFill>
                  <a:srgbClr val="FFFFFF"/>
                </a:solidFill>
              </a:rPr>
              <a:t>These steps ensure that the data used for prediction is accurate and complete</a:t>
            </a:r>
          </a:p>
        </p:txBody>
      </p:sp>
    </p:spTree>
    <p:extLst>
      <p:ext uri="{BB962C8B-B14F-4D97-AF65-F5344CB8AC3E}">
        <p14:creationId xmlns:p14="http://schemas.microsoft.com/office/powerpoint/2010/main" val="744116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ight bulb on yellow background with sketched light beams and cord">
            <a:extLst>
              <a:ext uri="{FF2B5EF4-FFF2-40B4-BE49-F238E27FC236}">
                <a16:creationId xmlns:a16="http://schemas.microsoft.com/office/drawing/2014/main" id="{64948D26-AAA0-5255-A8A0-D5F22DEF12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8566" r="6" b="6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198181" y="726066"/>
            <a:ext cx="4795282" cy="5018227"/>
          </a:xfrm>
        </p:spPr>
        <p:txBody>
          <a:bodyPr anchor="ctr"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Feature </a:t>
            </a:r>
            <a:r>
              <a:rPr lang="en-US" dirty="0">
                <a:solidFill>
                  <a:srgbClr val="FFFFFF"/>
                </a:solidFill>
              </a:rPr>
              <a:t>Selection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195372" y="726538"/>
            <a:ext cx="4977905" cy="5017076"/>
          </a:xfrm>
        </p:spPr>
        <p:txBody>
          <a:bodyPr anchor="ctr">
            <a:normAutofit/>
          </a:bodyPr>
          <a:lstStyle/>
          <a:p>
            <a:pPr lvl="0"/>
            <a:r>
              <a:rPr lang="en-US" sz="1800">
                <a:solidFill>
                  <a:srgbClr val="FFFFFF"/>
                </a:solidFill>
              </a:rPr>
              <a:t>Describe the significance of selecting relevant features for prediction</a:t>
            </a:r>
          </a:p>
          <a:p>
            <a:pPr lvl="0"/>
            <a:r>
              <a:rPr lang="en-US" sz="1800">
                <a:solidFill>
                  <a:srgbClr val="FFFFFF"/>
                </a:solidFill>
              </a:rPr>
              <a:t>Feature selection involves choosing the most important variables or factors that influence electricity consumption</a:t>
            </a:r>
          </a:p>
          <a:p>
            <a:pPr lvl="0"/>
            <a:r>
              <a:rPr lang="en-US" sz="1800">
                <a:solidFill>
                  <a:srgbClr val="FFFFFF"/>
                </a:solidFill>
              </a:rPr>
              <a:t>Emphasize the benefits of reducing dimensionality to improve model efficiency</a:t>
            </a:r>
          </a:p>
          <a:p>
            <a:pPr lvl="0"/>
            <a:r>
              <a:rPr lang="en-US" sz="1800">
                <a:solidFill>
                  <a:srgbClr val="FFFFFF"/>
                </a:solidFill>
              </a:rPr>
              <a:t>Reducing the number of features can improve the speed and accuracy of machine learning models</a:t>
            </a:r>
          </a:p>
        </p:txBody>
      </p:sp>
    </p:spTree>
    <p:extLst>
      <p:ext uri="{BB962C8B-B14F-4D97-AF65-F5344CB8AC3E}">
        <p14:creationId xmlns:p14="http://schemas.microsoft.com/office/powerpoint/2010/main" val="1647776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ight bulb on yellow background with sketched light beams and cord">
            <a:extLst>
              <a:ext uri="{FF2B5EF4-FFF2-40B4-BE49-F238E27FC236}">
                <a16:creationId xmlns:a16="http://schemas.microsoft.com/office/drawing/2014/main" id="{555F00D0-FCE4-7C16-396F-E43D3BE6BA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8566" r="6" b="6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198181" y="726066"/>
            <a:ext cx="4795282" cy="5018227"/>
          </a:xfrm>
        </p:spPr>
        <p:txBody>
          <a:bodyPr anchor="ctr"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Model </a:t>
            </a:r>
            <a:r>
              <a:rPr lang="en-US" dirty="0">
                <a:solidFill>
                  <a:srgbClr val="FFFFFF"/>
                </a:solidFill>
              </a:rPr>
              <a:t>Training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195372" y="726538"/>
            <a:ext cx="4977905" cy="5017076"/>
          </a:xfrm>
        </p:spPr>
        <p:txBody>
          <a:bodyPr anchor="ctr">
            <a:normAutofit/>
          </a:bodyPr>
          <a:lstStyle/>
          <a:p>
            <a:pPr lvl="0"/>
            <a:r>
              <a:rPr lang="en-US" sz="1800">
                <a:solidFill>
                  <a:srgbClr val="FFFFFF"/>
                </a:solidFill>
              </a:rPr>
              <a:t>Explain the process of training machine learning models using historical consumption data</a:t>
            </a:r>
          </a:p>
          <a:p>
            <a:pPr lvl="0"/>
            <a:r>
              <a:rPr lang="en-US" sz="1800">
                <a:solidFill>
                  <a:srgbClr val="FFFFFF"/>
                </a:solidFill>
              </a:rPr>
              <a:t>Historical data on electricity consumption and other relevant factors are used to train the model</a:t>
            </a:r>
          </a:p>
          <a:p>
            <a:pPr lvl="0"/>
            <a:r>
              <a:rPr lang="en-US" sz="1800">
                <a:solidFill>
                  <a:srgbClr val="FFFFFF"/>
                </a:solidFill>
              </a:rPr>
              <a:t>Highlight how training enables models to learn patterns and relationships</a:t>
            </a:r>
          </a:p>
          <a:p>
            <a:pPr lvl="0"/>
            <a:r>
              <a:rPr lang="en-US" sz="1800">
                <a:solidFill>
                  <a:srgbClr val="FFFFFF"/>
                </a:solidFill>
              </a:rPr>
              <a:t>During training, models learn from past data to make accurate predictions for future electricity bills</a:t>
            </a:r>
          </a:p>
        </p:txBody>
      </p:sp>
    </p:spTree>
    <p:extLst>
      <p:ext uri="{BB962C8B-B14F-4D97-AF65-F5344CB8AC3E}">
        <p14:creationId xmlns:p14="http://schemas.microsoft.com/office/powerpoint/2010/main" val="2747733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ight bulb on yellow background with sketched light beams and cord">
            <a:extLst>
              <a:ext uri="{FF2B5EF4-FFF2-40B4-BE49-F238E27FC236}">
                <a16:creationId xmlns:a16="http://schemas.microsoft.com/office/drawing/2014/main" id="{0E487C8F-F185-B531-110A-219DE471AC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8566" r="6" b="6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198181" y="726066"/>
            <a:ext cx="4795282" cy="5018227"/>
          </a:xfrm>
        </p:spPr>
        <p:txBody>
          <a:bodyPr anchor="ctr"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Model </a:t>
            </a:r>
            <a:r>
              <a:rPr lang="en-US" dirty="0">
                <a:solidFill>
                  <a:srgbClr val="FFFFFF"/>
                </a:solidFill>
              </a:rPr>
              <a:t>Evaluation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195372" y="726538"/>
            <a:ext cx="4977905" cy="5017076"/>
          </a:xfrm>
        </p:spPr>
        <p:txBody>
          <a:bodyPr anchor="ctr">
            <a:normAutofit/>
          </a:bodyPr>
          <a:lstStyle/>
          <a:p>
            <a:pPr lvl="0"/>
            <a:r>
              <a:rPr lang="en-US" sz="1800">
                <a:solidFill>
                  <a:srgbClr val="FFFFFF"/>
                </a:solidFill>
              </a:rPr>
              <a:t>Describe the evaluation of machine learning models using metrics such as RMSE and MAE</a:t>
            </a:r>
          </a:p>
          <a:p>
            <a:pPr lvl="0"/>
            <a:r>
              <a:rPr lang="en-US" sz="1800">
                <a:solidFill>
                  <a:srgbClr val="FFFFFF"/>
                </a:solidFill>
              </a:rPr>
              <a:t>RMSE and MAE measure the accuracy of predictions compared to actual consumption data</a:t>
            </a:r>
          </a:p>
          <a:p>
            <a:pPr lvl="0"/>
            <a:r>
              <a:rPr lang="en-US" sz="1800">
                <a:solidFill>
                  <a:srgbClr val="FFFFFF"/>
                </a:solidFill>
              </a:rPr>
              <a:t>Stress the importance of assessing model performance</a:t>
            </a:r>
          </a:p>
          <a:p>
            <a:pPr lvl="0"/>
            <a:r>
              <a:rPr lang="en-US" sz="1800">
                <a:solidFill>
                  <a:srgbClr val="FFFFFF"/>
                </a:solidFill>
              </a:rPr>
              <a:t>Model evaluation ensures that the machine learning model is making accurate predictions, which is crucial for billing accuracy</a:t>
            </a:r>
          </a:p>
        </p:txBody>
      </p:sp>
    </p:spTree>
    <p:extLst>
      <p:ext uri="{BB962C8B-B14F-4D97-AF65-F5344CB8AC3E}">
        <p14:creationId xmlns:p14="http://schemas.microsoft.com/office/powerpoint/2010/main" val="72633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 on document with pen">
            <a:extLst>
              <a:ext uri="{FF2B5EF4-FFF2-40B4-BE49-F238E27FC236}">
                <a16:creationId xmlns:a16="http://schemas.microsoft.com/office/drawing/2014/main" id="{5284582F-9C01-08BE-31D5-90C7C73A0E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981" r="6" b="14624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198181" y="726066"/>
            <a:ext cx="4795282" cy="5018227"/>
          </a:xfrm>
        </p:spPr>
        <p:txBody>
          <a:bodyPr anchor="ctr"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Model </a:t>
            </a:r>
            <a:r>
              <a:rPr lang="en-US" dirty="0">
                <a:solidFill>
                  <a:srgbClr val="FFFFFF"/>
                </a:solidFill>
              </a:rPr>
              <a:t>Deployment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195372" y="726538"/>
            <a:ext cx="4977905" cy="5017076"/>
          </a:xfrm>
        </p:spPr>
        <p:txBody>
          <a:bodyPr anchor="ctr">
            <a:normAutofit/>
          </a:bodyPr>
          <a:lstStyle/>
          <a:p>
            <a:pPr lvl="0"/>
            <a:r>
              <a:rPr lang="en-US" sz="1800">
                <a:solidFill>
                  <a:srgbClr val="FFFFFF"/>
                </a:solidFill>
              </a:rPr>
              <a:t>Detail the integration of machine learning models into billing systems for real-time predictions</a:t>
            </a:r>
          </a:p>
          <a:p>
            <a:pPr lvl="0"/>
            <a:r>
              <a:rPr lang="en-US" sz="1800">
                <a:solidFill>
                  <a:srgbClr val="FFFFFF"/>
                </a:solidFill>
              </a:rPr>
              <a:t>After successful training and evaluation, models are deployed to make real-time predictions</a:t>
            </a:r>
          </a:p>
          <a:p>
            <a:pPr lvl="0"/>
            <a:r>
              <a:rPr lang="en-US" sz="1800">
                <a:solidFill>
                  <a:srgbClr val="FFFFFF"/>
                </a:solidFill>
              </a:rPr>
              <a:t>Ensure real-time updates based on the latest smart meter data</a:t>
            </a:r>
          </a:p>
          <a:p>
            <a:pPr lvl="0"/>
            <a:r>
              <a:rPr lang="en-US" sz="1800">
                <a:solidFill>
                  <a:srgbClr val="FFFFFF"/>
                </a:solidFill>
              </a:rPr>
              <a:t>Models continually update their predictions based on the most recent consumption data from smart meters</a:t>
            </a:r>
          </a:p>
        </p:txBody>
      </p:sp>
    </p:spTree>
    <p:extLst>
      <p:ext uri="{BB962C8B-B14F-4D97-AF65-F5344CB8AC3E}">
        <p14:creationId xmlns:p14="http://schemas.microsoft.com/office/powerpoint/2010/main" val="3529069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 on document with pen">
            <a:extLst>
              <a:ext uri="{FF2B5EF4-FFF2-40B4-BE49-F238E27FC236}">
                <a16:creationId xmlns:a16="http://schemas.microsoft.com/office/drawing/2014/main" id="{74A0ABFA-4EB2-68F9-6242-18C80BEBE7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981" r="6" b="14624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198181" y="726066"/>
            <a:ext cx="4795282" cy="5018227"/>
          </a:xfrm>
        </p:spPr>
        <p:txBody>
          <a:bodyPr anchor="ctr"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Case </a:t>
            </a:r>
            <a:r>
              <a:rPr lang="en-US" dirty="0">
                <a:solidFill>
                  <a:srgbClr val="FFFFFF"/>
                </a:solidFill>
              </a:rPr>
              <a:t>Studies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195372" y="726538"/>
            <a:ext cx="4977905" cy="5017076"/>
          </a:xfrm>
        </p:spPr>
        <p:txBody>
          <a:bodyPr anchor="ctr">
            <a:normAutofit/>
          </a:bodyPr>
          <a:lstStyle/>
          <a:p>
            <a:pPr lvl="0"/>
            <a:r>
              <a:rPr lang="en-US" sz="1800">
                <a:solidFill>
                  <a:srgbClr val="FFFFFF"/>
                </a:solidFill>
              </a:rPr>
              <a:t>Present real-world case studies showcasing utility companies benefiting from accurate bill prediction</a:t>
            </a:r>
          </a:p>
          <a:p>
            <a:pPr lvl="0"/>
            <a:r>
              <a:rPr lang="en-US" sz="1800">
                <a:solidFill>
                  <a:srgbClr val="FFFFFF"/>
                </a:solidFill>
              </a:rPr>
              <a:t>Share success stories to illustrate practical applications</a:t>
            </a:r>
          </a:p>
        </p:txBody>
      </p:sp>
    </p:spTree>
    <p:extLst>
      <p:ext uri="{BB962C8B-B14F-4D97-AF65-F5344CB8AC3E}">
        <p14:creationId xmlns:p14="http://schemas.microsoft.com/office/powerpoint/2010/main" val="3515033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ight bulb on yellow background with sketched light beams and cord">
            <a:extLst>
              <a:ext uri="{FF2B5EF4-FFF2-40B4-BE49-F238E27FC236}">
                <a16:creationId xmlns:a16="http://schemas.microsoft.com/office/drawing/2014/main" id="{7862D457-7A65-6F3C-B229-0DB8C4E1B6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8566" r="6" b="6"/>
          <a:stretch/>
        </p:blipFill>
        <p:spPr>
          <a:xfrm>
            <a:off x="0" y="0"/>
            <a:ext cx="12188932" cy="6856614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198181" y="726066"/>
            <a:ext cx="4795282" cy="5018227"/>
          </a:xfrm>
        </p:spPr>
        <p:txBody>
          <a:bodyPr anchor="ctr"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Customer </a:t>
            </a:r>
            <a:r>
              <a:rPr lang="en-US" dirty="0">
                <a:solidFill>
                  <a:srgbClr val="FFFFFF"/>
                </a:solidFill>
              </a:rPr>
              <a:t>Empowerment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195372" y="726538"/>
            <a:ext cx="4977905" cy="5017076"/>
          </a:xfrm>
        </p:spPr>
        <p:txBody>
          <a:bodyPr anchor="ctr">
            <a:normAutofit/>
          </a:bodyPr>
          <a:lstStyle/>
          <a:p>
            <a:pPr lvl="0"/>
            <a:r>
              <a:rPr lang="en-US" sz="1800">
                <a:solidFill>
                  <a:srgbClr val="FFFFFF"/>
                </a:solidFill>
              </a:rPr>
              <a:t>Explain how accurate predictions empower consumers to manage their electricity consumption</a:t>
            </a:r>
          </a:p>
          <a:p>
            <a:pPr lvl="0"/>
            <a:r>
              <a:rPr lang="en-US" sz="1800">
                <a:solidFill>
                  <a:srgbClr val="FFFFFF"/>
                </a:solidFill>
              </a:rPr>
              <a:t>Discuss how it encourages energy-efficient behavior and cost savings</a:t>
            </a:r>
          </a:p>
        </p:txBody>
      </p:sp>
    </p:spTree>
    <p:extLst>
      <p:ext uri="{BB962C8B-B14F-4D97-AF65-F5344CB8AC3E}">
        <p14:creationId xmlns:p14="http://schemas.microsoft.com/office/powerpoint/2010/main" val="4022437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eometric shapes on a wooden background">
            <a:extLst>
              <a:ext uri="{FF2B5EF4-FFF2-40B4-BE49-F238E27FC236}">
                <a16:creationId xmlns:a16="http://schemas.microsoft.com/office/drawing/2014/main" id="{D35A16F2-3F3C-C8EB-BE1D-798433543C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2747" r="6" b="12859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198181" y="726066"/>
            <a:ext cx="4795282" cy="5018227"/>
          </a:xfrm>
        </p:spPr>
        <p:txBody>
          <a:bodyPr anchor="ctr"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Challenges </a:t>
            </a:r>
            <a:r>
              <a:rPr lang="en-US" dirty="0">
                <a:solidFill>
                  <a:srgbClr val="FFFFFF"/>
                </a:solidFill>
              </a:rPr>
              <a:t>in Implementation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195372" y="726538"/>
            <a:ext cx="4977905" cy="5017076"/>
          </a:xfrm>
        </p:spPr>
        <p:txBody>
          <a:bodyPr anchor="ctr">
            <a:normAutofit/>
          </a:bodyPr>
          <a:lstStyle/>
          <a:p>
            <a:pPr lvl="0"/>
            <a:r>
              <a:rPr lang="en-US" sz="1800">
                <a:solidFill>
                  <a:srgbClr val="FFFFFF"/>
                </a:solidFill>
              </a:rPr>
              <a:t>Identify potential challenges in implementing smart meter systems and machine learning models</a:t>
            </a:r>
          </a:p>
          <a:p>
            <a:pPr lvl="0"/>
            <a:r>
              <a:rPr lang="en-US" sz="1800">
                <a:solidFill>
                  <a:srgbClr val="FFFFFF"/>
                </a:solidFill>
              </a:rPr>
              <a:t>Address issues such as infrastructure upgrades and cost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3039986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57C4BF-0A72-0E1F-DA1F-9E38901174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8142" r="6" b="1435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US" sz="5400" dirty="0" smtClean="0">
                <a:solidFill>
                  <a:srgbClr val="FFFFFF"/>
                </a:solidFill>
              </a:rPr>
              <a:t>Title</a:t>
            </a:r>
            <a:r>
              <a:rPr lang="en-US" sz="5400" dirty="0">
                <a:solidFill>
                  <a:srgbClr val="FFFFFF"/>
                </a:solidFill>
              </a:rPr>
              <a:t> </a:t>
            </a:r>
            <a:r>
              <a:rPr lang="en-US" sz="3700" dirty="0">
                <a:solidFill>
                  <a:srgbClr val="D1D5DB"/>
                </a:solidFill>
                <a:latin typeface="system-ui"/>
              </a:rPr>
              <a:t>"Optimizing Electricity Bill    Prediction"</a:t>
            </a:r>
            <a:endParaRPr lang="en-US" sz="3700" dirty="0"/>
          </a:p>
        </p:txBody>
      </p:sp>
    </p:spTree>
    <p:extLst>
      <p:ext uri="{BB962C8B-B14F-4D97-AF65-F5344CB8AC3E}">
        <p14:creationId xmlns:p14="http://schemas.microsoft.com/office/powerpoint/2010/main" val="13853184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adlock on computer motherboard">
            <a:extLst>
              <a:ext uri="{FF2B5EF4-FFF2-40B4-BE49-F238E27FC236}">
                <a16:creationId xmlns:a16="http://schemas.microsoft.com/office/drawing/2014/main" id="{04A7170D-6857-0492-6B59-D92E294B0B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r="6" b="15729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198181" y="726066"/>
            <a:ext cx="4795282" cy="5018227"/>
          </a:xfrm>
        </p:spPr>
        <p:txBody>
          <a:bodyPr anchor="ctr"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Regulatory </a:t>
            </a:r>
            <a:r>
              <a:rPr lang="en-US" dirty="0">
                <a:solidFill>
                  <a:srgbClr val="FFFFFF"/>
                </a:solidFill>
              </a:rPr>
              <a:t>Considerations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195372" y="726538"/>
            <a:ext cx="4977905" cy="5017076"/>
          </a:xfrm>
        </p:spPr>
        <p:txBody>
          <a:bodyPr anchor="ctr">
            <a:normAutofit/>
          </a:bodyPr>
          <a:lstStyle/>
          <a:p>
            <a:pPr lvl="0"/>
            <a:r>
              <a:rPr lang="en-US" sz="1800">
                <a:solidFill>
                  <a:srgbClr val="FFFFFF"/>
                </a:solidFill>
              </a:rPr>
              <a:t>Discuss regulations governing electricity billing and data privacy</a:t>
            </a:r>
          </a:p>
          <a:p>
            <a:pPr lvl="0"/>
            <a:r>
              <a:rPr lang="en-US" sz="1800">
                <a:solidFill>
                  <a:srgbClr val="FFFFFF"/>
                </a:solidFill>
              </a:rPr>
              <a:t>Emphasize the importance of compliance with legal and privacy standards</a:t>
            </a:r>
          </a:p>
        </p:txBody>
      </p:sp>
    </p:spTree>
    <p:extLst>
      <p:ext uri="{BB962C8B-B14F-4D97-AF65-F5344CB8AC3E}">
        <p14:creationId xmlns:p14="http://schemas.microsoft.com/office/powerpoint/2010/main" val="3054074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tock market graph on display">
            <a:extLst>
              <a:ext uri="{FF2B5EF4-FFF2-40B4-BE49-F238E27FC236}">
                <a16:creationId xmlns:a16="http://schemas.microsoft.com/office/drawing/2014/main" id="{12C66889-9DB5-9890-AFF0-C1105E9279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2862" r="6" b="6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198181" y="726066"/>
            <a:ext cx="4795282" cy="5018227"/>
          </a:xfrm>
        </p:spPr>
        <p:txBody>
          <a:bodyPr anchor="ctr"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Future </a:t>
            </a:r>
            <a:r>
              <a:rPr lang="en-US" dirty="0">
                <a:solidFill>
                  <a:srgbClr val="FFFFFF"/>
                </a:solidFill>
              </a:rPr>
              <a:t>Trends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195372" y="726538"/>
            <a:ext cx="4977905" cy="5017076"/>
          </a:xfrm>
        </p:spPr>
        <p:txBody>
          <a:bodyPr anchor="ctr">
            <a:normAutofit/>
          </a:bodyPr>
          <a:lstStyle/>
          <a:p>
            <a:pPr lvl="0"/>
            <a:r>
              <a:rPr lang="en-US" sz="1800">
                <a:solidFill>
                  <a:srgbClr val="FFFFFF"/>
                </a:solidFill>
              </a:rPr>
              <a:t>Predict future trends in electricity bill prediction technology, including AI advancements and blockchain integration</a:t>
            </a:r>
          </a:p>
          <a:p>
            <a:pPr lvl="0"/>
            <a:r>
              <a:rPr lang="en-US" sz="1800">
                <a:solidFill>
                  <a:srgbClr val="FFFFFF"/>
                </a:solidFill>
              </a:rPr>
              <a:t>Explore sustainability and green energy integration</a:t>
            </a:r>
          </a:p>
        </p:txBody>
      </p:sp>
    </p:spTree>
    <p:extLst>
      <p:ext uri="{BB962C8B-B14F-4D97-AF65-F5344CB8AC3E}">
        <p14:creationId xmlns:p14="http://schemas.microsoft.com/office/powerpoint/2010/main" val="2413312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adlock on computer motherboard">
            <a:extLst>
              <a:ext uri="{FF2B5EF4-FFF2-40B4-BE49-F238E27FC236}">
                <a16:creationId xmlns:a16="http://schemas.microsoft.com/office/drawing/2014/main" id="{221767FF-3548-2F5B-DB66-FB23EB2AD5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r="6" b="15729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198181" y="726066"/>
            <a:ext cx="4795282" cy="5018227"/>
          </a:xfrm>
        </p:spPr>
        <p:txBody>
          <a:bodyPr anchor="ctr"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Security </a:t>
            </a:r>
            <a:r>
              <a:rPr lang="en-US" dirty="0">
                <a:solidFill>
                  <a:srgbClr val="FFFFFF"/>
                </a:solidFill>
              </a:rPr>
              <a:t>and Privacy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195372" y="726538"/>
            <a:ext cx="4977905" cy="5017076"/>
          </a:xfrm>
        </p:spPr>
        <p:txBody>
          <a:bodyPr anchor="ctr">
            <a:normAutofit/>
          </a:bodyPr>
          <a:lstStyle/>
          <a:p>
            <a:pPr lvl="0"/>
            <a:r>
              <a:rPr lang="en-US" sz="1800">
                <a:solidFill>
                  <a:srgbClr val="FFFFFF"/>
                </a:solidFill>
              </a:rPr>
              <a:t>Address concerns related to data security and consumer privacy in smart meter systems</a:t>
            </a:r>
          </a:p>
          <a:p>
            <a:pPr lvl="0"/>
            <a:r>
              <a:rPr lang="en-US" sz="1800">
                <a:solidFill>
                  <a:srgbClr val="FFFFFF"/>
                </a:solidFill>
              </a:rPr>
              <a:t>Explain measures taken to protect sensitive data</a:t>
            </a:r>
          </a:p>
        </p:txBody>
      </p:sp>
    </p:spTree>
    <p:extLst>
      <p:ext uri="{BB962C8B-B14F-4D97-AF65-F5344CB8AC3E}">
        <p14:creationId xmlns:p14="http://schemas.microsoft.com/office/powerpoint/2010/main" val="1910010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 bulbs with a yellow one standing out">
            <a:extLst>
              <a:ext uri="{FF2B5EF4-FFF2-40B4-BE49-F238E27FC236}">
                <a16:creationId xmlns:a16="http://schemas.microsoft.com/office/drawing/2014/main" id="{04811E16-583C-772F-E70C-1245ACF7E1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r="6" b="15606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198181" y="726066"/>
            <a:ext cx="4795282" cy="5018227"/>
          </a:xfrm>
        </p:spPr>
        <p:txBody>
          <a:bodyPr anchor="ctr"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Consumer </a:t>
            </a:r>
            <a:r>
              <a:rPr lang="en-US" dirty="0">
                <a:solidFill>
                  <a:srgbClr val="FFFFFF"/>
                </a:solidFill>
              </a:rPr>
              <a:t>Education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195372" y="726538"/>
            <a:ext cx="4977905" cy="5017076"/>
          </a:xfrm>
        </p:spPr>
        <p:txBody>
          <a:bodyPr anchor="ctr">
            <a:normAutofit/>
          </a:bodyPr>
          <a:lstStyle/>
          <a:p>
            <a:pPr lvl="0"/>
            <a:r>
              <a:rPr lang="en-US" sz="1800">
                <a:solidFill>
                  <a:srgbClr val="FFFFFF"/>
                </a:solidFill>
              </a:rPr>
              <a:t>Emphasize the importance of educating consumers about electricity bill prediction and smart meters</a:t>
            </a:r>
          </a:p>
          <a:p>
            <a:pPr lvl="0"/>
            <a:r>
              <a:rPr lang="en-US" sz="1800">
                <a:solidFill>
                  <a:srgbClr val="FFFFFF"/>
                </a:solidFill>
              </a:rPr>
              <a:t>Highlight the role of transparent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774744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agnifying glass showing decling performance">
            <a:extLst>
              <a:ext uri="{FF2B5EF4-FFF2-40B4-BE49-F238E27FC236}">
                <a16:creationId xmlns:a16="http://schemas.microsoft.com/office/drawing/2014/main" id="{F9EBF763-3F6F-9763-1579-1FB4D9BF90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599" r="6" b="15006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198181" y="726066"/>
            <a:ext cx="4795282" cy="5018227"/>
          </a:xfrm>
        </p:spPr>
        <p:txBody>
          <a:bodyPr anchor="ctr">
            <a:normAutofit/>
          </a:bodyPr>
          <a:lstStyle/>
          <a:p>
            <a:r>
              <a:rPr lang="en-US" smtClean="0">
                <a:solidFill>
                  <a:srgbClr val="FFFFFF"/>
                </a:solidFill>
              </a:rPr>
              <a:t>Conclusion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195372" y="726538"/>
            <a:ext cx="4977905" cy="5017076"/>
          </a:xfrm>
        </p:spPr>
        <p:txBody>
          <a:bodyPr anchor="ctr">
            <a:normAutofit/>
          </a:bodyPr>
          <a:lstStyle/>
          <a:p>
            <a:pPr lvl="0"/>
            <a:r>
              <a:rPr lang="en-US" sz="1800">
                <a:solidFill>
                  <a:srgbClr val="FFFFFF"/>
                </a:solidFill>
              </a:rPr>
              <a:t>Summarize key takeaways from the presentation</a:t>
            </a:r>
          </a:p>
          <a:p>
            <a:pPr lvl="0"/>
            <a:r>
              <a:rPr lang="en-US" sz="1800">
                <a:solidFill>
                  <a:srgbClr val="FFFFFF"/>
                </a:solidFill>
              </a:rPr>
              <a:t>Reiterate the benefits of accurate electricity bill prediction for all stakeholders</a:t>
            </a:r>
          </a:p>
        </p:txBody>
      </p:sp>
    </p:spTree>
    <p:extLst>
      <p:ext uri="{BB962C8B-B14F-4D97-AF65-F5344CB8AC3E}">
        <p14:creationId xmlns:p14="http://schemas.microsoft.com/office/powerpoint/2010/main" val="1769061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ight bulb on yellow background with sketched light beams and cord">
            <a:extLst>
              <a:ext uri="{FF2B5EF4-FFF2-40B4-BE49-F238E27FC236}">
                <a16:creationId xmlns:a16="http://schemas.microsoft.com/office/drawing/2014/main" id="{FC3AFEE9-8EB8-56F6-ADA8-FFF9FC9B75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8566" r="6" b="6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198181" y="726066"/>
            <a:ext cx="4795282" cy="5018227"/>
          </a:xfrm>
        </p:spPr>
        <p:txBody>
          <a:bodyPr anchor="ctr"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Introduction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195372" y="726538"/>
            <a:ext cx="4977905" cy="5017076"/>
          </a:xfrm>
        </p:spPr>
        <p:txBody>
          <a:bodyPr anchor="ctr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sz="1500">
                <a:solidFill>
                  <a:srgbClr val="FFFFFF"/>
                </a:solidFill>
              </a:rPr>
              <a:t>Welcome to the seminar on "Electricity Bill Prediction."</a:t>
            </a:r>
          </a:p>
          <a:p>
            <a:pPr lvl="0">
              <a:lnSpc>
                <a:spcPct val="100000"/>
              </a:lnSpc>
            </a:pPr>
            <a:r>
              <a:rPr lang="en-US" sz="1500">
                <a:solidFill>
                  <a:srgbClr val="FFFFFF"/>
                </a:solidFill>
              </a:rPr>
              <a:t>This is the introductory slide that sets the tone for the seminar and welcomes the audience</a:t>
            </a:r>
          </a:p>
          <a:p>
            <a:pPr lvl="0">
              <a:lnSpc>
                <a:spcPct val="100000"/>
              </a:lnSpc>
            </a:pPr>
            <a:r>
              <a:rPr lang="en-US" sz="1500">
                <a:solidFill>
                  <a:srgbClr val="FFFFFF"/>
                </a:solidFill>
              </a:rPr>
              <a:t>Stress the importance of accurate electricity bill prediction for consumers and utility companies</a:t>
            </a:r>
          </a:p>
          <a:p>
            <a:pPr lvl="0">
              <a:lnSpc>
                <a:spcPct val="100000"/>
              </a:lnSpc>
            </a:pPr>
            <a:r>
              <a:rPr lang="en-US" sz="1500">
                <a:solidFill>
                  <a:srgbClr val="FFFFFF"/>
                </a:solidFill>
              </a:rPr>
              <a:t>Accurate bill prediction ensures that consumers can plan their budgets effectively, while utility companies can allocate resources efficiently, ultimately leading to better customer satisfaction</a:t>
            </a:r>
          </a:p>
          <a:p>
            <a:pPr lvl="0">
              <a:lnSpc>
                <a:spcPct val="100000"/>
              </a:lnSpc>
            </a:pPr>
            <a:r>
              <a:rPr lang="en-US" sz="1500">
                <a:solidFill>
                  <a:srgbClr val="FFFFFF"/>
                </a:solidFill>
              </a:rPr>
              <a:t>Provide an overview of the presentation structure</a:t>
            </a:r>
          </a:p>
          <a:p>
            <a:pPr lvl="0">
              <a:lnSpc>
                <a:spcPct val="100000"/>
              </a:lnSpc>
            </a:pPr>
            <a:r>
              <a:rPr lang="en-US" sz="1500">
                <a:solidFill>
                  <a:srgbClr val="FFFFFF"/>
                </a:solidFill>
              </a:rPr>
              <a:t>Mention that the presentation will cover various aspects of electricity bill prediction, from challenges and benefits to smart meters, data analytics, and machine learning models</a:t>
            </a:r>
          </a:p>
        </p:txBody>
      </p:sp>
    </p:spTree>
    <p:extLst>
      <p:ext uri="{BB962C8B-B14F-4D97-AF65-F5344CB8AC3E}">
        <p14:creationId xmlns:p14="http://schemas.microsoft.com/office/powerpoint/2010/main" val="3001920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lectronic circuit board">
            <a:extLst>
              <a:ext uri="{FF2B5EF4-FFF2-40B4-BE49-F238E27FC236}">
                <a16:creationId xmlns:a16="http://schemas.microsoft.com/office/drawing/2014/main" id="{91A49517-330E-6DFE-AB59-113C62903B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599" r="6" b="6"/>
          <a:stretch/>
        </p:blipFill>
        <p:spPr>
          <a:xfrm>
            <a:off x="3068" y="1386"/>
            <a:ext cx="12188932" cy="6856614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198181" y="726066"/>
            <a:ext cx="4795282" cy="5018227"/>
          </a:xfrm>
        </p:spPr>
        <p:txBody>
          <a:bodyPr anchor="ctr"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Electricity </a:t>
            </a:r>
            <a:r>
              <a:rPr lang="en-US" dirty="0">
                <a:solidFill>
                  <a:srgbClr val="FFFFFF"/>
                </a:solidFill>
              </a:rPr>
              <a:t>Bill Components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195372" y="726538"/>
            <a:ext cx="4977905" cy="5017076"/>
          </a:xfrm>
        </p:spPr>
        <p:txBody>
          <a:bodyPr anchor="ctr">
            <a:normAutofit/>
          </a:bodyPr>
          <a:lstStyle/>
          <a:p>
            <a:pPr lvl="0"/>
            <a:r>
              <a:rPr lang="en-US" sz="1800">
                <a:solidFill>
                  <a:srgbClr val="FFFFFF"/>
                </a:solidFill>
              </a:rPr>
              <a:t>Explain the key components of an electricity bill</a:t>
            </a:r>
          </a:p>
          <a:p>
            <a:pPr lvl="0"/>
            <a:r>
              <a:rPr lang="en-US" sz="1800">
                <a:solidFill>
                  <a:srgbClr val="FFFFFF"/>
                </a:solidFill>
              </a:rPr>
              <a:t>Usage charges: Charges based on the amount of electricity consumed</a:t>
            </a:r>
          </a:p>
          <a:p>
            <a:pPr lvl="0"/>
            <a:r>
              <a:rPr lang="en-US" sz="1800">
                <a:solidFill>
                  <a:srgbClr val="FFFFFF"/>
                </a:solidFill>
              </a:rPr>
              <a:t>Fixed charges: Charges that remain constant regardless of usage</a:t>
            </a:r>
          </a:p>
          <a:p>
            <a:pPr lvl="0"/>
            <a:r>
              <a:rPr lang="en-US" sz="1800">
                <a:solidFill>
                  <a:srgbClr val="FFFFFF"/>
                </a:solidFill>
              </a:rPr>
              <a:t>Taxes: Additional taxes imposed by the government</a:t>
            </a:r>
          </a:p>
          <a:p>
            <a:pPr lvl="0"/>
            <a:r>
              <a:rPr lang="en-US" sz="1800">
                <a:solidFill>
                  <a:srgbClr val="FFFFFF"/>
                </a:solidFill>
              </a:rPr>
              <a:t>Emphasize that predicting each component accurately is essential for overall bill accuracy</a:t>
            </a:r>
          </a:p>
          <a:p>
            <a:pPr lvl="0"/>
            <a:r>
              <a:rPr lang="en-US" sz="1800">
                <a:solidFill>
                  <a:srgbClr val="FFFFFF"/>
                </a:solidFill>
              </a:rPr>
              <a:t>Accurate predictions of each component ensure that consumers are billed correctly and can budget effectively</a:t>
            </a:r>
          </a:p>
        </p:txBody>
      </p:sp>
    </p:spTree>
    <p:extLst>
      <p:ext uri="{BB962C8B-B14F-4D97-AF65-F5344CB8AC3E}">
        <p14:creationId xmlns:p14="http://schemas.microsoft.com/office/powerpoint/2010/main" val="1247877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agnifying glass showing decling performance">
            <a:extLst>
              <a:ext uri="{FF2B5EF4-FFF2-40B4-BE49-F238E27FC236}">
                <a16:creationId xmlns:a16="http://schemas.microsoft.com/office/drawing/2014/main" id="{E2465E27-E517-1333-4438-C5A6A01E42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599" r="6" b="15006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198181" y="726066"/>
            <a:ext cx="4795282" cy="5018227"/>
          </a:xfrm>
        </p:spPr>
        <p:txBody>
          <a:bodyPr anchor="ctr"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Challenges </a:t>
            </a:r>
            <a:r>
              <a:rPr lang="en-US" dirty="0">
                <a:solidFill>
                  <a:srgbClr val="FFFFFF"/>
                </a:solidFill>
              </a:rPr>
              <a:t>in Electricity Bill Prediction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195372" y="726538"/>
            <a:ext cx="4977905" cy="5017076"/>
          </a:xfrm>
        </p:spPr>
        <p:txBody>
          <a:bodyPr anchor="ctr">
            <a:normAutofit/>
          </a:bodyPr>
          <a:lstStyle/>
          <a:p>
            <a:pPr lvl="0"/>
            <a:r>
              <a:rPr lang="en-US" sz="1800">
                <a:solidFill>
                  <a:srgbClr val="FFFFFF"/>
                </a:solidFill>
              </a:rPr>
              <a:t>Highlight common challenges in predicting electricity bills</a:t>
            </a:r>
          </a:p>
          <a:p>
            <a:pPr lvl="0"/>
            <a:r>
              <a:rPr lang="en-US" sz="1800">
                <a:solidFill>
                  <a:srgbClr val="FFFFFF"/>
                </a:solidFill>
              </a:rPr>
              <a:t>Challenges can include variations in consumption, weather influences, and data accuracy issues</a:t>
            </a:r>
          </a:p>
          <a:p>
            <a:pPr lvl="0"/>
            <a:r>
              <a:rPr lang="en-US" sz="1800">
                <a:solidFill>
                  <a:srgbClr val="FFFFFF"/>
                </a:solidFill>
              </a:rPr>
              <a:t>Explain how these challenges can impact consumers and utility companies, including billing disputes and inefficiencies</a:t>
            </a:r>
          </a:p>
          <a:p>
            <a:pPr lvl="0"/>
            <a:r>
              <a:rPr lang="en-US" sz="1800">
                <a:solidFill>
                  <a:srgbClr val="FFFFFF"/>
                </a:solidFill>
              </a:rPr>
              <a:t>Inaccurate predictions can lead to billing disputes, financial strain on consumers, and operational inefficiencies for utility companies</a:t>
            </a:r>
          </a:p>
        </p:txBody>
      </p:sp>
    </p:spTree>
    <p:extLst>
      <p:ext uri="{BB962C8B-B14F-4D97-AF65-F5344CB8AC3E}">
        <p14:creationId xmlns:p14="http://schemas.microsoft.com/office/powerpoint/2010/main" val="2685919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ight bulb on yellow background with sketched light beams and cord">
            <a:extLst>
              <a:ext uri="{FF2B5EF4-FFF2-40B4-BE49-F238E27FC236}">
                <a16:creationId xmlns:a16="http://schemas.microsoft.com/office/drawing/2014/main" id="{E7AC1017-060D-E2C2-0A4B-FBC624514A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8566" r="6" b="6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198181" y="726066"/>
            <a:ext cx="4795282" cy="5018227"/>
          </a:xfrm>
        </p:spPr>
        <p:txBody>
          <a:bodyPr anchor="ctr"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Benefits </a:t>
            </a:r>
            <a:r>
              <a:rPr lang="en-US" dirty="0">
                <a:solidFill>
                  <a:srgbClr val="FFFFFF"/>
                </a:solidFill>
              </a:rPr>
              <a:t>of Accurate Predictions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195372" y="726538"/>
            <a:ext cx="4977905" cy="5017076"/>
          </a:xfrm>
        </p:spPr>
        <p:txBody>
          <a:bodyPr anchor="ctr">
            <a:normAutofit/>
          </a:bodyPr>
          <a:lstStyle/>
          <a:p>
            <a:pPr lvl="0"/>
            <a:r>
              <a:rPr lang="en-US" sz="1800">
                <a:solidFill>
                  <a:srgbClr val="FFFFFF"/>
                </a:solidFill>
              </a:rPr>
              <a:t>Discuss the advantages of accurate electricity bill predictions</a:t>
            </a:r>
          </a:p>
          <a:p>
            <a:pPr lvl="0"/>
            <a:r>
              <a:rPr lang="en-US" sz="1800">
                <a:solidFill>
                  <a:srgbClr val="FFFFFF"/>
                </a:solidFill>
              </a:rPr>
              <a:t>Improved budgeting for consumers: Accurate predictions help consumers plan their finances better</a:t>
            </a:r>
          </a:p>
          <a:p>
            <a:pPr lvl="0"/>
            <a:r>
              <a:rPr lang="en-US" sz="1800">
                <a:solidFill>
                  <a:srgbClr val="FFFFFF"/>
                </a:solidFill>
              </a:rPr>
              <a:t>Better resource planning for utility companies: Accurate predictions enable utility companies to allocate resources efficiently</a:t>
            </a:r>
          </a:p>
          <a:p>
            <a:pPr lvl="0"/>
            <a:r>
              <a:rPr lang="en-US" sz="1800">
                <a:solidFill>
                  <a:srgbClr val="FFFFFF"/>
                </a:solidFill>
              </a:rPr>
              <a:t>Reduced disputes and complaints: Accurate bills lead to fewer billing disputes and customer complaints</a:t>
            </a:r>
          </a:p>
        </p:txBody>
      </p:sp>
    </p:spTree>
    <p:extLst>
      <p:ext uri="{BB962C8B-B14F-4D97-AF65-F5344CB8AC3E}">
        <p14:creationId xmlns:p14="http://schemas.microsoft.com/office/powerpoint/2010/main" val="1320876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 on document with pen">
            <a:extLst>
              <a:ext uri="{FF2B5EF4-FFF2-40B4-BE49-F238E27FC236}">
                <a16:creationId xmlns:a16="http://schemas.microsoft.com/office/drawing/2014/main" id="{D1FEF706-E80D-63A3-207D-EE9DBC9C50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981" r="6" b="14624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198181" y="726066"/>
            <a:ext cx="4795282" cy="5018227"/>
          </a:xfrm>
        </p:spPr>
        <p:txBody>
          <a:bodyPr anchor="ctr"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Traditional </a:t>
            </a:r>
            <a:r>
              <a:rPr lang="en-US" dirty="0">
                <a:solidFill>
                  <a:srgbClr val="FFFFFF"/>
                </a:solidFill>
              </a:rPr>
              <a:t>Billing Methods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195372" y="726538"/>
            <a:ext cx="4977905" cy="5017076"/>
          </a:xfrm>
        </p:spPr>
        <p:txBody>
          <a:bodyPr anchor="ctr">
            <a:normAutofit/>
          </a:bodyPr>
          <a:lstStyle/>
          <a:p>
            <a:pPr lvl="0"/>
            <a:r>
              <a:rPr lang="en-US" sz="1800">
                <a:solidFill>
                  <a:srgbClr val="FFFFFF"/>
                </a:solidFill>
              </a:rPr>
              <a:t>Explore traditional methods of calculating electricity bills, including manual meter reading</a:t>
            </a:r>
          </a:p>
          <a:p>
            <a:pPr lvl="0"/>
            <a:r>
              <a:rPr lang="en-US" sz="1800">
                <a:solidFill>
                  <a:srgbClr val="FFFFFF"/>
                </a:solidFill>
              </a:rPr>
              <a:t>Manual meter reading involves physically reading the electricity meter at regular intervals</a:t>
            </a:r>
          </a:p>
          <a:p>
            <a:pPr lvl="0"/>
            <a:r>
              <a:rPr lang="en-US" sz="1800">
                <a:solidFill>
                  <a:srgbClr val="FFFFFF"/>
                </a:solidFill>
              </a:rPr>
              <a:t>Emphasize the limitations and inefficiencies of these methods</a:t>
            </a:r>
          </a:p>
          <a:p>
            <a:pPr lvl="0"/>
            <a:r>
              <a:rPr lang="en-US" sz="1800">
                <a:solidFill>
                  <a:srgbClr val="FFFFFF"/>
                </a:solidFill>
              </a:rPr>
              <a:t>Manual meter reading can be error-prone, time-consuming, and may not provide real-time data, leading to billing inaccuracies</a:t>
            </a:r>
          </a:p>
        </p:txBody>
      </p:sp>
    </p:spTree>
    <p:extLst>
      <p:ext uri="{BB962C8B-B14F-4D97-AF65-F5344CB8AC3E}">
        <p14:creationId xmlns:p14="http://schemas.microsoft.com/office/powerpoint/2010/main" val="4221542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ight bulb on yellow background with sketched light beams and cord">
            <a:extLst>
              <a:ext uri="{FF2B5EF4-FFF2-40B4-BE49-F238E27FC236}">
                <a16:creationId xmlns:a16="http://schemas.microsoft.com/office/drawing/2014/main" id="{77E381D1-5557-DB09-EA09-8D110111A2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8566" r="6" b="6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198181" y="726066"/>
            <a:ext cx="4795282" cy="5018227"/>
          </a:xfrm>
        </p:spPr>
        <p:txBody>
          <a:bodyPr anchor="ctr"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Introduction </a:t>
            </a:r>
            <a:r>
              <a:rPr lang="en-US" dirty="0">
                <a:solidFill>
                  <a:srgbClr val="FFFFFF"/>
                </a:solidFill>
              </a:rPr>
              <a:t>to Smart Meters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195372" y="726538"/>
            <a:ext cx="4977905" cy="5017076"/>
          </a:xfrm>
        </p:spPr>
        <p:txBody>
          <a:bodyPr anchor="ctr">
            <a:normAutofit/>
          </a:bodyPr>
          <a:lstStyle/>
          <a:p>
            <a:pPr lvl="0"/>
            <a:r>
              <a:rPr lang="en-US" sz="1800">
                <a:solidFill>
                  <a:srgbClr val="FFFFFF"/>
                </a:solidFill>
              </a:rPr>
              <a:t>Define smart meters and their role in modern billing systems</a:t>
            </a:r>
          </a:p>
          <a:p>
            <a:pPr lvl="0"/>
            <a:r>
              <a:rPr lang="en-US" sz="1800">
                <a:solidFill>
                  <a:srgbClr val="FFFFFF"/>
                </a:solidFill>
              </a:rPr>
              <a:t>Smart meters are digital devices that measure electricity consumption and communicate this data in real-time to utility companies</a:t>
            </a:r>
          </a:p>
          <a:p>
            <a:pPr lvl="0"/>
            <a:r>
              <a:rPr lang="en-US" sz="1800">
                <a:solidFill>
                  <a:srgbClr val="FFFFFF"/>
                </a:solidFill>
              </a:rPr>
              <a:t>Explain how smart meters automate data collection, providing real-time consumption information</a:t>
            </a:r>
          </a:p>
          <a:p>
            <a:pPr lvl="0"/>
            <a:r>
              <a:rPr lang="en-US" sz="1800">
                <a:solidFill>
                  <a:srgbClr val="FFFFFF"/>
                </a:solidFill>
              </a:rPr>
              <a:t>Smart meters eliminate the need for manual readings and enable utility companies to access consumption data instantly</a:t>
            </a:r>
          </a:p>
        </p:txBody>
      </p:sp>
    </p:spTree>
    <p:extLst>
      <p:ext uri="{BB962C8B-B14F-4D97-AF65-F5344CB8AC3E}">
        <p14:creationId xmlns:p14="http://schemas.microsoft.com/office/powerpoint/2010/main" val="1951075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 on document with pen">
            <a:extLst>
              <a:ext uri="{FF2B5EF4-FFF2-40B4-BE49-F238E27FC236}">
                <a16:creationId xmlns:a16="http://schemas.microsoft.com/office/drawing/2014/main" id="{FE0F6669-6657-254D-B4F2-792E8AD795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981" r="6" b="14624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198181" y="726066"/>
            <a:ext cx="4795282" cy="5018227"/>
          </a:xfrm>
        </p:spPr>
        <p:txBody>
          <a:bodyPr anchor="ctr"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Data </a:t>
            </a:r>
            <a:r>
              <a:rPr lang="en-US" dirty="0">
                <a:solidFill>
                  <a:srgbClr val="FFFFFF"/>
                </a:solidFill>
              </a:rPr>
              <a:t>Collection with Smart Meters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195372" y="726538"/>
            <a:ext cx="4977905" cy="5017076"/>
          </a:xfrm>
        </p:spPr>
        <p:txBody>
          <a:bodyPr anchor="ctr">
            <a:normAutofit/>
          </a:bodyPr>
          <a:lstStyle/>
          <a:p>
            <a:pPr lvl="0"/>
            <a:r>
              <a:rPr lang="en-US" sz="1800">
                <a:solidFill>
                  <a:srgbClr val="FFFFFF"/>
                </a:solidFill>
              </a:rPr>
              <a:t>Describe how smart meters collect real-time data on electricity consumption</a:t>
            </a:r>
          </a:p>
          <a:p>
            <a:pPr lvl="0"/>
            <a:r>
              <a:rPr lang="en-US" sz="1800">
                <a:solidFill>
                  <a:srgbClr val="FFFFFF"/>
                </a:solidFill>
              </a:rPr>
              <a:t>Smart meters continuously record electricity usage and transmit this data wirelessly</a:t>
            </a:r>
          </a:p>
          <a:p>
            <a:pPr lvl="0"/>
            <a:r>
              <a:rPr lang="en-US" sz="1800">
                <a:solidFill>
                  <a:srgbClr val="FFFFFF"/>
                </a:solidFill>
              </a:rPr>
              <a:t>Highlight the benefits of having access to continuous consumption data</a:t>
            </a:r>
          </a:p>
          <a:p>
            <a:pPr lvl="0"/>
            <a:r>
              <a:rPr lang="en-US" sz="1800">
                <a:solidFill>
                  <a:srgbClr val="FFFFFF"/>
                </a:solidFill>
              </a:rPr>
              <a:t>Real-time data allows for better monitoring, immediate response to anomalies, and enhanced billing accuracy</a:t>
            </a:r>
          </a:p>
        </p:txBody>
      </p:sp>
    </p:spTree>
    <p:extLst>
      <p:ext uri="{BB962C8B-B14F-4D97-AF65-F5344CB8AC3E}">
        <p14:creationId xmlns:p14="http://schemas.microsoft.com/office/powerpoint/2010/main" val="344849238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</TotalTime>
  <Words>1025</Words>
  <Application>Microsoft Office PowerPoint</Application>
  <PresentationFormat>Widescreen</PresentationFormat>
  <Paragraphs>105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Century Gothic</vt:lpstr>
      <vt:lpstr>system-ui</vt:lpstr>
      <vt:lpstr>Wingdings 3</vt:lpstr>
      <vt:lpstr>Slice</vt:lpstr>
      <vt:lpstr>TEAM MEMBERS</vt:lpstr>
      <vt:lpstr>Title "Optimizing Electricity Bill    Prediction"</vt:lpstr>
      <vt:lpstr>Introduction</vt:lpstr>
      <vt:lpstr>Electricity Bill Components</vt:lpstr>
      <vt:lpstr>Challenges in Electricity Bill Prediction</vt:lpstr>
      <vt:lpstr>Benefits of Accurate Predictions</vt:lpstr>
      <vt:lpstr>Traditional Billing Methods</vt:lpstr>
      <vt:lpstr>Introduction to Smart Meters</vt:lpstr>
      <vt:lpstr>Data Collection with Smart Meters</vt:lpstr>
      <vt:lpstr>Data Analytics in Bill Prediction</vt:lpstr>
      <vt:lpstr>Machine Learning Models</vt:lpstr>
      <vt:lpstr>Data Preprocessing</vt:lpstr>
      <vt:lpstr>Feature Selection</vt:lpstr>
      <vt:lpstr>Model Training</vt:lpstr>
      <vt:lpstr>Model Evaluation</vt:lpstr>
      <vt:lpstr>Model Deployment</vt:lpstr>
      <vt:lpstr>Case Studies</vt:lpstr>
      <vt:lpstr>Customer Empowerment</vt:lpstr>
      <vt:lpstr>Challenges in Implementation</vt:lpstr>
      <vt:lpstr>Regulatory Considerations</vt:lpstr>
      <vt:lpstr>Future Trends</vt:lpstr>
      <vt:lpstr>Security and Privacy</vt:lpstr>
      <vt:lpstr>Consumer Education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Kidboy_03</cp:lastModifiedBy>
  <cp:revision>18</cp:revision>
  <dcterms:created xsi:type="dcterms:W3CDTF">2023-09-29T12:23:37Z</dcterms:created>
  <dcterms:modified xsi:type="dcterms:W3CDTF">2023-10-03T16:17:20Z</dcterms:modified>
</cp:coreProperties>
</file>