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64" r:id="rId4"/>
    <p:sldId id="259" r:id="rId5"/>
    <p:sldId id="258" r:id="rId6"/>
    <p:sldId id="260" r:id="rId7"/>
    <p:sldId id="262" r:id="rId8"/>
    <p:sldId id="261"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9" d="100"/>
          <a:sy n="99" d="100"/>
        </p:scale>
        <p:origin x="-20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0A1A72-4B61-6645-8FF6-5C9659ACFB97}" type="datetimeFigureOut">
              <a:rPr lang="en-US" smtClean="0"/>
              <a:t>3/3/18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9D5445-2CB6-E74F-B8F8-ADC4C54109D9}" type="slidenum">
              <a:rPr lang="en-US" smtClean="0"/>
              <a:t>‹#›</a:t>
            </a:fld>
            <a:endParaRPr lang="en-US"/>
          </a:p>
        </p:txBody>
      </p:sp>
    </p:spTree>
    <p:extLst>
      <p:ext uri="{BB962C8B-B14F-4D97-AF65-F5344CB8AC3E}">
        <p14:creationId xmlns:p14="http://schemas.microsoft.com/office/powerpoint/2010/main" val="1358849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all know hurricane damage can</a:t>
            </a:r>
            <a:r>
              <a:rPr lang="en-US" baseline="0" dirty="0" smtClean="0"/>
              <a:t> be catastrophic.  </a:t>
            </a:r>
            <a:r>
              <a:rPr lang="en-US" dirty="0" smtClean="0"/>
              <a:t>Generally evacuation</a:t>
            </a:r>
            <a:r>
              <a:rPr lang="en-US" baseline="0" dirty="0" smtClean="0"/>
              <a:t> rates remain low&lt;=50% .  We want to help increase that number and allow people a resource when the disaster does strike.</a:t>
            </a:r>
            <a:endParaRPr lang="en-US" dirty="0"/>
          </a:p>
        </p:txBody>
      </p:sp>
      <p:sp>
        <p:nvSpPr>
          <p:cNvPr id="4" name="Slide Number Placeholder 3"/>
          <p:cNvSpPr>
            <a:spLocks noGrp="1"/>
          </p:cNvSpPr>
          <p:nvPr>
            <p:ph type="sldNum" sz="quarter" idx="10"/>
          </p:nvPr>
        </p:nvSpPr>
        <p:spPr/>
        <p:txBody>
          <a:bodyPr/>
          <a:lstStyle/>
          <a:p>
            <a:fld id="{F29D5445-2CB6-E74F-B8F8-ADC4C54109D9}" type="slidenum">
              <a:rPr lang="en-US" smtClean="0"/>
              <a:t>2</a:t>
            </a:fld>
            <a:endParaRPr lang="en-US"/>
          </a:p>
        </p:txBody>
      </p:sp>
    </p:spTree>
    <p:extLst>
      <p:ext uri="{BB962C8B-B14F-4D97-AF65-F5344CB8AC3E}">
        <p14:creationId xmlns:p14="http://schemas.microsoft.com/office/powerpoint/2010/main" val="3988212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9D5445-2CB6-E74F-B8F8-ADC4C54109D9}" type="slidenum">
              <a:rPr lang="en-US" smtClean="0"/>
              <a:t>4</a:t>
            </a:fld>
            <a:endParaRPr lang="en-US"/>
          </a:p>
        </p:txBody>
      </p:sp>
    </p:spTree>
    <p:extLst>
      <p:ext uri="{BB962C8B-B14F-4D97-AF65-F5344CB8AC3E}">
        <p14:creationId xmlns:p14="http://schemas.microsoft.com/office/powerpoint/2010/main" val="1008046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just a zip to minimize personal</a:t>
            </a:r>
            <a:r>
              <a:rPr lang="en-US" baseline="0" dirty="0" smtClean="0"/>
              <a:t> information/intrusion.  It will encourage more to sign up and have less risk</a:t>
            </a:r>
            <a:endParaRPr lang="en-US" dirty="0"/>
          </a:p>
        </p:txBody>
      </p:sp>
      <p:sp>
        <p:nvSpPr>
          <p:cNvPr id="4" name="Slide Number Placeholder 3"/>
          <p:cNvSpPr>
            <a:spLocks noGrp="1"/>
          </p:cNvSpPr>
          <p:nvPr>
            <p:ph type="sldNum" sz="quarter" idx="10"/>
          </p:nvPr>
        </p:nvSpPr>
        <p:spPr/>
        <p:txBody>
          <a:bodyPr/>
          <a:lstStyle/>
          <a:p>
            <a:fld id="{F29D5445-2CB6-E74F-B8F8-ADC4C54109D9}" type="slidenum">
              <a:rPr lang="en-US" smtClean="0"/>
              <a:t>5</a:t>
            </a:fld>
            <a:endParaRPr lang="en-US"/>
          </a:p>
        </p:txBody>
      </p:sp>
    </p:spTree>
    <p:extLst>
      <p:ext uri="{BB962C8B-B14F-4D97-AF65-F5344CB8AC3E}">
        <p14:creationId xmlns:p14="http://schemas.microsoft.com/office/powerpoint/2010/main" val="3603195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t>
            </a:r>
            <a:r>
              <a:rPr lang="en-US" dirty="0" err="1" smtClean="0"/>
              <a:t>Deens</a:t>
            </a:r>
            <a:r>
              <a:rPr lang="en-US" dirty="0" smtClean="0"/>
              <a:t> </a:t>
            </a:r>
            <a:r>
              <a:rPr lang="en-US" dirty="0" err="1" smtClean="0"/>
              <a:t>js</a:t>
            </a:r>
            <a:r>
              <a:rPr lang="en-US" dirty="0" smtClean="0"/>
              <a:t> visual link to the bottom of the slide, show what we have</a:t>
            </a:r>
            <a:endParaRPr lang="en-US" dirty="0"/>
          </a:p>
        </p:txBody>
      </p:sp>
      <p:sp>
        <p:nvSpPr>
          <p:cNvPr id="4" name="Slide Number Placeholder 3"/>
          <p:cNvSpPr>
            <a:spLocks noGrp="1"/>
          </p:cNvSpPr>
          <p:nvPr>
            <p:ph type="sldNum" sz="quarter" idx="10"/>
          </p:nvPr>
        </p:nvSpPr>
        <p:spPr/>
        <p:txBody>
          <a:bodyPr/>
          <a:lstStyle/>
          <a:p>
            <a:fld id="{F29D5445-2CB6-E74F-B8F8-ADC4C54109D9}" type="slidenum">
              <a:rPr lang="en-US" smtClean="0"/>
              <a:t>6</a:t>
            </a:fld>
            <a:endParaRPr lang="en-US"/>
          </a:p>
        </p:txBody>
      </p:sp>
    </p:spTree>
    <p:extLst>
      <p:ext uri="{BB962C8B-B14F-4D97-AF65-F5344CB8AC3E}">
        <p14:creationId xmlns:p14="http://schemas.microsoft.com/office/powerpoint/2010/main" val="315504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2011 50% of homeless had phones, number will only have increased.  No major studies have been don since, but a smaller study in </a:t>
            </a:r>
            <a:r>
              <a:rPr lang="en-US" baseline="0" dirty="0" err="1" smtClean="0"/>
              <a:t>massachusets</a:t>
            </a:r>
            <a:r>
              <a:rPr lang="en-US" baseline="0" dirty="0" smtClean="0"/>
              <a:t> says around 89% of homeless now have a smart device. 90% of the whole population have smartphones, but even more have some phone.  We want to make sure everyone has an opportunity to hear the evacuation order and be able to get information about how to evacuate/stay safe</a:t>
            </a:r>
            <a:endParaRPr lang="en-US" dirty="0"/>
          </a:p>
        </p:txBody>
      </p:sp>
      <p:sp>
        <p:nvSpPr>
          <p:cNvPr id="4" name="Slide Number Placeholder 3"/>
          <p:cNvSpPr>
            <a:spLocks noGrp="1"/>
          </p:cNvSpPr>
          <p:nvPr>
            <p:ph type="sldNum" sz="quarter" idx="10"/>
          </p:nvPr>
        </p:nvSpPr>
        <p:spPr/>
        <p:txBody>
          <a:bodyPr/>
          <a:lstStyle/>
          <a:p>
            <a:fld id="{F29D5445-2CB6-E74F-B8F8-ADC4C54109D9}" type="slidenum">
              <a:rPr lang="en-US" smtClean="0"/>
              <a:t>7</a:t>
            </a:fld>
            <a:endParaRPr lang="en-US"/>
          </a:p>
        </p:txBody>
      </p:sp>
    </p:spTree>
    <p:extLst>
      <p:ext uri="{BB962C8B-B14F-4D97-AF65-F5344CB8AC3E}">
        <p14:creationId xmlns:p14="http://schemas.microsoft.com/office/powerpoint/2010/main" val="3548572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1918447"/>
            <a:ext cx="7583488" cy="1470025"/>
          </a:xfrm>
        </p:spPr>
        <p:txBody>
          <a:bodyPr anchor="b" anchorCtr="0"/>
          <a:lstStyle/>
          <a:p>
            <a:r>
              <a:rPr lang="en-US" smtClean="0"/>
              <a:t>Click to edit Master title style</a:t>
            </a:r>
            <a:endParaRPr/>
          </a:p>
        </p:txBody>
      </p:sp>
      <p:sp>
        <p:nvSpPr>
          <p:cNvPr id="3" name="Subtitle 2"/>
          <p:cNvSpPr>
            <a:spLocks noGrp="1"/>
          </p:cNvSpPr>
          <p:nvPr>
            <p:ph type="subTitle" idx="1"/>
          </p:nvPr>
        </p:nvSpPr>
        <p:spPr>
          <a:xfrm>
            <a:off x="779463" y="3478306"/>
            <a:ext cx="7583487" cy="1752600"/>
          </a:xfrm>
        </p:spPr>
        <p:txBody>
          <a:bodyPr>
            <a:normAutofit/>
          </a:bodyPr>
          <a:lstStyle>
            <a:lvl1pPr marL="0" indent="0" algn="ctr">
              <a:spcBef>
                <a:spcPts val="6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D85AC8A2-C63C-49A4-89E9-2E4420D2ECA8}" type="datetimeFigureOut">
              <a:rPr lang="en-US" smtClean="0"/>
              <a:t>3/3/18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a:t>
            </a:fld>
            <a:endParaRPr lang="en-US"/>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pic>
        <p:nvPicPr>
          <p:cNvPr id="9" name="Picture 8"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
        <p:nvSpPr>
          <p:cNvPr id="2" name="Title 1"/>
          <p:cNvSpPr>
            <a:spLocks noGrp="1"/>
          </p:cNvSpPr>
          <p:nvPr>
            <p:ph type="title"/>
          </p:nvPr>
        </p:nvSpPr>
        <p:spPr>
          <a:xfrm>
            <a:off x="301752" y="274320"/>
            <a:ext cx="3959352" cy="1691640"/>
          </a:xfrm>
        </p:spPr>
        <p:txBody>
          <a:bodyPr vert="horz" lIns="91440" tIns="45720" rIns="91440" bIns="45720" rtlCol="0" anchor="b" anchorCtr="0">
            <a:noAutofit/>
          </a:bodyPr>
          <a:lstStyle>
            <a:lvl1pPr marL="0" algn="ctr" defTabSz="914400" rtl="0" eaLnBrk="1" latinLnBrk="0" hangingPunct="1">
              <a:spcBef>
                <a:spcPct val="0"/>
              </a:spcBef>
              <a:buNone/>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64608" y="264907"/>
            <a:ext cx="3959352" cy="6328186"/>
          </a:xfrm>
          <a:solidFill>
            <a:schemeClr val="tx1">
              <a:lumMod val="50000"/>
            </a:schemeClr>
          </a:solidFill>
          <a:effectLst>
            <a:outerShdw blurRad="50800" dir="2700000" algn="tl" rotWithShape="0">
              <a:schemeClr val="tx1">
                <a:alpha val="40000"/>
              </a:scheme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01752" y="1970801"/>
            <a:ext cx="3959352" cy="3200400"/>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a:lnSpc>
                <a:spcPct val="110000"/>
              </a:lnSpc>
              <a:spcBef>
                <a:spcPts val="600"/>
              </a:spcBef>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Font typeface="Calisto MT" pitchFamily="18" charset="0"/>
              <a:buNone/>
            </a:pPr>
            <a:r>
              <a:rPr lang="en-US" smtClean="0"/>
              <a:t>Click to edit Master text styles</a:t>
            </a:r>
          </a:p>
        </p:txBody>
      </p:sp>
      <p:sp>
        <p:nvSpPr>
          <p:cNvPr id="5" name="Date Placeholder 4"/>
          <p:cNvSpPr>
            <a:spLocks noGrp="1"/>
          </p:cNvSpPr>
          <p:nvPr>
            <p:ph type="dt" sz="half" idx="10"/>
          </p:nvPr>
        </p:nvSpPr>
        <p:spPr>
          <a:xfrm>
            <a:off x="2670048" y="6356350"/>
            <a:ext cx="162763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D85AC8A2-C63C-49A4-89E9-2E4420D2ECA8}" type="datetimeFigureOut">
              <a:rPr lang="en-US" smtClean="0"/>
              <a:t>3/3/18</a:t>
            </a:fld>
            <a:endParaRPr lang="en-US"/>
          </a:p>
        </p:txBody>
      </p:sp>
      <p:sp>
        <p:nvSpPr>
          <p:cNvPr id="6" name="Footer Placeholder 5"/>
          <p:cNvSpPr>
            <a:spLocks noGrp="1"/>
          </p:cNvSpPr>
          <p:nvPr>
            <p:ph type="ftr" sz="quarter" idx="11"/>
          </p:nvPr>
        </p:nvSpPr>
        <p:spPr>
          <a:xfrm>
            <a:off x="242047" y="6356350"/>
            <a:ext cx="1892808"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892808" y="5738129"/>
            <a:ext cx="758952" cy="57607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74C7E049-B585-4EE6-96C0-EEB30EAA14F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Title 1"/>
          <p:cNvSpPr>
            <a:spLocks noGrp="1"/>
          </p:cNvSpPr>
          <p:nvPr>
            <p:ph type="title"/>
          </p:nvPr>
        </p:nvSpPr>
        <p:spPr>
          <a:xfrm>
            <a:off x="762000" y="4038600"/>
            <a:ext cx="7620000" cy="990600"/>
          </a:xfrm>
        </p:spPr>
        <p:txBody>
          <a:bodyPr vert="horz" lIns="91440" tIns="45720" rIns="91440" bIns="45720" rtlCol="0" anchor="b" anchorCtr="0">
            <a:normAutofit/>
          </a:bodyPr>
          <a:lstStyle>
            <a:lvl1pPr algn="ctr">
              <a:defRPr sz="3600" kern="1200">
                <a:solidFill>
                  <a:schemeClr val="bg2"/>
                </a:solidFill>
                <a:effectLst>
                  <a:outerShdw blurRad="63500" dir="2700000" algn="tl" rotWithShape="0">
                    <a:schemeClr val="tx1">
                      <a:alpha val="40000"/>
                    </a:schemeClr>
                  </a:outerShdw>
                </a:effectLst>
                <a:latin typeface="+mj-lt"/>
                <a:ea typeface="+mn-ea"/>
                <a:cs typeface="+mn-cs"/>
              </a:defRPr>
            </a:lvl1pPr>
          </a:lstStyle>
          <a:p>
            <a:pPr marL="0" lvl="0" indent="0" algn="l" defTabSz="914400" rtl="0" eaLnBrk="1" latinLnBrk="0" hangingPunct="1">
              <a:spcBef>
                <a:spcPts val="2000"/>
              </a:spcBef>
              <a:buFont typeface="Calisto MT" pitchFamily="18" charset="0"/>
              <a:buNone/>
            </a:pPr>
            <a:r>
              <a:rPr lang="en-US" smtClean="0"/>
              <a:t>Click to edit Master title style</a:t>
            </a:r>
            <a:endParaRPr/>
          </a:p>
        </p:txBody>
      </p:sp>
      <p:sp>
        <p:nvSpPr>
          <p:cNvPr id="3" name="Picture Placeholder 2"/>
          <p:cNvSpPr>
            <a:spLocks noGrp="1"/>
          </p:cNvSpPr>
          <p:nvPr>
            <p:ph type="pic" idx="1"/>
          </p:nvPr>
        </p:nvSpPr>
        <p:spPr>
          <a:xfrm>
            <a:off x="342900" y="265176"/>
            <a:ext cx="8458200" cy="3697224"/>
          </a:xfrm>
          <a:solidFill>
            <a:schemeClr val="tx1">
              <a:lumMod val="50000"/>
            </a:schemeClr>
          </a:solidFill>
          <a:effectLst>
            <a:outerShdw blurRad="50800" dir="2700000" algn="tl" rotWithShape="0">
              <a:schemeClr val="tx1">
                <a:alpha val="40000"/>
              </a:schemeClr>
            </a:outerShdw>
          </a:effectLst>
        </p:spPr>
        <p:txBody>
          <a:bodyPr vert="horz" lIns="91440" tIns="45720" rIns="91440" bIns="45720" rtlCol="0">
            <a:normAutofit/>
          </a:bodyPr>
          <a:lstStyle>
            <a:lvl1pPr marL="0" indent="0" algn="ctr" defTabSz="914400" rtl="0" eaLnBrk="1" latinLnBrk="0" hangingPunct="1">
              <a:spcBef>
                <a:spcPts val="2000"/>
              </a:spcBef>
              <a:buFont typeface="Calisto MT" pitchFamily="18" charset="0"/>
              <a:buNone/>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62000" y="5042647"/>
            <a:ext cx="7620000" cy="1129553"/>
          </a:xfrm>
        </p:spPr>
        <p:txBody>
          <a:bodyPr>
            <a:normAutofit/>
          </a:bodyPr>
          <a:lstStyle>
            <a:lvl1pPr marL="0" indent="0" algn="ctr">
              <a:lnSpc>
                <a:spcPct val="110000"/>
              </a:lnSpc>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5AC8A2-C63C-49A4-89E9-2E4420D2ECA8}" type="datetimeFigureOut">
              <a:rPr lang="en-US" smtClean="0"/>
              <a:t>3/3/18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D85AC8A2-C63C-49A4-89E9-2E4420D2ECA8}" type="datetimeFigureOut">
              <a:rPr lang="en-US" smtClean="0"/>
              <a:t>3/3/18</a:t>
            </a:fld>
            <a:endParaRPr lang="en-US"/>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endParaRPr lang="en-US"/>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74C7E049-B585-4EE6-96C0-EEB30EAA14F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8" name="Picture 7"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85AC8A2-C63C-49A4-89E9-2E4420D2ECA8}" type="datetimeFigureOut">
              <a:rPr lang="en-US" smtClean="0"/>
              <a:t>3/3/18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Overlay-FullBackground.jpg"/>
          <p:cNvPicPr>
            <a:picLocks noChangeAspect="1"/>
          </p:cNvPicPr>
          <p:nvPr/>
        </p:nvPicPr>
        <p:blipFill>
          <a:blip r:embed="rId2"/>
          <a:srcRect r="14719"/>
          <a:stretch>
            <a:fillRect/>
          </a:stretch>
        </p:blipFill>
        <p:spPr>
          <a:xfrm>
            <a:off x="0" y="4482"/>
            <a:ext cx="7798112" cy="6858000"/>
          </a:xfrm>
          <a:prstGeom prst="rect">
            <a:avLst/>
          </a:prstGeom>
          <a:noFill/>
          <a:ln>
            <a:noFill/>
          </a:ln>
        </p:spPr>
      </p:pic>
      <p:sp>
        <p:nvSpPr>
          <p:cNvPr id="2" name="Vertical Title 1"/>
          <p:cNvSpPr>
            <a:spLocks noGrp="1"/>
          </p:cNvSpPr>
          <p:nvPr>
            <p:ph type="title" orient="vert"/>
          </p:nvPr>
        </p:nvSpPr>
        <p:spPr>
          <a:xfrm>
            <a:off x="7848600" y="457200"/>
            <a:ext cx="1219200" cy="5668963"/>
          </a:xfrm>
        </p:spPr>
        <p:txBody>
          <a:bodyPr vert="eaVert">
            <a:normAutofit/>
          </a:bodyPr>
          <a:lstStyle/>
          <a:p>
            <a:r>
              <a:rPr lang="en-US" smtClean="0"/>
              <a:t>Click to edit Master title style</a:t>
            </a:r>
            <a:endParaRPr/>
          </a:p>
        </p:txBody>
      </p:sp>
      <p:sp>
        <p:nvSpPr>
          <p:cNvPr id="3" name="Vertical Text Placeholder 2"/>
          <p:cNvSpPr>
            <a:spLocks noGrp="1"/>
          </p:cNvSpPr>
          <p:nvPr>
            <p:ph type="body" orient="vert" idx="1"/>
          </p:nvPr>
        </p:nvSpPr>
        <p:spPr>
          <a:xfrm>
            <a:off x="779462" y="457200"/>
            <a:ext cx="6383337" cy="56689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7924800" y="6356350"/>
            <a:ext cx="1066800"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D85AC8A2-C63C-49A4-89E9-2E4420D2ECA8}" type="datetimeFigureOut">
              <a:rPr lang="en-US" smtClean="0"/>
              <a:t>3/3/18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a:t>
            </a:fld>
            <a:endParaRPr lang="en-US"/>
          </a:p>
        </p:txBody>
      </p:sp>
      <p:pic>
        <p:nvPicPr>
          <p:cNvPr id="10" name="Picture 9" descr="overlay-ruleShadow.png"/>
          <p:cNvPicPr>
            <a:picLocks noChangeAspect="1"/>
          </p:cNvPicPr>
          <p:nvPr/>
        </p:nvPicPr>
        <p:blipFill>
          <a:blip r:embed="rId3"/>
          <a:srcRect r="25031"/>
          <a:stretch>
            <a:fillRect/>
          </a:stretch>
        </p:blipFill>
        <p:spPr>
          <a:xfrm rot="5400000" flipH="1">
            <a:off x="4421262" y="3365075"/>
            <a:ext cx="6855164" cy="12501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7" name="Picture 6"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85AC8A2-C63C-49A4-89E9-2E4420D2ECA8}" type="datetimeFigureOut">
              <a:rPr lang="en-US" smtClean="0"/>
              <a:t>3/3/18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789081"/>
            <a:ext cx="7583488" cy="1470025"/>
          </a:xfrm>
        </p:spPr>
        <p:txBody>
          <a:bodyPr anchor="ctr" anchorCtr="0"/>
          <a:lstStyle/>
          <a:p>
            <a:r>
              <a:rPr lang="en-US" smtClean="0"/>
              <a:t>Click to edit Master title style</a:t>
            </a:r>
            <a:endParaRPr/>
          </a:p>
        </p:txBody>
      </p:sp>
      <p:sp>
        <p:nvSpPr>
          <p:cNvPr id="3" name="Subtitle 2"/>
          <p:cNvSpPr>
            <a:spLocks noGrp="1"/>
          </p:cNvSpPr>
          <p:nvPr>
            <p:ph type="subTitle" idx="1"/>
          </p:nvPr>
        </p:nvSpPr>
        <p:spPr>
          <a:xfrm>
            <a:off x="779463" y="4724400"/>
            <a:ext cx="7583487" cy="1385047"/>
          </a:xfrm>
        </p:spPr>
        <p:txBody>
          <a:bodyPr anchor="ctr" anchorCtr="0">
            <a:normAutofit/>
          </a:bodyPr>
          <a:lstStyle>
            <a:lvl1pPr marL="0" indent="0" algn="ctr">
              <a:spcBef>
                <a:spcPts val="3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D85AC8A2-C63C-49A4-89E9-2E4420D2ECA8}" type="datetimeFigureOut">
              <a:rPr lang="en-US" smtClean="0"/>
              <a:t>3/3/18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a:t>
            </a:fld>
            <a:endParaRPr lang="en-US"/>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
        <p:nvSpPr>
          <p:cNvPr id="10" name="Picture Placeholder 9"/>
          <p:cNvSpPr>
            <a:spLocks noGrp="1"/>
          </p:cNvSpPr>
          <p:nvPr>
            <p:ph type="pic" sz="quarter" idx="13"/>
          </p:nvPr>
        </p:nvSpPr>
        <p:spPr>
          <a:xfrm>
            <a:off x="3677371" y="2564085"/>
            <a:ext cx="1789259" cy="1729830"/>
          </a:xfrm>
          <a:prstGeom prst="ellipse">
            <a:avLst/>
          </a:prstGeom>
          <a:noFill/>
          <a:ln w="127000">
            <a:solidFill>
              <a:schemeClr val="tx2"/>
            </a:solidFill>
          </a:ln>
          <a:effectLst>
            <a:innerShdw blurRad="101600" dist="76200" dir="13500000">
              <a:prstClr val="black">
                <a:alpha val="57000"/>
              </a:prstClr>
            </a:innerShdw>
          </a:effectLst>
        </p:spPr>
        <p:txBody>
          <a:bodyPr>
            <a:normAutofit/>
          </a:bodyPr>
          <a:lstStyle>
            <a:lvl1pPr marL="0" indent="0" algn="ctr">
              <a:buNone/>
              <a:defRPr sz="1600">
                <a:solidFill>
                  <a:schemeClr val="tx1"/>
                </a:solidFill>
              </a:defRPr>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4446984"/>
            <a:ext cx="9144000" cy="125016"/>
          </a:xfrm>
          <a:prstGeom prst="rect">
            <a:avLst/>
          </a:prstGeom>
        </p:spPr>
      </p:pic>
      <p:pic>
        <p:nvPicPr>
          <p:cNvPr id="7" name="Picture 6" descr="Overlay-FullBackground.jpg"/>
          <p:cNvPicPr>
            <a:picLocks noChangeAspect="1"/>
          </p:cNvPicPr>
          <p:nvPr/>
        </p:nvPicPr>
        <p:blipFill>
          <a:blip r:embed="rId3"/>
          <a:srcRect t="66667"/>
          <a:stretch>
            <a:fillRect/>
          </a:stretch>
        </p:blipFill>
        <p:spPr>
          <a:xfrm>
            <a:off x="0" y="4572000"/>
            <a:ext cx="9144000" cy="2286000"/>
          </a:xfrm>
          <a:prstGeom prst="rect">
            <a:avLst/>
          </a:prstGeom>
        </p:spPr>
      </p:pic>
      <p:sp>
        <p:nvSpPr>
          <p:cNvPr id="2" name="Title 1"/>
          <p:cNvSpPr>
            <a:spLocks noGrp="1"/>
          </p:cNvSpPr>
          <p:nvPr>
            <p:ph type="title"/>
          </p:nvPr>
        </p:nvSpPr>
        <p:spPr>
          <a:xfrm>
            <a:off x="779463" y="2971800"/>
            <a:ext cx="7583487" cy="1362075"/>
          </a:xfrm>
        </p:spPr>
        <p:txBody>
          <a:bodyPr vert="horz" lIns="91440" tIns="45720" rIns="91440" bIns="45720" rtlCol="0" anchor="b" anchorCtr="0">
            <a:noAutofit/>
          </a:bodyPr>
          <a:lst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79463" y="4724400"/>
            <a:ext cx="7583487" cy="1398494"/>
          </a:xfrm>
        </p:spPr>
        <p:txBody>
          <a:bodyPr vert="horz" lIns="91440" tIns="45720" rIns="91440" bIns="45720" rtlCol="0">
            <a:normAutofit/>
          </a:bodyPr>
          <a:lstStyle>
            <a:lvl1pPr marL="0" indent="0" algn="ctr" defTabSz="914400" rtl="0" eaLnBrk="1" latinLnBrk="0" hangingPunct="1">
              <a:spcBef>
                <a:spcPts val="300"/>
              </a:spcBef>
              <a:buFont typeface="Calisto MT" pitchFamily="18" charset="0"/>
              <a:buNone/>
              <a:defRPr sz="18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5AC8A2-C63C-49A4-89E9-2E4420D2ECA8}" type="datetimeFigureOut">
              <a:rPr lang="en-US" smtClean="0"/>
              <a:t>3/3/18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1" name="Picture 10"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p>
            <a:r>
              <a:rPr lang="en-US" smtClean="0"/>
              <a:t>Click to edit Master title style</a:t>
            </a:r>
            <a:endParaRPr/>
          </a:p>
        </p:txBody>
      </p:sp>
      <p:sp>
        <p:nvSpPr>
          <p:cNvPr id="3" name="Content Placeholder 2"/>
          <p:cNvSpPr>
            <a:spLocks noGrp="1"/>
          </p:cNvSpPr>
          <p:nvPr>
            <p:ph sz="half" idx="1"/>
          </p:nvPr>
        </p:nvSpPr>
        <p:spPr>
          <a:xfrm>
            <a:off x="779463"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96791"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85AC8A2-C63C-49A4-89E9-2E4420D2ECA8}" type="datetimeFigureOut">
              <a:rPr lang="en-US" smtClean="0"/>
              <a:t>3/3/18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3" name="Picture 12"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96791"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96791"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85AC8A2-C63C-49A4-89E9-2E4420D2ECA8}" type="datetimeFigureOut">
              <a:rPr lang="en-US" smtClean="0"/>
              <a:t>3/3/18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85AC8A2-C63C-49A4-89E9-2E4420D2ECA8}" type="datetimeFigureOut">
              <a:rPr lang="en-US" smtClean="0"/>
              <a:t>3/3/18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C7E049-B585-4EE6-96C0-EEB30EAA14FD}" type="slidenum">
              <a:rPr lang="en-US" smtClean="0"/>
              <a:t>‹#›</a:t>
            </a:fld>
            <a:endParaRPr lang="en-US"/>
          </a:p>
        </p:txBody>
      </p:sp>
      <p:pic>
        <p:nvPicPr>
          <p:cNvPr id="10" name="Picture 9" descr="Overlay-FullBackground.jpg"/>
          <p:cNvPicPr>
            <a:picLocks noChangeAspect="1"/>
          </p:cNvPicPr>
          <p:nvPr/>
        </p:nvPicPr>
        <p:blipFill>
          <a:blip r:embed="rId3"/>
          <a:srcRect t="21046"/>
          <a:stretch>
            <a:fillRect/>
          </a:stretch>
        </p:blipFill>
        <p:spPr>
          <a:xfrm>
            <a:off x="0" y="1447800"/>
            <a:ext cx="9144000" cy="541468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Date Placeholder 1"/>
          <p:cNvSpPr>
            <a:spLocks noGrp="1"/>
          </p:cNvSpPr>
          <p:nvPr>
            <p:ph type="dt" sz="half" idx="10"/>
          </p:nvPr>
        </p:nvSpPr>
        <p:spPr/>
        <p:txBody>
          <a:bodyPr/>
          <a:lstStyle/>
          <a:p>
            <a:fld id="{D85AC8A2-C63C-49A4-89E9-2E4420D2ECA8}" type="datetimeFigureOut">
              <a:rPr lang="en-US" smtClean="0"/>
              <a:t>3/3/18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sp>
        <p:nvSpPr>
          <p:cNvPr id="2" name="Title 1"/>
          <p:cNvSpPr>
            <a:spLocks noGrp="1"/>
          </p:cNvSpPr>
          <p:nvPr>
            <p:ph type="title"/>
          </p:nvPr>
        </p:nvSpPr>
        <p:spPr>
          <a:xfrm>
            <a:off x="301752" y="273049"/>
            <a:ext cx="3962400" cy="1690221"/>
          </a:xfrm>
        </p:spPr>
        <p:txBody>
          <a:bodyPr vert="horz" lIns="91440" tIns="45720" rIns="91440" bIns="45720" rtlCol="0" anchor="b" anchorCtr="0">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4866401" y="273050"/>
            <a:ext cx="3959352" cy="58531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01752" y="1975104"/>
            <a:ext cx="3962400" cy="3200401"/>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defTabSz="914400" rtl="0" eaLnBrk="1" latinLnBrk="0" hangingPunct="1">
              <a:lnSpc>
                <a:spcPct val="110000"/>
              </a:lnSpc>
              <a:spcBef>
                <a:spcPts val="600"/>
              </a:spcBef>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2667000" y="6356350"/>
            <a:ext cx="162261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D85AC8A2-C63C-49A4-89E9-2E4420D2ECA8}" type="datetimeFigureOut">
              <a:rPr lang="en-US" smtClean="0"/>
              <a:t>3/3/18</a:t>
            </a:fld>
            <a:endParaRPr lang="en-US"/>
          </a:p>
        </p:txBody>
      </p:sp>
      <p:sp>
        <p:nvSpPr>
          <p:cNvPr id="6" name="Footer Placeholder 5"/>
          <p:cNvSpPr>
            <a:spLocks noGrp="1"/>
          </p:cNvSpPr>
          <p:nvPr>
            <p:ph type="ftr" sz="quarter" idx="11"/>
          </p:nvPr>
        </p:nvSpPr>
        <p:spPr>
          <a:xfrm>
            <a:off x="242047" y="6356350"/>
            <a:ext cx="1891553"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892808" y="5748338"/>
            <a:ext cx="762000" cy="57626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74C7E049-B585-4EE6-96C0-EEB30EAA14FD}" type="slidenum">
              <a:rPr lang="en-US" smtClean="0"/>
              <a:t>‹#›</a:t>
            </a:fld>
            <a:endParaRPr lang="en-US"/>
          </a:p>
        </p:txBody>
      </p:sp>
      <p:pic>
        <p:nvPicPr>
          <p:cNvPr id="10" name="Picture 9"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62753"/>
            <a:ext cx="7583488" cy="1283167"/>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8"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32494" y="6356350"/>
            <a:ext cx="2133600" cy="365125"/>
          </a:xfrm>
          <a:prstGeom prst="rect">
            <a:avLst/>
          </a:prstGeom>
        </p:spPr>
        <p:txBody>
          <a:bodyPr vert="horz" lIns="91440" tIns="45720" rIns="91440" bIns="45720" rtlCol="0" anchor="ctr"/>
          <a:lstStyle>
            <a:lvl1pPr algn="r">
              <a:defRPr sz="1200">
                <a:solidFill>
                  <a:schemeClr val="bg2"/>
                </a:solidFill>
                <a:effectLst>
                  <a:outerShdw blurRad="63500" dir="2700000" algn="tl" rotWithShape="0">
                    <a:schemeClr val="tx1">
                      <a:alpha val="40000"/>
                    </a:schemeClr>
                  </a:outerShdw>
                </a:effectLst>
              </a:defRPr>
            </a:lvl1pPr>
          </a:lstStyle>
          <a:p>
            <a:fld id="{D85AC8A2-C63C-49A4-89E9-2E4420D2ECA8}" type="datetimeFigureOut">
              <a:rPr lang="en-US" smtClean="0"/>
              <a:t>3/3/18</a:t>
            </a:fld>
            <a:endParaRPr lang="en-US"/>
          </a:p>
        </p:txBody>
      </p:sp>
      <p:sp>
        <p:nvSpPr>
          <p:cNvPr id="5" name="Footer Placeholder 4"/>
          <p:cNvSpPr>
            <a:spLocks noGrp="1"/>
          </p:cNvSpPr>
          <p:nvPr>
            <p:ph type="ftr" sz="quarter" idx="3"/>
          </p:nvPr>
        </p:nvSpPr>
        <p:spPr>
          <a:xfrm>
            <a:off x="242047" y="6356350"/>
            <a:ext cx="2895600" cy="365125"/>
          </a:xfrm>
          <a:prstGeom prst="rect">
            <a:avLst/>
          </a:prstGeom>
        </p:spPr>
        <p:txBody>
          <a:bodyPr vert="horz" lIns="91440" tIns="45720" rIns="91440" bIns="45720" rtlCol="0" anchor="ctr"/>
          <a:lstStyle>
            <a:lvl1pPr algn="l">
              <a:defRPr sz="1200">
                <a:solidFill>
                  <a:schemeClr val="bg2"/>
                </a:solidFill>
                <a:effectLst>
                  <a:outerShdw blurRad="63500" dir="2700000" algn="tl" rotWithShape="0">
                    <a:schemeClr val="tx1">
                      <a:alpha val="40000"/>
                    </a:schemeClr>
                  </a:outerShdw>
                </a:effectLst>
              </a:defRPr>
            </a:lvl1pPr>
          </a:lstStyle>
          <a:p>
            <a:endParaRPr lang="en-US"/>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a:solidFill>
                  <a:schemeClr val="bg2"/>
                </a:solidFill>
                <a:effectLst>
                  <a:outerShdw blurRad="63500" dir="2700000" algn="tl" rotWithShape="0">
                    <a:schemeClr val="tx1">
                      <a:alpha val="40000"/>
                    </a:schemeClr>
                  </a:outerShdw>
                </a:effectLst>
              </a:defRPr>
            </a:lvl1pPr>
          </a:lstStyle>
          <a:p>
            <a:fld id="{74C7E049-B585-4EE6-96C0-EEB30EAA14FD}"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p:titleStyle>
    <p:bodyStyle>
      <a:lvl1pPr marL="282575" indent="-282575" algn="l" defTabSz="914400" rtl="0" eaLnBrk="1" latinLnBrk="0" hangingPunct="1">
        <a:spcBef>
          <a:spcPts val="2000"/>
        </a:spcBef>
        <a:buFont typeface="Calisto MT" pitchFamily="18" charset="0"/>
        <a:buChar char="•"/>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577850" indent="-295275" algn="l" defTabSz="914400" rtl="0" eaLnBrk="1" latinLnBrk="0" hangingPunct="1">
        <a:spcBef>
          <a:spcPts val="600"/>
        </a:spcBef>
        <a:buClr>
          <a:schemeClr val="bg2">
            <a:lumMod val="60000"/>
            <a:lumOff val="40000"/>
          </a:schemeClr>
        </a:buClr>
        <a:buFont typeface="Calisto MT" pitchFamily="18" charset="0"/>
        <a:buChar char="•"/>
        <a:defRPr sz="2200" kern="1200">
          <a:solidFill>
            <a:schemeClr val="bg2"/>
          </a:solidFill>
          <a:effectLst>
            <a:outerShdw blurRad="63500" dir="2700000" algn="tl" rotWithShape="0">
              <a:schemeClr val="tx1">
                <a:alpha val="40000"/>
              </a:schemeClr>
            </a:outerShdw>
          </a:effectLst>
          <a:latin typeface="+mn-lt"/>
          <a:ea typeface="+mn-ea"/>
          <a:cs typeface="+mn-cs"/>
        </a:defRPr>
      </a:lvl2pPr>
      <a:lvl3pPr marL="860425" indent="-282575" algn="l" defTabSz="914400" rtl="0" eaLnBrk="1" latinLnBrk="0" hangingPunct="1">
        <a:spcBef>
          <a:spcPts val="600"/>
        </a:spcBef>
        <a:buFont typeface="Calisto MT" pitchFamily="18" charset="0"/>
        <a:buChar char="•"/>
        <a:defRPr sz="2000" kern="1200">
          <a:solidFill>
            <a:schemeClr val="bg2"/>
          </a:solidFill>
          <a:effectLst>
            <a:outerShdw blurRad="63500" dir="2700000" algn="tl" rotWithShape="0">
              <a:schemeClr val="tx1">
                <a:alpha val="40000"/>
              </a:schemeClr>
            </a:outerShdw>
          </a:effectLst>
          <a:latin typeface="+mn-lt"/>
          <a:ea typeface="+mn-ea"/>
          <a:cs typeface="+mn-cs"/>
        </a:defRPr>
      </a:lvl3pPr>
      <a:lvl4pPr marL="1143000" indent="-282575" algn="l" defTabSz="914400" rtl="0" eaLnBrk="1" latinLnBrk="0" hangingPunct="1">
        <a:spcBef>
          <a:spcPts val="600"/>
        </a:spcBef>
        <a:buClr>
          <a:schemeClr val="bg2">
            <a:lumMod val="60000"/>
            <a:lumOff val="40000"/>
          </a:schemeClr>
        </a:buClr>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4pPr>
      <a:lvl5pPr marL="1425575" indent="-282575" algn="l" defTabSz="914400" rtl="0" eaLnBrk="1" latinLnBrk="0" hangingPunct="1">
        <a:spcBef>
          <a:spcPts val="600"/>
        </a:spcBef>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5pPr>
      <a:lvl6pPr marL="1711325" indent="-280988"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bg2"/>
          </a:solidFill>
          <a:effectLst>
            <a:outerShdw blurRad="63500" dir="2700000" algn="tl" rotWithShape="0">
              <a:schemeClr val="tx1">
                <a:alpha val="40000"/>
              </a:schemeClr>
            </a:outerShdw>
          </a:effectLst>
          <a:latin typeface="+mn-lt"/>
          <a:ea typeface="+mn-ea"/>
          <a:cs typeface="+mn-cs"/>
        </a:defRPr>
      </a:lvl6pPr>
      <a:lvl7pPr marL="2000250" indent="-280988" algn="l" defTabSz="914400" rtl="0" eaLnBrk="1" latinLnBrk="0" hangingPunct="1">
        <a:spcBef>
          <a:spcPct val="20000"/>
        </a:spcBef>
        <a:buFont typeface="Arial" pitchFamily="34" charset="0"/>
        <a:buChar char="•"/>
        <a:defRPr lang="en-US" sz="1800" kern="1200" dirty="0" smtClean="0">
          <a:solidFill>
            <a:schemeClr val="bg2"/>
          </a:solidFill>
          <a:effectLst>
            <a:outerShdw blurRad="63500" dir="2700000" algn="tl" rotWithShape="0">
              <a:schemeClr val="tx1">
                <a:alpha val="40000"/>
              </a:schemeClr>
            </a:outerShdw>
          </a:effectLst>
          <a:latin typeface="+mn-lt"/>
          <a:ea typeface="+mn-ea"/>
          <a:cs typeface="+mn-cs"/>
        </a:defRPr>
      </a:lvl7pPr>
      <a:lvl8pPr marL="2290763" indent="-280988"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bg2"/>
          </a:solidFill>
          <a:effectLst>
            <a:outerShdw blurRad="63500" dir="2700000" algn="tl" rotWithShape="0">
              <a:schemeClr val="tx1">
                <a:alpha val="40000"/>
              </a:schemeClr>
            </a:outerShdw>
          </a:effectLst>
          <a:latin typeface="+mn-lt"/>
          <a:ea typeface="+mn-ea"/>
          <a:cs typeface="+mn-cs"/>
        </a:defRPr>
      </a:lvl8pPr>
      <a:lvl9pPr marL="2571750" indent="-280988" algn="l" defTabSz="914400" rtl="0" eaLnBrk="1" latinLnBrk="0" hangingPunct="1">
        <a:spcBef>
          <a:spcPct val="20000"/>
        </a:spcBef>
        <a:buFont typeface="Arial" pitchFamily="34" charset="0"/>
        <a:buChar char="•"/>
        <a:defRPr lang="en-US" sz="1800" kern="1200" dirty="0">
          <a:solidFill>
            <a:schemeClr val="bg2"/>
          </a:solidFill>
          <a:effectLst>
            <a:outerShdw blurRad="63500" dir="2700000" algn="tl" rotWithShape="0">
              <a:schemeClr val="tx1">
                <a:alpha val="40000"/>
              </a:scheme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 PP</a:t>
            </a:r>
            <a:endParaRPr lang="en-US" dirty="0"/>
          </a:p>
        </p:txBody>
      </p:sp>
      <p:sp>
        <p:nvSpPr>
          <p:cNvPr id="3" name="Subtitle 2"/>
          <p:cNvSpPr>
            <a:spLocks noGrp="1"/>
          </p:cNvSpPr>
          <p:nvPr>
            <p:ph type="subTitle" idx="1"/>
          </p:nvPr>
        </p:nvSpPr>
        <p:spPr/>
        <p:txBody>
          <a:bodyPr/>
          <a:lstStyle/>
          <a:p>
            <a:r>
              <a:rPr lang="en-US" dirty="0" smtClean="0"/>
              <a:t>Hack for Humanity project by Stefan </a:t>
            </a:r>
            <a:r>
              <a:rPr lang="en-US" dirty="0" err="1" smtClean="0"/>
              <a:t>Zier</a:t>
            </a:r>
            <a:r>
              <a:rPr lang="en-US" dirty="0" smtClean="0"/>
              <a:t>, </a:t>
            </a:r>
            <a:r>
              <a:rPr lang="en-US" dirty="0" err="1" smtClean="0"/>
              <a:t>Deen</a:t>
            </a:r>
            <a:r>
              <a:rPr lang="en-US" dirty="0" smtClean="0"/>
              <a:t> </a:t>
            </a:r>
            <a:r>
              <a:rPr lang="en-US" dirty="0" err="1" smtClean="0"/>
              <a:t>Aariff</a:t>
            </a:r>
            <a:r>
              <a:rPr lang="en-US" dirty="0" smtClean="0"/>
              <a:t>, Mickey Hoang, </a:t>
            </a:r>
            <a:r>
              <a:rPr lang="en-US" dirty="0" err="1" smtClean="0"/>
              <a:t>Sai</a:t>
            </a:r>
            <a:r>
              <a:rPr lang="en-US" dirty="0" smtClean="0"/>
              <a:t> </a:t>
            </a:r>
            <a:r>
              <a:rPr lang="en-US" dirty="0" err="1" smtClean="0"/>
              <a:t>Panneerselvam</a:t>
            </a:r>
            <a:r>
              <a:rPr lang="en-US" dirty="0" smtClean="0"/>
              <a:t>, Sean Romero, Nathan Hutchison</a:t>
            </a:r>
            <a:endParaRPr lang="en-US" dirty="0"/>
          </a:p>
        </p:txBody>
      </p:sp>
    </p:spTree>
    <p:extLst>
      <p:ext uri="{BB962C8B-B14F-4D97-AF65-F5344CB8AC3E}">
        <p14:creationId xmlns:p14="http://schemas.microsoft.com/office/powerpoint/2010/main" val="902987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&lt;50% people evacuated mandatory order for Hurricane Matthew</a:t>
            </a:r>
          </a:p>
          <a:p>
            <a:r>
              <a:rPr lang="en-US" dirty="0" smtClean="0"/>
              <a:t>Those who stay are often poor, vulnerable</a:t>
            </a:r>
          </a:p>
          <a:p>
            <a:r>
              <a:rPr lang="en-US" dirty="0" smtClean="0"/>
              <a:t>Instead of fixing the problem, we wanted to prevent/mitigate the damage</a:t>
            </a:r>
            <a:endParaRPr lang="en-US" dirty="0"/>
          </a:p>
        </p:txBody>
      </p:sp>
      <p:pic>
        <p:nvPicPr>
          <p:cNvPr id="4" name="Picture 3" descr="hurricane-irma-gty-5-er-170906_2_12x5_99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7403" y="4526390"/>
            <a:ext cx="5205440" cy="2177678"/>
          </a:xfrm>
          <a:prstGeom prst="rect">
            <a:avLst/>
          </a:prstGeom>
        </p:spPr>
      </p:pic>
    </p:spTree>
    <p:extLst>
      <p:ext uri="{BB962C8B-B14F-4D97-AF65-F5344CB8AC3E}">
        <p14:creationId xmlns:p14="http://schemas.microsoft.com/office/powerpoint/2010/main" val="73465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 vs. Treatment</a:t>
            </a:r>
            <a:endParaRPr lang="en-US" dirty="0"/>
          </a:p>
        </p:txBody>
      </p:sp>
      <p:pic>
        <p:nvPicPr>
          <p:cNvPr id="5" name="Picture Placeholder 4" descr="accuweather.brightspotcdn.jpg"/>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40659" r="8642"/>
          <a:stretch/>
        </p:blipFill>
        <p:spPr>
          <a:xfrm>
            <a:off x="4656993" y="264907"/>
            <a:ext cx="4282429" cy="6328186"/>
          </a:xfrm>
        </p:spPr>
      </p:pic>
      <p:sp>
        <p:nvSpPr>
          <p:cNvPr id="4" name="Text Placeholder 3"/>
          <p:cNvSpPr>
            <a:spLocks noGrp="1"/>
          </p:cNvSpPr>
          <p:nvPr>
            <p:ph type="body" sz="half" idx="2"/>
          </p:nvPr>
        </p:nvSpPr>
        <p:spPr/>
        <p:txBody>
          <a:bodyPr/>
          <a:lstStyle/>
          <a:p>
            <a:r>
              <a:rPr lang="en-US" dirty="0" smtClean="0"/>
              <a:t>We aimed to address fixing the problem before disaster strikes in order to limit the total harm to individuals</a:t>
            </a:r>
            <a:endParaRPr lang="en-US" dirty="0"/>
          </a:p>
        </p:txBody>
      </p:sp>
    </p:spTree>
    <p:extLst>
      <p:ext uri="{BB962C8B-B14F-4D97-AF65-F5344CB8AC3E}">
        <p14:creationId xmlns:p14="http://schemas.microsoft.com/office/powerpoint/2010/main" val="3692542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dirty="0" err="1" smtClean="0"/>
              <a:t>IDea</a:t>
            </a:r>
            <a:endParaRPr lang="en-US" dirty="0"/>
          </a:p>
        </p:txBody>
      </p:sp>
      <p:sp>
        <p:nvSpPr>
          <p:cNvPr id="3" name="Content Placeholder 2"/>
          <p:cNvSpPr>
            <a:spLocks noGrp="1"/>
          </p:cNvSpPr>
          <p:nvPr>
            <p:ph idx="1"/>
          </p:nvPr>
        </p:nvSpPr>
        <p:spPr/>
        <p:txBody>
          <a:bodyPr/>
          <a:lstStyle/>
          <a:p>
            <a:r>
              <a:rPr lang="en-US" dirty="0" smtClean="0"/>
              <a:t>Create a service to serve as an all purpose guide to provide personalized information to the individual, </a:t>
            </a:r>
            <a:r>
              <a:rPr lang="en-US" dirty="0"/>
              <a:t>pre and post </a:t>
            </a:r>
            <a:r>
              <a:rPr lang="en-US" dirty="0" smtClean="0"/>
              <a:t>disaster</a:t>
            </a:r>
            <a:r>
              <a:rPr lang="en-US" dirty="0"/>
              <a:t>.</a:t>
            </a:r>
          </a:p>
        </p:txBody>
      </p:sp>
    </p:spTree>
    <p:extLst>
      <p:ext uri="{BB962C8B-B14F-4D97-AF65-F5344CB8AC3E}">
        <p14:creationId xmlns:p14="http://schemas.microsoft.com/office/powerpoint/2010/main" val="2122681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do</a:t>
            </a:r>
            <a:endParaRPr lang="en-US" dirty="0"/>
          </a:p>
        </p:txBody>
      </p:sp>
      <p:sp>
        <p:nvSpPr>
          <p:cNvPr id="3" name="Content Placeholder 2"/>
          <p:cNvSpPr>
            <a:spLocks noGrp="1"/>
          </p:cNvSpPr>
          <p:nvPr>
            <p:ph idx="1"/>
          </p:nvPr>
        </p:nvSpPr>
        <p:spPr/>
        <p:txBody>
          <a:bodyPr>
            <a:normAutofit/>
          </a:bodyPr>
          <a:lstStyle/>
          <a:p>
            <a:r>
              <a:rPr lang="en-US" dirty="0" smtClean="0"/>
              <a:t>Before a major Hurricane, send a text to those at risk</a:t>
            </a:r>
          </a:p>
          <a:p>
            <a:pPr marL="282575" lvl="1" indent="-282575">
              <a:spcBef>
                <a:spcPts val="2000"/>
              </a:spcBef>
              <a:buClrTx/>
            </a:pPr>
            <a:r>
              <a:rPr lang="en-US" sz="2400" dirty="0" smtClean="0"/>
              <a:t>Work as a dynamic chat bot to find localized info</a:t>
            </a:r>
          </a:p>
          <a:p>
            <a:pPr marL="565150" lvl="2">
              <a:spcBef>
                <a:spcPts val="2000"/>
              </a:spcBef>
            </a:pPr>
            <a:r>
              <a:rPr lang="en-US" dirty="0" smtClean="0"/>
              <a:t>Shelters</a:t>
            </a:r>
            <a:endParaRPr lang="en-US" dirty="0"/>
          </a:p>
          <a:p>
            <a:pPr marL="565150" lvl="2">
              <a:spcBef>
                <a:spcPts val="2000"/>
              </a:spcBef>
            </a:pPr>
            <a:r>
              <a:rPr lang="en-US" sz="2000" dirty="0" smtClean="0"/>
              <a:t>Evacuation routes</a:t>
            </a:r>
            <a:endParaRPr lang="en-US" dirty="0" smtClean="0"/>
          </a:p>
          <a:p>
            <a:pPr marL="565150" lvl="2">
              <a:spcBef>
                <a:spcPts val="2000"/>
              </a:spcBef>
            </a:pPr>
            <a:r>
              <a:rPr lang="en-US" sz="2000" dirty="0" smtClean="0"/>
              <a:t>Medical facilities</a:t>
            </a:r>
          </a:p>
          <a:p>
            <a:r>
              <a:rPr lang="en-US" dirty="0" smtClean="0"/>
              <a:t>Use just a zip code</a:t>
            </a:r>
          </a:p>
          <a:p>
            <a:pPr marL="0" indent="0">
              <a:buNone/>
            </a:pPr>
            <a:endParaRPr lang="en-US" dirty="0"/>
          </a:p>
        </p:txBody>
      </p:sp>
      <p:pic>
        <p:nvPicPr>
          <p:cNvPr id="4" name="Picture 3" descr="Hurricane-Harvey-slid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4205" y="3322370"/>
            <a:ext cx="5257162" cy="2507262"/>
          </a:xfrm>
          <a:prstGeom prst="rect">
            <a:avLst/>
          </a:prstGeom>
        </p:spPr>
      </p:pic>
    </p:spTree>
    <p:extLst>
      <p:ext uri="{BB962C8B-B14F-4D97-AF65-F5344CB8AC3E}">
        <p14:creationId xmlns:p14="http://schemas.microsoft.com/office/powerpoint/2010/main" val="1266205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a:t>
            </a:r>
            <a:endParaRPr lang="en-US" dirty="0"/>
          </a:p>
        </p:txBody>
      </p:sp>
      <p:sp>
        <p:nvSpPr>
          <p:cNvPr id="3" name="Content Placeholder 2"/>
          <p:cNvSpPr>
            <a:spLocks noGrp="1"/>
          </p:cNvSpPr>
          <p:nvPr>
            <p:ph idx="1"/>
          </p:nvPr>
        </p:nvSpPr>
        <p:spPr/>
        <p:txBody>
          <a:bodyPr/>
          <a:lstStyle/>
          <a:p>
            <a:r>
              <a:rPr lang="en-US" dirty="0" smtClean="0"/>
              <a:t>Use our database of zip code/phone numbers to send automated text</a:t>
            </a:r>
          </a:p>
          <a:p>
            <a:r>
              <a:rPr lang="en-US" dirty="0"/>
              <a:t>Directed graph to represent our data</a:t>
            </a:r>
          </a:p>
          <a:p>
            <a:pPr lvl="1"/>
            <a:r>
              <a:rPr lang="en-US" dirty="0"/>
              <a:t>Can dynamically add nodes/edges that could easily be expanded for different disasters</a:t>
            </a:r>
          </a:p>
          <a:p>
            <a:endParaRPr lang="en-US" dirty="0" smtClean="0"/>
          </a:p>
          <a:p>
            <a:endParaRPr lang="en-US" dirty="0" smtClean="0"/>
          </a:p>
        </p:txBody>
      </p:sp>
    </p:spTree>
    <p:extLst>
      <p:ext uri="{BB962C8B-B14F-4D97-AF65-F5344CB8AC3E}">
        <p14:creationId xmlns:p14="http://schemas.microsoft.com/office/powerpoint/2010/main" val="300044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Text?</a:t>
            </a:r>
            <a:endParaRPr lang="en-US" dirty="0"/>
          </a:p>
        </p:txBody>
      </p:sp>
      <p:sp>
        <p:nvSpPr>
          <p:cNvPr id="3" name="Content Placeholder 2"/>
          <p:cNvSpPr>
            <a:spLocks noGrp="1"/>
          </p:cNvSpPr>
          <p:nvPr>
            <p:ph idx="1"/>
          </p:nvPr>
        </p:nvSpPr>
        <p:spPr>
          <a:xfrm>
            <a:off x="779463" y="1828800"/>
            <a:ext cx="4172602" cy="4297363"/>
          </a:xfrm>
        </p:spPr>
        <p:txBody>
          <a:bodyPr/>
          <a:lstStyle/>
          <a:p>
            <a:r>
              <a:rPr lang="en-US" dirty="0" smtClean="0"/>
              <a:t>If power goes out, can still send </a:t>
            </a:r>
            <a:r>
              <a:rPr lang="en-US" dirty="0" err="1" smtClean="0"/>
              <a:t>sms</a:t>
            </a:r>
            <a:endParaRPr lang="en-US" dirty="0" smtClean="0"/>
          </a:p>
          <a:p>
            <a:r>
              <a:rPr lang="en-US" dirty="0" smtClean="0"/>
              <a:t>Does not require a smartphone to subscribe to service</a:t>
            </a:r>
          </a:p>
          <a:p>
            <a:r>
              <a:rPr lang="en-US" dirty="0" smtClean="0"/>
              <a:t>One before the storm hits to help preparation, and one to receive immediate help during the crisis </a:t>
            </a:r>
            <a:endParaRPr lang="en-US" dirty="0"/>
          </a:p>
        </p:txBody>
      </p:sp>
      <p:pic>
        <p:nvPicPr>
          <p:cNvPr id="4" name="Picture 3" descr="1.jpg"/>
          <p:cNvPicPr>
            <a:picLocks noChangeAspect="1"/>
          </p:cNvPicPr>
          <p:nvPr/>
        </p:nvPicPr>
        <p:blipFill rotWithShape="1">
          <a:blip r:embed="rId3">
            <a:extLst>
              <a:ext uri="{28A0092B-C50C-407E-A947-70E740481C1C}">
                <a14:useLocalDpi xmlns:a14="http://schemas.microsoft.com/office/drawing/2010/main" val="0"/>
              </a:ext>
            </a:extLst>
          </a:blip>
          <a:srcRect l="2" r="25577"/>
          <a:stretch/>
        </p:blipFill>
        <p:spPr>
          <a:xfrm>
            <a:off x="5054699" y="2052430"/>
            <a:ext cx="3730752" cy="3535630"/>
          </a:xfrm>
          <a:prstGeom prst="rect">
            <a:avLst/>
          </a:prstGeom>
        </p:spPr>
      </p:pic>
    </p:spTree>
    <p:extLst>
      <p:ext uri="{BB962C8B-B14F-4D97-AF65-F5344CB8AC3E}">
        <p14:creationId xmlns:p14="http://schemas.microsoft.com/office/powerpoint/2010/main" val="1389662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89" y="2565536"/>
            <a:ext cx="6594200" cy="1200329"/>
          </a:xfrm>
          <a:prstGeom prst="rect">
            <a:avLst/>
          </a:prstGeom>
          <a:noFill/>
        </p:spPr>
        <p:txBody>
          <a:bodyPr wrap="square" rtlCol="0">
            <a:spAutoFit/>
          </a:bodyPr>
          <a:lstStyle/>
          <a:p>
            <a:r>
              <a:rPr lang="en-US" sz="7200" dirty="0" smtClean="0">
                <a:solidFill>
                  <a:schemeClr val="bg1"/>
                </a:solidFill>
              </a:rPr>
              <a:t>Demonstration</a:t>
            </a:r>
            <a:endParaRPr lang="en-US" sz="7200" dirty="0">
              <a:solidFill>
                <a:schemeClr val="bg1"/>
              </a:solidFill>
            </a:endParaRPr>
          </a:p>
        </p:txBody>
      </p:sp>
    </p:spTree>
    <p:extLst>
      <p:ext uri="{BB962C8B-B14F-4D97-AF65-F5344CB8AC3E}">
        <p14:creationId xmlns:p14="http://schemas.microsoft.com/office/powerpoint/2010/main" val="670087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35875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Precedent">
  <a:themeElements>
    <a:clrScheme name="Precedent">
      <a:dk1>
        <a:srgbClr val="921F07"/>
      </a:dk1>
      <a:lt1>
        <a:sysClr val="window" lastClr="FFFFFF"/>
      </a:lt1>
      <a:dk2>
        <a:srgbClr val="333333"/>
      </a:dk2>
      <a:lt2>
        <a:srgbClr val="E5E5D3"/>
      </a:lt2>
      <a:accent1>
        <a:srgbClr val="993232"/>
      </a:accent1>
      <a:accent2>
        <a:srgbClr val="9B6C34"/>
      </a:accent2>
      <a:accent3>
        <a:srgbClr val="736C5D"/>
      </a:accent3>
      <a:accent4>
        <a:srgbClr val="C9972B"/>
      </a:accent4>
      <a:accent5>
        <a:srgbClr val="C95F2B"/>
      </a:accent5>
      <a:accent6>
        <a:srgbClr val="8F7A05"/>
      </a:accent6>
      <a:hlink>
        <a:srgbClr val="933926"/>
      </a:hlink>
      <a:folHlink>
        <a:srgbClr val="916019"/>
      </a:folHlink>
    </a:clrScheme>
    <a:fontScheme name="Precedent">
      <a:majorFont>
        <a:latin typeface="Perpetua Titling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Precedent">
      <a:fillStyleLst>
        <a:solidFill>
          <a:schemeClr val="phClr"/>
        </a:solidFill>
        <a:gradFill rotWithShape="1">
          <a:gsLst>
            <a:gs pos="0">
              <a:schemeClr val="phClr">
                <a:tint val="100000"/>
                <a:shade val="90000"/>
                <a:satMod val="135000"/>
              </a:schemeClr>
            </a:gs>
            <a:gs pos="100000">
              <a:schemeClr val="phClr">
                <a:tint val="100000"/>
                <a:shade val="30000"/>
                <a:satMod val="135000"/>
              </a:schemeClr>
            </a:gs>
          </a:gsLst>
          <a:path path="circle">
            <a:fillToRect l="70000" t="10000" b="70000"/>
          </a:path>
        </a:gradFill>
        <a:blipFill rotWithShape="1">
          <a:blip xmlns:r="http://schemas.openxmlformats.org/officeDocument/2006/relationships" r:embed="rId1">
            <a:duotone>
              <a:schemeClr val="phClr">
                <a:shade val="10000"/>
                <a:satMod val="135000"/>
              </a:schemeClr>
              <a:schemeClr val="phClr">
                <a:satMod val="150000"/>
                <a:lumMod val="110000"/>
              </a:schemeClr>
            </a:duotone>
          </a:blip>
          <a:stretch/>
        </a:blipFill>
      </a:fillStyleLst>
      <a:lnStyleLst>
        <a:ln w="12700" cap="flat" cmpd="sng" algn="ctr">
          <a:solidFill>
            <a:schemeClr val="phClr">
              <a:shade val="95000"/>
              <a:satMod val="105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a:effectStyle>
        <a:effectStyle>
          <a:effectLst>
            <a:innerShdw blurRad="127000" dist="38100" dir="13200000">
              <a:srgbClr val="000000">
                <a:alpha val="75000"/>
              </a:srgbClr>
            </a:innerShdw>
            <a:outerShdw blurRad="38100" dist="12700" dir="1800000" sx="101000" sy="101000" rotWithShape="0">
              <a:srgbClr val="000000">
                <a:alpha val="40000"/>
              </a:srgbClr>
            </a:outerShdw>
            <a:reflection blurRad="127000" stA="25000" endPos="30000" dist="12700" dir="5400000" sy="-100000" rotWithShape="0"/>
          </a:effectLst>
          <a:scene3d>
            <a:camera prst="orthographicFront">
              <a:rot lat="0" lon="0" rev="0"/>
            </a:camera>
            <a:lightRig rig="twoPt" dir="t">
              <a:rot lat="0" lon="0" rev="1200000"/>
            </a:lightRig>
          </a:scene3d>
          <a:sp3d>
            <a:bevelT w="0" h="0"/>
          </a:sp3d>
        </a:effectStyle>
      </a:effectStyleLst>
      <a:bgFillStyleLst>
        <a:solidFill>
          <a:schemeClr val="phClr"/>
        </a:solidFill>
        <a:gradFill rotWithShape="1">
          <a:gsLst>
            <a:gs pos="0">
              <a:schemeClr val="phClr">
                <a:tint val="100000"/>
                <a:shade val="90000"/>
                <a:satMod val="135000"/>
              </a:schemeClr>
            </a:gs>
            <a:gs pos="100000">
              <a:schemeClr val="phClr">
                <a:shade val="30000"/>
                <a:satMod val="150000"/>
              </a:schemeClr>
            </a:gs>
          </a:gsLst>
          <a:path path="circle">
            <a:fillToRect t="10000" r="70000" b="70000"/>
          </a:path>
        </a:gradFill>
        <a:blipFill rotWithShape="1">
          <a:blip xmlns:r="http://schemas.openxmlformats.org/officeDocument/2006/relationships" r:embed="rId2">
            <a:duotone>
              <a:schemeClr val="phClr">
                <a:shade val="10000"/>
                <a:satMod val="130000"/>
                <a:lumMod val="80000"/>
              </a:schemeClr>
              <a:schemeClr val="phClr">
                <a:satMod val="15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Precedent.thmx</Template>
  <TotalTime>500</TotalTime>
  <Words>379</Words>
  <Application>Microsoft Macintosh PowerPoint</Application>
  <PresentationFormat>On-screen Show (4:3)</PresentationFormat>
  <Paragraphs>35</Paragraphs>
  <Slides>9</Slides>
  <Notes>5</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Precedent</vt:lpstr>
      <vt:lpstr>APP PP</vt:lpstr>
      <vt:lpstr>Problem</vt:lpstr>
      <vt:lpstr>Prevention vs. Treatment</vt:lpstr>
      <vt:lpstr>Our IDea</vt:lpstr>
      <vt:lpstr>What we do</vt:lpstr>
      <vt:lpstr>How?</vt:lpstr>
      <vt:lpstr>Why Text?</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help app project</dc:title>
  <dc:creator>Nathan Hutchison</dc:creator>
  <cp:lastModifiedBy>Nathan Hutchison</cp:lastModifiedBy>
  <cp:revision>11</cp:revision>
  <dcterms:created xsi:type="dcterms:W3CDTF">2018-03-03T20:21:58Z</dcterms:created>
  <dcterms:modified xsi:type="dcterms:W3CDTF">2018-03-04T04:42:54Z</dcterms:modified>
</cp:coreProperties>
</file>