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1" r:id="rId4"/>
    <p:sldId id="302" r:id="rId5"/>
    <p:sldId id="303" r:id="rId6"/>
    <p:sldId id="304" r:id="rId7"/>
    <p:sldId id="260" r:id="rId8"/>
    <p:sldId id="261" r:id="rId9"/>
    <p:sldId id="277" r:id="rId10"/>
    <p:sldId id="262" r:id="rId11"/>
    <p:sldId id="275" r:id="rId12"/>
    <p:sldId id="276" r:id="rId13"/>
    <p:sldId id="263" r:id="rId14"/>
    <p:sldId id="265" r:id="rId15"/>
    <p:sldId id="264" r:id="rId16"/>
    <p:sldId id="266" r:id="rId17"/>
    <p:sldId id="268" r:id="rId18"/>
    <p:sldId id="267" r:id="rId19"/>
    <p:sldId id="305" r:id="rId20"/>
    <p:sldId id="269" r:id="rId21"/>
    <p:sldId id="270" r:id="rId22"/>
    <p:sldId id="27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2" r:id="rId31"/>
    <p:sldId id="286" r:id="rId32"/>
    <p:sldId id="287" r:id="rId33"/>
    <p:sldId id="297" r:id="rId34"/>
    <p:sldId id="288" r:id="rId35"/>
    <p:sldId id="289" r:id="rId36"/>
    <p:sldId id="290" r:id="rId37"/>
    <p:sldId id="291" r:id="rId38"/>
    <p:sldId id="299" r:id="rId39"/>
    <p:sldId id="292" r:id="rId40"/>
    <p:sldId id="293" r:id="rId41"/>
    <p:sldId id="273" r:id="rId42"/>
    <p:sldId id="274" r:id="rId43"/>
    <p:sldId id="278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9AE121B-3902-2145-B971-053F2626F9D9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12DC170-286D-184D-9CFE-8FBCA12D5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/reference/line_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ocessing.org/tutorials/colo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ref_colorpicker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.edu/MCI/EarlyPhotography/about.html" TargetMode="External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hanacademy.org/humanities/becoming-modern/early-photography/a/julia-margaret-cameron-mrs-herbert-duckworth" TargetMode="External"/><Relationship Id="rId3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am.ac.uk/content/articles/a/computer-art-history/" TargetMode="Externa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tutorials/" TargetMode="External"/><Relationship Id="rId4" Type="http://schemas.openxmlformats.org/officeDocument/2006/relationships/hyperlink" Target="https://processing.org/examples/" TargetMode="External"/><Relationship Id="rId5" Type="http://schemas.openxmlformats.org/officeDocument/2006/relationships/hyperlink" Target="https://processing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collection/1122" TargetMode="External"/><Relationship Id="rId4" Type="http://schemas.openxmlformats.org/officeDocument/2006/relationships/hyperlink" Target="http://benfry.com/projec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processing.or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y.processing.org" TargetMode="External"/><Relationship Id="rId4" Type="http://schemas.openxmlformats.org/officeDocument/2006/relationships/hyperlink" Target="http://processingj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cessing.org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eena.engel@ny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Focus III: Caring for Software Based Art</a:t>
            </a:r>
          </a:p>
          <a:p>
            <a:r>
              <a:rPr lang="en-US" dirty="0" smtClean="0"/>
              <a:t>September 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Type this code into your Sketch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Then click on the yellow “play” button: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Use the square “stop” button before playing a second time.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i="1" dirty="0" smtClean="0">
                <a:cs typeface="Courier New"/>
              </a:rPr>
              <a:t>Notice that every statement in Processing ends with a semi-colon (and not a period … or a question mark!)</a:t>
            </a:r>
            <a:endParaRPr lang="en-US" i="1" dirty="0">
              <a:cs typeface="Courier New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3244114"/>
            <a:ext cx="270383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81" y="2209624"/>
            <a:ext cx="1451868" cy="1821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line: </a:t>
            </a:r>
            <a:br>
              <a:rPr lang="en-US" dirty="0" smtClean="0"/>
            </a:br>
            <a:r>
              <a:rPr lang="en-US" sz="4400" i="1" dirty="0" smtClean="0"/>
              <a:t>Let’s look at the code.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8034338" cy="482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Here is how a line is defined in Processing:</a:t>
            </a:r>
          </a:p>
          <a:p>
            <a:pPr marL="0" indent="0">
              <a:buNone/>
            </a:pPr>
            <a:r>
              <a:rPr lang="en-US" i="1" dirty="0" smtClean="0"/>
              <a:t>line </a:t>
            </a:r>
            <a:r>
              <a:rPr lang="en-US" i="1" dirty="0"/>
              <a:t>(</a:t>
            </a:r>
            <a:r>
              <a:rPr lang="en-US" i="1" dirty="0" err="1"/>
              <a:t>a,b,c,d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is defined where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first point </a:t>
            </a:r>
            <a:r>
              <a:rPr lang="en-US" dirty="0" smtClean="0"/>
              <a:t>on our grid of pixels and and </a:t>
            </a:r>
            <a:r>
              <a:rPr lang="en-US" i="1" dirty="0"/>
              <a:t>(</a:t>
            </a:r>
            <a:r>
              <a:rPr lang="en-US" i="1" dirty="0" err="1"/>
              <a:t>c,d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smtClean="0"/>
              <a:t>are the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</a:t>
            </a:r>
            <a:r>
              <a:rPr lang="en-US" dirty="0"/>
              <a:t>the second </a:t>
            </a:r>
            <a:r>
              <a:rPr lang="en-US" dirty="0" smtClean="0"/>
              <a:t>point on our grid.</a:t>
            </a:r>
            <a:endParaRPr lang="en-US" dirty="0"/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4" y="4606925"/>
            <a:ext cx="16637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01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9939"/>
            <a:ext cx="8224838" cy="527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 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programming terms, </a:t>
            </a:r>
            <a:r>
              <a:rPr lang="en-US" dirty="0" smtClean="0">
                <a:latin typeface="Courier New"/>
                <a:cs typeface="Courier New"/>
              </a:rPr>
              <a:t>line</a:t>
            </a:r>
            <a:r>
              <a:rPr lang="en-US" dirty="0" smtClean="0">
                <a:cs typeface="Courier New"/>
              </a:rPr>
              <a:t> is a function and </a:t>
            </a:r>
            <a:r>
              <a:rPr lang="en-US" dirty="0" smtClean="0">
                <a:latin typeface="Courier New"/>
                <a:cs typeface="Courier New"/>
              </a:rPr>
              <a:t>0,0, 200 and 200 </a:t>
            </a:r>
            <a:r>
              <a:rPr lang="en-US" dirty="0" smtClean="0">
                <a:cs typeface="Courier New"/>
              </a:rPr>
              <a:t>are the parameters. 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In other words, anytime you want to draw a line, you can call the line function and spell out the (</a:t>
            </a:r>
            <a:r>
              <a:rPr lang="en-US" dirty="0" err="1" smtClean="0">
                <a:cs typeface="Courier New"/>
              </a:rPr>
              <a:t>x,y</a:t>
            </a:r>
            <a:r>
              <a:rPr lang="en-US" dirty="0" smtClean="0">
                <a:cs typeface="Courier New"/>
              </a:rPr>
              <a:t>) coordinates for the two points that define your line.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The processing environment offers many functions. You can also write your own!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See </a:t>
            </a:r>
            <a:r>
              <a:rPr lang="en-US" sz="2000" dirty="0">
                <a:cs typeface="Courier New"/>
                <a:hlinkClick r:id="rId2"/>
              </a:rPr>
              <a:t>https://processing.org/reference/line_.</a:t>
            </a:r>
            <a:r>
              <a:rPr lang="en-US" sz="2000" dirty="0" smtClean="0">
                <a:cs typeface="Courier New"/>
                <a:hlinkClick r:id="rId2"/>
              </a:rPr>
              <a:t>html</a:t>
            </a:r>
            <a:r>
              <a:rPr lang="en-US" sz="2000" dirty="0" smtClean="0"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79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your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190"/>
            <a:ext cx="7891463" cy="4953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create a sketch, it is saved in a folder along with a .</a:t>
            </a:r>
            <a:r>
              <a:rPr lang="en-US" dirty="0" err="1" smtClean="0"/>
              <a:t>pde</a:t>
            </a:r>
            <a:r>
              <a:rPr lang="en-US" dirty="0" smtClean="0"/>
              <a:t> file of the same name. For example, the above drawing is stored in a folder called </a:t>
            </a:r>
            <a:r>
              <a:rPr lang="en-US" dirty="0" smtClean="0">
                <a:latin typeface="Courier New"/>
                <a:cs typeface="Courier New"/>
              </a:rPr>
              <a:t>sketch_1_line</a:t>
            </a:r>
            <a:r>
              <a:rPr lang="en-US" dirty="0" smtClean="0"/>
              <a:t> and named </a:t>
            </a:r>
            <a:r>
              <a:rPr lang="en-US" dirty="0" smtClean="0">
                <a:latin typeface="Courier New"/>
                <a:cs typeface="Courier New"/>
              </a:rPr>
              <a:t>sketch_1_line.pde</a:t>
            </a:r>
            <a:r>
              <a:rPr lang="en-US" dirty="0" smtClean="0"/>
              <a:t> on your drive.</a:t>
            </a:r>
          </a:p>
          <a:p>
            <a:r>
              <a:rPr lang="en-US" dirty="0" smtClean="0"/>
              <a:t>Next let’s add the following code and call it </a:t>
            </a:r>
            <a:r>
              <a:rPr lang="en-US" dirty="0" smtClean="0">
                <a:latin typeface="Courier New"/>
                <a:cs typeface="Courier New"/>
              </a:rPr>
              <a:t>sketch_2_line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size of the drawing in pixels</a:t>
            </a:r>
          </a:p>
          <a:p>
            <a:pPr lvl="1"/>
            <a:r>
              <a:rPr lang="en-US" dirty="0" smtClean="0"/>
              <a:t>More lines and other shapes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Comments into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10300"/>
          </a:xfrm>
        </p:spPr>
        <p:txBody>
          <a:bodyPr/>
          <a:lstStyle/>
          <a:p>
            <a:r>
              <a:rPr lang="en-US" dirty="0" smtClean="0"/>
              <a:t>If you add the first two lines above your code: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background(0);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stroke(255);</a:t>
            </a:r>
          </a:p>
          <a:p>
            <a:pPr marL="692150" lvl="2" indent="0">
              <a:buNone/>
            </a:pPr>
            <a:r>
              <a:rPr lang="en-US" dirty="0">
                <a:latin typeface="Courier New"/>
                <a:cs typeface="Courier New"/>
              </a:rPr>
              <a:t>line(0,0,200,200);</a:t>
            </a:r>
          </a:p>
          <a:p>
            <a:r>
              <a:rPr lang="en-US" dirty="0" smtClean="0"/>
              <a:t>… here is your new sketch: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32" y="4444862"/>
            <a:ext cx="1715135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2162" y="25573"/>
            <a:ext cx="7570787" cy="1411941"/>
          </a:xfrm>
        </p:spPr>
        <p:txBody>
          <a:bodyPr/>
          <a:lstStyle/>
          <a:p>
            <a:r>
              <a:rPr lang="en-US" sz="4400" dirty="0" smtClean="0"/>
              <a:t>Let’s render your line in white on a black background 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766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Color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3355"/>
            <a:ext cx="7570787" cy="50964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be using color today in RGB mode (</a:t>
            </a:r>
            <a:r>
              <a:rPr lang="en-US" i="1" dirty="0" smtClean="0"/>
              <a:t>red, green, </a:t>
            </a:r>
            <a:r>
              <a:rPr lang="en-US" dirty="0" smtClean="0"/>
              <a:t>and</a:t>
            </a:r>
            <a:r>
              <a:rPr lang="en-US" i="1" dirty="0" smtClean="0"/>
              <a:t> blue</a:t>
            </a:r>
            <a:r>
              <a:rPr lang="en-US" dirty="0" smtClean="0"/>
              <a:t>) and we will measure each of the three colors in a range of 0-255. </a:t>
            </a:r>
            <a:endParaRPr lang="en-US" dirty="0" smtClean="0"/>
          </a:p>
          <a:p>
            <a:r>
              <a:rPr lang="en-US" dirty="0" smtClean="0"/>
              <a:t>Color </a:t>
            </a:r>
            <a:r>
              <a:rPr lang="en-US" dirty="0" smtClean="0"/>
              <a:t>can be defined for </a:t>
            </a:r>
            <a:r>
              <a:rPr lang="en-US" b="1" i="1" dirty="0" smtClean="0"/>
              <a:t>stroke</a:t>
            </a:r>
            <a:r>
              <a:rPr lang="en-US" dirty="0" smtClean="0"/>
              <a:t> (lines and/or outlines) and/or </a:t>
            </a:r>
            <a:r>
              <a:rPr lang="en-US" b="1" i="1" dirty="0" smtClean="0"/>
              <a:t>fill</a:t>
            </a:r>
            <a:r>
              <a:rPr lang="en-US" dirty="0" smtClean="0"/>
              <a:t> (contents of a shape)</a:t>
            </a:r>
          </a:p>
          <a:p>
            <a:r>
              <a:rPr lang="en-US" dirty="0" smtClean="0"/>
              <a:t>(Hint: use </a:t>
            </a:r>
            <a:r>
              <a:rPr lang="en-US" b="1" i="1" dirty="0" err="1" smtClean="0"/>
              <a:t>nofill</a:t>
            </a:r>
            <a:r>
              <a:rPr lang="en-US" b="1" i="1" dirty="0" smtClean="0"/>
              <a:t>()</a:t>
            </a:r>
            <a:r>
              <a:rPr lang="en-US" dirty="0" smtClean="0"/>
              <a:t> to leave a shape with only an outline!)</a:t>
            </a:r>
          </a:p>
          <a:p>
            <a:r>
              <a:rPr lang="en-US" dirty="0" smtClean="0"/>
              <a:t>Black can be expressed as (0) and white can be expressed as (255).</a:t>
            </a:r>
          </a:p>
          <a:p>
            <a:r>
              <a:rPr lang="en-US" dirty="0" smtClean="0"/>
              <a:t>Note there is a Processing  </a:t>
            </a:r>
            <a:r>
              <a:rPr lang="en-US" dirty="0"/>
              <a:t>tutorial </a:t>
            </a:r>
            <a:r>
              <a:rPr lang="en-US" dirty="0" smtClean="0"/>
              <a:t>on color posted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https://www.processing.org/tutorials/color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50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We can also change the colors …and add another shape:</a:t>
            </a:r>
            <a:endParaRPr lang="en-US" sz="4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761565"/>
            <a:ext cx="7930288" cy="4672202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code (saved on your drive as </a:t>
            </a:r>
            <a:r>
              <a:rPr lang="en-US" dirty="0" smtClean="0">
                <a:latin typeface="Courier New"/>
                <a:cs typeface="Courier New"/>
              </a:rPr>
              <a:t>sketch_3_circle</a:t>
            </a:r>
            <a:r>
              <a:rPr lang="en-US" dirty="0" smtClean="0"/>
              <a:t> ) renders: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stroke</a:t>
            </a:r>
            <a:r>
              <a:rPr lang="en-US" sz="1800" dirty="0">
                <a:latin typeface="Courier New"/>
                <a:cs typeface="Courier New"/>
              </a:rPr>
              <a:t>(0)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fill</a:t>
            </a:r>
            <a:r>
              <a:rPr lang="en-US" sz="1800" dirty="0">
                <a:latin typeface="Courier New"/>
                <a:cs typeface="Courier New"/>
              </a:rPr>
              <a:t>(150,0,150)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line</a:t>
            </a:r>
            <a:r>
              <a:rPr lang="en-US" sz="1800" dirty="0">
                <a:latin typeface="Courier New"/>
                <a:cs typeface="Courier New"/>
              </a:rPr>
              <a:t>(0,0,400,400)</a:t>
            </a:r>
            <a:r>
              <a:rPr lang="en-US" sz="1800" dirty="0" smtClean="0">
                <a:latin typeface="Courier New"/>
                <a:cs typeface="Courier New"/>
              </a:rPr>
              <a:t>; </a:t>
            </a:r>
          </a:p>
          <a:p>
            <a:pPr marL="69215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ellipse</a:t>
            </a:r>
            <a:r>
              <a:rPr lang="en-US" sz="1800" dirty="0">
                <a:latin typeface="Courier New"/>
                <a:cs typeface="Courier New"/>
              </a:rPr>
              <a:t>(200,200,100,100)</a:t>
            </a:r>
            <a:r>
              <a:rPr lang="en-US" sz="1800" dirty="0" smtClean="0">
                <a:latin typeface="Courier New"/>
                <a:cs typeface="Courier New"/>
              </a:rPr>
              <a:t>; 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3508596"/>
            <a:ext cx="1148715" cy="121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9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Notice that we can annotate the code using comments.</a:t>
            </a:r>
            <a:endParaRPr lang="en-US" sz="4800" i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2" y="1673992"/>
            <a:ext cx="7930288" cy="4880415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same code … annotated:</a:t>
            </a: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size(400,400)</a:t>
            </a:r>
            <a:r>
              <a:rPr lang="en-US" sz="1800" dirty="0" smtClean="0">
                <a:latin typeface="Courier New"/>
                <a:cs typeface="Courier New"/>
              </a:rPr>
              <a:t>;    // set up the size of the window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background(255)</a:t>
            </a:r>
            <a:r>
              <a:rPr lang="en-US" sz="1800" dirty="0" smtClean="0">
                <a:latin typeface="Courier New"/>
                <a:cs typeface="Courier New"/>
              </a:rPr>
              <a:t>;  // the background is white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stroke(0)</a:t>
            </a:r>
            <a:r>
              <a:rPr lang="en-US" sz="1800" dirty="0" smtClean="0">
                <a:latin typeface="Courier New"/>
                <a:cs typeface="Courier New"/>
              </a:rPr>
              <a:t>; // lines and outlines are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fill(150,0,150)</a:t>
            </a:r>
            <a:r>
              <a:rPr lang="en-US" sz="1800" dirty="0" smtClean="0">
                <a:latin typeface="Courier New"/>
                <a:cs typeface="Courier New"/>
              </a:rPr>
              <a:t>;   // fill shapes in purple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line(0,0,400,400)</a:t>
            </a:r>
            <a:r>
              <a:rPr lang="en-US" sz="1800" dirty="0" smtClean="0">
                <a:latin typeface="Courier New"/>
                <a:cs typeface="Courier New"/>
              </a:rPr>
              <a:t>; // draw a diagonal in black</a:t>
            </a:r>
            <a:endParaRPr lang="en-US" sz="1800" dirty="0">
              <a:latin typeface="Courier New"/>
              <a:cs typeface="Courier New"/>
            </a:endParaRPr>
          </a:p>
          <a:p>
            <a:pPr marL="692150" lvl="2" indent="0">
              <a:buNone/>
            </a:pPr>
            <a:r>
              <a:rPr lang="en-US" sz="1800" dirty="0">
                <a:latin typeface="Courier New"/>
                <a:cs typeface="Courier New"/>
              </a:rPr>
              <a:t>ellipse(200,200,100,100)</a:t>
            </a:r>
            <a:r>
              <a:rPr lang="en-US" sz="1800" dirty="0" smtClean="0">
                <a:latin typeface="Courier New"/>
                <a:cs typeface="Courier New"/>
              </a:rPr>
              <a:t>;  //draw a purple circle</a:t>
            </a:r>
          </a:p>
          <a:p>
            <a:pPr marL="692150" lvl="2" indent="0">
              <a:buNone/>
            </a:pPr>
            <a:endParaRPr lang="en-US" dirty="0" smtClean="0"/>
          </a:p>
          <a:p>
            <a:pPr marL="692150" lvl="2" indent="0">
              <a:buNone/>
            </a:pPr>
            <a:endParaRPr lang="en-US" dirty="0"/>
          </a:p>
          <a:p>
            <a:r>
              <a:rPr lang="en-US" dirty="0" smtClean="0"/>
              <a:t>Comments are for human readers only … the computer ignores them!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4518215"/>
            <a:ext cx="940542" cy="86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95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We will now give you time to do a sketch of your own! 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82824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How do these shapes look … in different colors?</a:t>
            </a:r>
          </a:p>
          <a:p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Notes for your sketch: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" y="1452282"/>
            <a:ext cx="4541838" cy="5405717"/>
          </a:xfrm>
          <a:ln w="25400"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300" dirty="0" smtClean="0"/>
              <a:t>Shapes:</a:t>
            </a:r>
            <a:endParaRPr lang="en-US" sz="3300" dirty="0" smtClean="0"/>
          </a:p>
          <a:p>
            <a:pPr marL="0" indent="0">
              <a:buNone/>
            </a:pPr>
            <a:r>
              <a:rPr lang="en-US" dirty="0" smtClean="0"/>
              <a:t>Line: </a:t>
            </a:r>
            <a:r>
              <a:rPr lang="en-US" i="1" dirty="0" smtClean="0"/>
              <a:t>line 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first point and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is the second point.</a:t>
            </a:r>
          </a:p>
          <a:p>
            <a:pPr marL="0" indent="0">
              <a:buNone/>
            </a:pPr>
            <a:r>
              <a:rPr lang="en-US" dirty="0" smtClean="0"/>
              <a:t>Rectangle: </a:t>
            </a:r>
            <a:r>
              <a:rPr lang="en-US" i="1" dirty="0" err="1" smtClean="0"/>
              <a:t>rect</a:t>
            </a:r>
            <a:r>
              <a:rPr lang="en-US" i="1" dirty="0" smtClean="0"/>
              <a:t>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upper left corner;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</a:t>
            </a:r>
          </a:p>
          <a:p>
            <a:pPr marL="0" indent="0">
              <a:buNone/>
            </a:pPr>
            <a:r>
              <a:rPr lang="en-US" dirty="0" smtClean="0"/>
              <a:t>Ellipse: </a:t>
            </a:r>
            <a:r>
              <a:rPr lang="en-US" i="1" dirty="0" smtClean="0"/>
              <a:t>ellipse(</a:t>
            </a:r>
            <a:r>
              <a:rPr lang="en-US" i="1" dirty="0" err="1" smtClean="0"/>
              <a:t>a,b,c,d</a:t>
            </a:r>
            <a:r>
              <a:rPr lang="en-US" i="1" dirty="0" smtClean="0"/>
              <a:t>)</a:t>
            </a:r>
            <a:r>
              <a:rPr lang="en-US" dirty="0" smtClean="0"/>
              <a:t> 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 is the center point; </a:t>
            </a:r>
            <a:r>
              <a:rPr lang="en-US" i="1" dirty="0" smtClean="0"/>
              <a:t>c</a:t>
            </a:r>
            <a:r>
              <a:rPr lang="en-US" dirty="0" smtClean="0"/>
              <a:t> is the width in pixels and </a:t>
            </a:r>
            <a:r>
              <a:rPr lang="en-US" i="1" dirty="0" smtClean="0"/>
              <a:t>d</a:t>
            </a:r>
            <a:r>
              <a:rPr lang="en-US" dirty="0" smtClean="0"/>
              <a:t> is the height in pixels. Note that if </a:t>
            </a:r>
            <a:r>
              <a:rPr lang="en-US" i="1" dirty="0" smtClean="0"/>
              <a:t>c</a:t>
            </a:r>
            <a:r>
              <a:rPr lang="en-US" dirty="0" smtClean="0"/>
              <a:t> is equal to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ellipse</a:t>
            </a:r>
            <a:r>
              <a:rPr lang="en-US" dirty="0" smtClean="0"/>
              <a:t> draws a circle.</a:t>
            </a:r>
          </a:p>
          <a:p>
            <a:pPr marL="0" indent="0">
              <a:buNone/>
            </a:pPr>
            <a:r>
              <a:rPr lang="en-US" dirty="0" smtClean="0"/>
              <a:t>Triangle: </a:t>
            </a:r>
            <a:r>
              <a:rPr lang="en-US" i="1" dirty="0" smtClean="0"/>
              <a:t>triangle(</a:t>
            </a:r>
            <a:r>
              <a:rPr lang="en-US" i="1" dirty="0" err="1" smtClean="0"/>
              <a:t>a,b,c,d,e,f</a:t>
            </a:r>
            <a:r>
              <a:rPr lang="en-US" i="1" dirty="0" smtClean="0"/>
              <a:t>) </a:t>
            </a:r>
            <a:r>
              <a:rPr lang="en-US" dirty="0" smtClean="0"/>
              <a:t>where </a:t>
            </a:r>
            <a:r>
              <a:rPr lang="en-US" i="1" dirty="0" smtClean="0"/>
              <a:t>(</a:t>
            </a:r>
            <a:r>
              <a:rPr lang="en-US" i="1" dirty="0" err="1" smtClean="0"/>
              <a:t>a,b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i="1" dirty="0" smtClean="0"/>
              <a:t>(</a:t>
            </a:r>
            <a:r>
              <a:rPr lang="en-US" i="1" dirty="0" err="1" smtClean="0"/>
              <a:t>c,d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(</a:t>
            </a:r>
            <a:r>
              <a:rPr lang="en-US" i="1" dirty="0" err="1" smtClean="0"/>
              <a:t>e,f</a:t>
            </a:r>
            <a:r>
              <a:rPr lang="en-US" i="1" dirty="0" smtClean="0"/>
              <a:t>)</a:t>
            </a:r>
            <a:r>
              <a:rPr lang="en-US" dirty="0" smtClean="0"/>
              <a:t> represent the three points that create the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95875" y="1437714"/>
            <a:ext cx="4048124" cy="5405717"/>
          </a:xfrm>
          <a:prstGeom prst="rect">
            <a:avLst/>
          </a:prstGeom>
          <a:ln w="25400"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3300" dirty="0" smtClean="0"/>
              <a:t>Colors: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Red (255,0,0)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Green (0,255,0)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Blue (0,0,255)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White (255)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Black (0</a:t>
            </a:r>
            <a:r>
              <a:rPr lang="en-US" dirty="0" smtClean="0"/>
              <a:t>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Reddish Violet (255,0,255)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Olive green (100, 150, 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Navy blue (50, 75,150)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Online color picker: </a:t>
            </a:r>
            <a:r>
              <a:rPr lang="en-US" dirty="0">
                <a:hlinkClick r:id="rId2"/>
              </a:rPr>
              <a:t>http://www.w3schools.com/tags/ref_colorpicker.asp</a:t>
            </a:r>
            <a:r>
              <a:rPr lang="en-US" dirty="0"/>
              <a:t> 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0" indent="0">
              <a:spcAft>
                <a:spcPts val="1200"/>
              </a:spcAft>
              <a:buFont typeface="Candara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Software is the best way I’ve found to express myself. When I work in other media, the results somehow always seem worse in reality than in my head. The software I create, however, has a magical quality: it ends up being better than what I originally </a:t>
            </a:r>
            <a:r>
              <a:rPr lang="en-US" i="1" dirty="0" smtClean="0"/>
              <a:t>imagined.</a:t>
            </a:r>
          </a:p>
          <a:p>
            <a:pPr marL="0" indent="0" algn="ctr">
              <a:buNone/>
            </a:pPr>
            <a:r>
              <a:rPr lang="en-US" i="1" dirty="0" smtClean="0"/>
              <a:t>– </a:t>
            </a:r>
            <a:r>
              <a:rPr lang="en-US" i="1" dirty="0"/>
              <a:t>Martin Wattenberg</a:t>
            </a:r>
          </a:p>
          <a:p>
            <a:pPr marL="0" indent="0" algn="ctr">
              <a:buNone/>
            </a:pPr>
            <a:r>
              <a:rPr lang="en-US" sz="2000" i="1" dirty="0" smtClean="0"/>
              <a:t>From: </a:t>
            </a:r>
            <a:r>
              <a:rPr lang="en-US" sz="2000" i="1" u="sng" dirty="0" smtClean="0"/>
              <a:t>Processing</a:t>
            </a:r>
            <a:r>
              <a:rPr lang="en-US" sz="2000" i="1" dirty="0" smtClean="0"/>
              <a:t> (</a:t>
            </a:r>
            <a:r>
              <a:rPr lang="en-US" sz="2000" i="1" dirty="0" err="1"/>
              <a:t>Reas</a:t>
            </a:r>
            <a:r>
              <a:rPr lang="en-US" sz="2000" i="1" dirty="0"/>
              <a:t> &amp; Fry, 2007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5566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Processing: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Focus III: Caring for Software Based Art</a:t>
            </a:r>
          </a:p>
          <a:p>
            <a:r>
              <a:rPr lang="en-US" dirty="0" smtClean="0"/>
              <a:t>September </a:t>
            </a:r>
            <a:r>
              <a:rPr lang="en-US" dirty="0" smtClean="0"/>
              <a:t>26, 2015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and New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1565"/>
            <a:ext cx="4198830" cy="42896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photographs were reportedly used to capture images that might otherwise have been rendered in paintings or drawings.</a:t>
            </a:r>
          </a:p>
          <a:p>
            <a:endParaRPr lang="en-US" dirty="0" smtClean="0"/>
          </a:p>
          <a:p>
            <a:r>
              <a:rPr lang="en-US" sz="2000" i="1" dirty="0"/>
              <a:t>Source: </a:t>
            </a:r>
            <a:r>
              <a:rPr lang="en-US" sz="2000" i="1" dirty="0">
                <a:hlinkClick r:id="rId2"/>
              </a:rPr>
              <a:t>http://www.si.edu/MCI/EarlyPhotography/</a:t>
            </a:r>
            <a:r>
              <a:rPr lang="en-US" sz="2000" i="1" dirty="0" smtClean="0">
                <a:hlinkClick r:id="rId2"/>
              </a:rPr>
              <a:t>about.html</a:t>
            </a:r>
            <a:r>
              <a:rPr lang="en-US" sz="2000" i="1" dirty="0" smtClean="0"/>
              <a:t> </a:t>
            </a:r>
            <a:endParaRPr lang="en-US" sz="2000" i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5789255" y="2035682"/>
            <a:ext cx="2674620" cy="32073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81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Photography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4302194" cy="47216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time and advances in technology, photography grew into a medium for art in its own right.</a:t>
            </a:r>
            <a:endParaRPr lang="en-US" dirty="0"/>
          </a:p>
          <a:p>
            <a:r>
              <a:rPr lang="en-US" sz="1800" dirty="0" smtClean="0"/>
              <a:t>Julia </a:t>
            </a:r>
            <a:r>
              <a:rPr lang="en-US" sz="1800" dirty="0"/>
              <a:t>Margaret Cameron, </a:t>
            </a:r>
            <a:r>
              <a:rPr lang="en-US" sz="1800" i="1" dirty="0"/>
              <a:t>Mrs. Herbert Duckworth</a:t>
            </a:r>
            <a:r>
              <a:rPr lang="en-US" sz="1800" dirty="0"/>
              <a:t>, 1867, albumen silver print from glass negative (Metropolitan Museum of Art) </a:t>
            </a:r>
            <a:r>
              <a:rPr lang="en-US" sz="1800" dirty="0">
                <a:hlinkClick r:id="rId2"/>
              </a:rPr>
              <a:t>https://www.khanacademy.org/humanities/becoming-modern/early-photography/a/julia-margaret-cameron-mrs-herbert-</a:t>
            </a:r>
            <a:r>
              <a:rPr lang="en-US" sz="1800" dirty="0" smtClean="0">
                <a:hlinkClick r:id="rId2"/>
              </a:rPr>
              <a:t>duckworth</a:t>
            </a:r>
            <a:r>
              <a:rPr lang="en-US" sz="18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97" y="2057400"/>
            <a:ext cx="200660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39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software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4" y="1761565"/>
            <a:ext cx="5153421" cy="4662618"/>
          </a:xfrm>
        </p:spPr>
        <p:txBody>
          <a:bodyPr>
            <a:normAutofit/>
          </a:bodyPr>
          <a:lstStyle/>
          <a:p>
            <a:r>
              <a:rPr lang="en-US" dirty="0" smtClean="0"/>
              <a:t>So, too, software art and digital-born art have evolved as artists continue to work in new technologies. </a:t>
            </a:r>
          </a:p>
          <a:p>
            <a:endParaRPr lang="en-US" dirty="0" smtClean="0"/>
          </a:p>
          <a:p>
            <a:r>
              <a:rPr lang="en-US" sz="1800" dirty="0"/>
              <a:t>'</a:t>
            </a:r>
            <a:r>
              <a:rPr lang="en-US" sz="1800" dirty="0" err="1"/>
              <a:t>Hommage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Paul Klee 13/9/65 Nr.2', a </a:t>
            </a:r>
            <a:r>
              <a:rPr lang="en-US" sz="1800" dirty="0" err="1"/>
              <a:t>screenprint</a:t>
            </a:r>
            <a:r>
              <a:rPr lang="en-US" sz="1800" dirty="0"/>
              <a:t> of a plotter drawing created by </a:t>
            </a:r>
            <a:r>
              <a:rPr lang="en-US" sz="1800" dirty="0" err="1"/>
              <a:t>Frieder</a:t>
            </a:r>
            <a:r>
              <a:rPr lang="en-US" sz="1800" dirty="0"/>
              <a:t> </a:t>
            </a:r>
            <a:r>
              <a:rPr lang="en-US" sz="1800" dirty="0" err="1"/>
              <a:t>Nake</a:t>
            </a:r>
            <a:r>
              <a:rPr lang="en-US" sz="1800" dirty="0"/>
              <a:t> in </a:t>
            </a:r>
            <a:r>
              <a:rPr lang="en-US" sz="1800" dirty="0" smtClean="0"/>
              <a:t>1965  (Victoria and </a:t>
            </a:r>
            <a:r>
              <a:rPr lang="en-US" sz="1800" dirty="0"/>
              <a:t>Albert Museum: </a:t>
            </a:r>
            <a:r>
              <a:rPr lang="en-US" sz="1800" dirty="0">
                <a:hlinkClick r:id="rId2"/>
              </a:rPr>
              <a:t>http://www.vam.ac.uk/content/articles/a/computer-art-history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79" y="1915397"/>
            <a:ext cx="2452370" cy="2495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58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Class,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1761565"/>
            <a:ext cx="8161338" cy="4289611"/>
          </a:xfrm>
        </p:spPr>
        <p:txBody>
          <a:bodyPr/>
          <a:lstStyle/>
          <a:p>
            <a:r>
              <a:rPr lang="en-US" dirty="0" smtClean="0"/>
              <a:t>In the first part of today’s class, you experimented with drawings that you could have created with physical media such as crayons, paints, or ink.</a:t>
            </a:r>
          </a:p>
          <a:p>
            <a:r>
              <a:rPr lang="en-US" dirty="0" smtClean="0"/>
              <a:t>In the second part of today’s class, I would like for you to take this opportunity to explore facets of drawing in </a:t>
            </a:r>
            <a:r>
              <a:rPr lang="en-US" i="1" dirty="0" smtClean="0"/>
              <a:t>Processing</a:t>
            </a:r>
            <a:r>
              <a:rPr lang="en-US" dirty="0" smtClean="0"/>
              <a:t> that you cannot replicate with familiar physical  drawing materials.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Software Based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06923"/>
          </a:xfrm>
        </p:spPr>
        <p:txBody>
          <a:bodyPr>
            <a:normAutofit/>
          </a:bodyPr>
          <a:lstStyle/>
          <a:p>
            <a:r>
              <a:rPr lang="en-US" dirty="0"/>
              <a:t>What are facets of software art that have gone beyond the realm of traditional media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Algorithmic art: regular and repetitive drawing ideas that create or render a work which would be difficult or impossible or extremely time-consuming to create by hand.</a:t>
            </a:r>
          </a:p>
          <a:p>
            <a:pPr lvl="1"/>
            <a:r>
              <a:rPr lang="en-US" dirty="0" smtClean="0"/>
              <a:t>Animation: drawings that shift and move</a:t>
            </a:r>
          </a:p>
          <a:p>
            <a:pPr lvl="1"/>
            <a:r>
              <a:rPr lang="en-US" dirty="0" smtClean="0"/>
              <a:t>Interactive art: drawings that respond to the user (e.g. through a mouse)</a:t>
            </a:r>
          </a:p>
          <a:p>
            <a:pPr lvl="1"/>
            <a:r>
              <a:rPr lang="en-US" dirty="0" smtClean="0"/>
              <a:t>And more ...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Art: using repetition with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(repetition) is widely used in computer programming. Computers are quite good at doing the same task over and over again.</a:t>
            </a:r>
          </a:p>
          <a:p>
            <a:r>
              <a:rPr lang="en-US" dirty="0" smtClean="0"/>
              <a:t>In algorithmic art, one can vary the parameters (either dramatically or subtly or anywhere in between) to render a drawing that results from such a “theme and variations”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4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2" y="398741"/>
            <a:ext cx="7570787" cy="1284838"/>
          </a:xfrm>
        </p:spPr>
        <p:txBody>
          <a:bodyPr/>
          <a:lstStyle/>
          <a:p>
            <a:r>
              <a:rPr lang="en-US" sz="4000" dirty="0" smtClean="0"/>
              <a:t>Simple Algorithmic Design: </a:t>
            </a:r>
            <a:r>
              <a:rPr lang="en-US" sz="4000" dirty="0"/>
              <a:t>What does the following code produce?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50664"/>
            <a:ext cx="8842375" cy="5124578"/>
          </a:xfrm>
        </p:spPr>
        <p:txBody>
          <a:bodyPr>
            <a:normAutofit fontScale="55000" lnSpcReduction="20000"/>
          </a:bodyPr>
          <a:lstStyle/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size</a:t>
            </a:r>
            <a:r>
              <a:rPr lang="en-US" sz="2900" dirty="0">
                <a:latin typeface="Courier New"/>
                <a:cs typeface="Courier New"/>
              </a:rPr>
              <a:t>(400,400);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background(255);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stroke(0);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line(0,0,400,400);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fill(150,0,150);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ellipse(200,200,100,100);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setting up the ellipse parameters as integer variables: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x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y = 200;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w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h = 100;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ourier New"/>
                <a:cs typeface="Courier New"/>
              </a:rPr>
              <a:t>/* Using repetition and change: */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for (</a:t>
            </a:r>
            <a:r>
              <a:rPr lang="en-US" sz="2900" dirty="0" err="1">
                <a:latin typeface="Courier New"/>
                <a:cs typeface="Courier New"/>
              </a:rPr>
              <a:t>int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=1;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&lt;6; </a:t>
            </a:r>
            <a:r>
              <a:rPr lang="en-US" sz="2900" dirty="0" err="1">
                <a:latin typeface="Courier New"/>
                <a:cs typeface="Courier New"/>
              </a:rPr>
              <a:t>i</a:t>
            </a:r>
            <a:r>
              <a:rPr lang="en-US" sz="2900" dirty="0">
                <a:latin typeface="Courier New"/>
                <a:cs typeface="Courier New"/>
              </a:rPr>
              <a:t>++) {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x = x+25;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y = y-25;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w = w-20;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h = h-20;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latin typeface="Courier New"/>
                <a:cs typeface="Courier New"/>
              </a:rPr>
              <a:t>  ellipse(</a:t>
            </a:r>
            <a:r>
              <a:rPr lang="en-US" sz="2900" dirty="0" err="1">
                <a:latin typeface="Courier New"/>
                <a:cs typeface="Courier New"/>
              </a:rPr>
              <a:t>x,y,w,h</a:t>
            </a:r>
            <a:r>
              <a:rPr lang="en-US" sz="2900" dirty="0">
                <a:latin typeface="Courier New"/>
                <a:cs typeface="Courier New"/>
              </a:rPr>
              <a:t>);</a:t>
            </a:r>
          </a:p>
          <a:p>
            <a:pPr marL="3429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Courier New"/>
                <a:cs typeface="Courier New"/>
              </a:rPr>
              <a:t>}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dirty="0" smtClean="0">
                <a:cs typeface="Courier New"/>
              </a:rPr>
              <a:t>This is stored on your drive as </a:t>
            </a:r>
            <a:r>
              <a:rPr lang="en-US" sz="3600" dirty="0" smtClean="0">
                <a:latin typeface="Courier New"/>
                <a:cs typeface="Courier New"/>
              </a:rPr>
              <a:t>sketch_4_repetition.</a:t>
            </a:r>
            <a:endParaRPr lang="en-US"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4524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957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programming terms, iteration is handled by loops. </a:t>
            </a:r>
            <a:r>
              <a:rPr lang="en-US" dirty="0"/>
              <a:t> </a:t>
            </a:r>
            <a:r>
              <a:rPr lang="en-US" dirty="0" smtClean="0"/>
              <a:t>There are typically at least two kinds of loops in programming languages:</a:t>
            </a:r>
          </a:p>
          <a:p>
            <a:pPr lvl="1"/>
            <a:r>
              <a:rPr lang="en-US" i="1" dirty="0" smtClean="0"/>
              <a:t>for</a:t>
            </a:r>
            <a:r>
              <a:rPr lang="en-US" dirty="0" smtClean="0"/>
              <a:t> loops for counted repetitions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hile</a:t>
            </a:r>
            <a:r>
              <a:rPr lang="en-US" dirty="0" smtClean="0"/>
              <a:t> loops for conditional repetitions</a:t>
            </a:r>
          </a:p>
          <a:p>
            <a:r>
              <a:rPr lang="en-US" dirty="0" smtClean="0"/>
              <a:t>Conditions can be set using </a:t>
            </a:r>
            <a:r>
              <a:rPr lang="en-US" i="1" dirty="0" smtClean="0"/>
              <a:t>if</a:t>
            </a:r>
            <a:r>
              <a:rPr lang="en-US" dirty="0" smtClean="0"/>
              <a:t> statements or </a:t>
            </a:r>
            <a:r>
              <a:rPr lang="en-US" i="1" dirty="0" smtClean="0"/>
              <a:t>if … else</a:t>
            </a:r>
            <a:r>
              <a:rPr lang="en-US" dirty="0" smtClean="0"/>
              <a:t> statements so that the program is response to a condition.</a:t>
            </a:r>
          </a:p>
          <a:p>
            <a:r>
              <a:rPr lang="en-US" dirty="0" smtClean="0"/>
              <a:t>You will see these keywords used throughout programming and therefore throughout software-based 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9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22" y="1451436"/>
            <a:ext cx="8446295" cy="52238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move shapes and lines around a sketch, we will need to introduce two new  functions to set the scene, so to speak: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will allow us to define the starting condition for the work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is used to render the work</a:t>
            </a:r>
          </a:p>
          <a:p>
            <a:r>
              <a:rPr lang="en-US" dirty="0" smtClean="0"/>
              <a:t>We will also use curly braces { … } to define blocks of code within each function*. </a:t>
            </a:r>
          </a:p>
          <a:p>
            <a:r>
              <a:rPr lang="en-US" dirty="0" smtClean="0"/>
              <a:t>Here is the previous drawing, rendered with these functions and saved as </a:t>
            </a:r>
            <a:r>
              <a:rPr lang="en-US" dirty="0" smtClean="0">
                <a:latin typeface="Courier New"/>
                <a:cs typeface="Courier New"/>
              </a:rPr>
              <a:t>sketch_4_usingFunctions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i="1" dirty="0" smtClean="0"/>
              <a:t>* Note </a:t>
            </a:r>
            <a:r>
              <a:rPr lang="en-US" sz="2000" i="1" dirty="0"/>
              <a:t>that our </a:t>
            </a:r>
            <a:r>
              <a:rPr lang="en-US" sz="2000" i="1" dirty="0">
                <a:latin typeface="Courier New"/>
                <a:cs typeface="Courier New"/>
              </a:rPr>
              <a:t>for</a:t>
            </a:r>
            <a:r>
              <a:rPr lang="en-US" sz="2000" i="1" dirty="0"/>
              <a:t> loop earlier also used braces to define that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311892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History and Intellectual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492251"/>
            <a:ext cx="9017000" cy="5349874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school of thought … that claims that mathematical and scientific discoveries … were previously seen in the visual arts.</a:t>
            </a:r>
          </a:p>
          <a:p>
            <a:r>
              <a:rPr lang="en-US" dirty="0" smtClean="0"/>
              <a:t>The most commonly cited example is perspective: artists figured it out well before the mathematicians did!</a:t>
            </a:r>
          </a:p>
          <a:p>
            <a:r>
              <a:rPr lang="en-US" dirty="0"/>
              <a:t>Another example is a comparison between Pointillism and Post Expressionism with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century development of display technologies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u="sng" dirty="0" smtClean="0"/>
              <a:t>Art </a:t>
            </a:r>
            <a:r>
              <a:rPr lang="en-US" sz="1800" u="sng" dirty="0"/>
              <a:t>&amp; Physics: Parallel Visions in Space, Time, and </a:t>
            </a:r>
            <a:r>
              <a:rPr lang="en-US" sz="1800" u="sng" dirty="0" smtClean="0"/>
              <a:t>Light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By Leonard </a:t>
            </a:r>
            <a:r>
              <a:rPr lang="en-US" sz="1800" dirty="0" err="1" smtClean="0"/>
              <a:t>Shlain</a:t>
            </a:r>
            <a:r>
              <a:rPr lang="en-US" sz="1800" dirty="0"/>
              <a:t> (William Morrow </a:t>
            </a:r>
            <a:r>
              <a:rPr lang="en-US" sz="1800" dirty="0" smtClean="0"/>
              <a:t>Paperbacks, 2007)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5111115"/>
            <a:ext cx="3086100" cy="1545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50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urier New"/>
                <a:cs typeface="Courier New"/>
              </a:rPr>
              <a:t>setup()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565431"/>
            <a:ext cx="2426880" cy="5095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1084" y="1580201"/>
            <a:ext cx="361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8852" y="1565431"/>
            <a:ext cx="4139765" cy="5109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ndara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stroke(0);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line(0,0,400,400);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fill(150,0,150);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ellipse(200,200,100,100);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setting up the ellipse parameters as integer variables: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200;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w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h = 100;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/* Using repetition and change: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x = x+25;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y = y-25;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w = w-20;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h = h-20;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  ellipse(</a:t>
            </a:r>
            <a:r>
              <a:rPr lang="en-US" sz="1400" dirty="0" err="1" smtClean="0"/>
              <a:t>x,y,w,h</a:t>
            </a:r>
            <a:r>
              <a:rPr lang="en-US" sz="14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Candara" pitchFamily="34" charset="0"/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821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“draw()” function handles some of the iteration for us!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14" y="1761565"/>
            <a:ext cx="8415311" cy="4954915"/>
          </a:xfrm>
        </p:spPr>
        <p:txBody>
          <a:bodyPr/>
          <a:lstStyle/>
          <a:p>
            <a:r>
              <a:rPr lang="en-US" dirty="0" smtClean="0"/>
              <a:t>Sketch 5 (</a:t>
            </a:r>
            <a:r>
              <a:rPr lang="en-US" dirty="0" smtClean="0">
                <a:latin typeface="Courier New"/>
                <a:cs typeface="Courier New"/>
              </a:rPr>
              <a:t>sketch_5_movingLine</a:t>
            </a:r>
            <a:r>
              <a:rPr lang="en-US" dirty="0" smtClean="0"/>
              <a:t>) yields a moving line. Here are questions for you:</a:t>
            </a:r>
          </a:p>
          <a:p>
            <a:pPr lvl="1"/>
            <a:r>
              <a:rPr lang="en-US" dirty="0" smtClean="0"/>
              <a:t>What color is the line? </a:t>
            </a:r>
          </a:p>
          <a:p>
            <a:pPr lvl="1"/>
            <a:r>
              <a:rPr lang="en-US" dirty="0" smtClean="0"/>
              <a:t>Is it horizontal or vertical now?</a:t>
            </a:r>
          </a:p>
          <a:p>
            <a:pPr lvl="1"/>
            <a:r>
              <a:rPr lang="en-US" dirty="0" smtClean="0"/>
              <a:t>How would you change its direction?</a:t>
            </a:r>
          </a:p>
          <a:p>
            <a:pPr lvl="1"/>
            <a:r>
              <a:rPr lang="en-US" dirty="0" smtClean="0"/>
              <a:t>Why does the line appear to move as a single line (rather than producing a drawing with many lines?)</a:t>
            </a:r>
          </a:p>
          <a:p>
            <a:pPr lvl="1"/>
            <a:r>
              <a:rPr lang="en-US" dirty="0" smtClean="0"/>
              <a:t>Does the line go all the way across the window or just partway? How do you know?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570787" cy="51195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522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5: A Moving Line (Annotated 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452282"/>
            <a:ext cx="7905159" cy="51195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</a:t>
            </a:r>
            <a:r>
              <a:rPr lang="en-US" dirty="0" smtClean="0">
                <a:latin typeface="Courier New"/>
                <a:cs typeface="Courier New"/>
              </a:rPr>
              <a:t>;			// set up integer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</a:t>
            </a:r>
            <a:r>
              <a:rPr lang="en-US" dirty="0" smtClean="0">
                <a:latin typeface="Courier New"/>
                <a:cs typeface="Courier New"/>
              </a:rPr>
              <a:t>{		// open setup()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</a:t>
            </a:r>
            <a:r>
              <a:rPr lang="en-US" dirty="0" smtClean="0">
                <a:latin typeface="Courier New"/>
                <a:cs typeface="Courier New"/>
              </a:rPr>
              <a:t>;		// window size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stroke(0,0,255)</a:t>
            </a:r>
            <a:r>
              <a:rPr lang="en-US" dirty="0" smtClean="0">
                <a:latin typeface="Courier New"/>
                <a:cs typeface="Courier New"/>
              </a:rPr>
              <a:t>;	// use blue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</a:t>
            </a:r>
            <a:r>
              <a:rPr lang="en-US" dirty="0" smtClean="0">
                <a:latin typeface="Courier New"/>
                <a:cs typeface="Courier New"/>
              </a:rPr>
              <a:t>{		// open draw()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</a:t>
            </a:r>
            <a:r>
              <a:rPr lang="en-US" dirty="0" smtClean="0">
                <a:latin typeface="Courier New"/>
                <a:cs typeface="Courier New"/>
              </a:rPr>
              <a:t>;	// white background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line(0,i,400,i);  </a:t>
            </a:r>
            <a:r>
              <a:rPr lang="en-US" dirty="0" smtClean="0">
                <a:latin typeface="Courier New"/>
                <a:cs typeface="Courier New"/>
              </a:rPr>
              <a:t>	// draw a line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i+2</a:t>
            </a:r>
            <a:r>
              <a:rPr lang="en-US" dirty="0" smtClean="0">
                <a:latin typeface="Courier New"/>
                <a:cs typeface="Courier New"/>
              </a:rPr>
              <a:t>;			// increment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by 2	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&gt;400) </a:t>
            </a:r>
            <a:r>
              <a:rPr lang="en-US" dirty="0" smtClean="0">
                <a:latin typeface="Courier New"/>
                <a:cs typeface="Courier New"/>
              </a:rPr>
              <a:t>{		// if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has reached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	// the bottom …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</a:t>
            </a:r>
            <a:r>
              <a:rPr lang="en-US" dirty="0" smtClean="0">
                <a:latin typeface="Courier New"/>
                <a:cs typeface="Courier New"/>
              </a:rPr>
              <a:t>;			// reset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to zero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0626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images and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55659"/>
            <a:ext cx="7978990" cy="5134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 closely at this line of code and where it is placed in the animated sketch: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background</a:t>
            </a:r>
            <a:r>
              <a:rPr lang="en-US" dirty="0">
                <a:latin typeface="Courier New"/>
                <a:cs typeface="Courier New"/>
              </a:rPr>
              <a:t>(255)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/>
          </a:p>
          <a:p>
            <a:r>
              <a:rPr lang="en-US" dirty="0" smtClean="0"/>
              <a:t>In animation, one can reset the background to give the illusion of a moving shape or object.</a:t>
            </a:r>
          </a:p>
          <a:p>
            <a:r>
              <a:rPr lang="en-US" dirty="0" smtClean="0"/>
              <a:t>Therefore the placement of the code to set the background color (whether in the </a:t>
            </a:r>
            <a:r>
              <a:rPr lang="en-US" dirty="0" smtClean="0">
                <a:latin typeface="Courier New"/>
                <a:cs typeface="Courier New"/>
              </a:rPr>
              <a:t>setup()</a:t>
            </a:r>
            <a:r>
              <a:rPr lang="en-US" dirty="0" smtClean="0"/>
              <a:t> function or in the </a:t>
            </a:r>
            <a:r>
              <a:rPr lang="en-US" dirty="0" smtClean="0">
                <a:latin typeface="Courier New"/>
                <a:cs typeface="Courier New"/>
              </a:rPr>
              <a:t>draw()</a:t>
            </a:r>
            <a:r>
              <a:rPr lang="en-US" dirty="0" smtClean="0"/>
              <a:t>function) is one way to render the illusion of animation (which is actually a rapidly changing drawing.)</a:t>
            </a:r>
          </a:p>
        </p:txBody>
      </p:sp>
    </p:spTree>
    <p:extLst>
      <p:ext uri="{BB962C8B-B14F-4D97-AF65-F5344CB8AC3E}">
        <p14:creationId xmlns:p14="http://schemas.microsoft.com/office/powerpoint/2010/main" val="581420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build an interactive image (i.e. an image that the user can render or influence in some way), the program must accept input from a user or the environment.</a:t>
            </a:r>
          </a:p>
          <a:p>
            <a:r>
              <a:rPr lang="en-US" dirty="0" smtClean="0"/>
              <a:t>This can be done in many ways such as through a user manipulating a mouse or typing on the keyboard; or various peripherals to detect sound, motion, or environmental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 and your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511229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offers a number of functions to detect whether your user is manipulating her mouse.</a:t>
            </a:r>
          </a:p>
          <a:p>
            <a:r>
              <a:rPr lang="en-US" dirty="0" smtClean="0"/>
              <a:t>For example, </a:t>
            </a:r>
            <a:r>
              <a:rPr lang="en-US" dirty="0" err="1" smtClean="0">
                <a:latin typeface="Courier New"/>
                <a:cs typeface="Courier New"/>
              </a:rPr>
              <a:t>mouseX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mouseY</a:t>
            </a:r>
            <a:r>
              <a:rPr lang="en-US" dirty="0" smtClean="0"/>
              <a:t> will detect the current </a:t>
            </a:r>
            <a:r>
              <a:rPr lang="en-US" i="1" dirty="0" smtClean="0"/>
              <a:t>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coordinates of a mouse and </a:t>
            </a:r>
            <a:r>
              <a:rPr lang="en-US" dirty="0" err="1" smtClean="0">
                <a:latin typeface="Courier New"/>
                <a:cs typeface="Courier New"/>
              </a:rPr>
              <a:t>mousepressed</a:t>
            </a:r>
            <a:r>
              <a:rPr lang="en-US" dirty="0" smtClean="0"/>
              <a:t> will indicate if the user is currently clicking or pressing the mouse.</a:t>
            </a:r>
          </a:p>
          <a:p>
            <a:r>
              <a:rPr lang="en-US" dirty="0" smtClean="0"/>
              <a:t>You, as the artist/programmer, can make things happen where the user “tells” you 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65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program (</a:t>
            </a:r>
            <a:r>
              <a:rPr lang="en-US" dirty="0" smtClean="0">
                <a:latin typeface="Courier New"/>
                <a:cs typeface="Courier New"/>
              </a:rPr>
              <a:t>sketch_6_mouse</a:t>
            </a:r>
            <a:r>
              <a:rPr lang="en-US" dirty="0" smtClean="0"/>
              <a:t>), the user “draws” with a purple circle:</a:t>
            </a:r>
          </a:p>
          <a:p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fill(150,0,150);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void draw()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3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mouse: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575849"/>
            <a:ext cx="7570787" cy="4957038"/>
          </a:xfrm>
        </p:spPr>
        <p:txBody>
          <a:bodyPr>
            <a:normAutofit/>
          </a:bodyPr>
          <a:lstStyle/>
          <a:p>
            <a:r>
              <a:rPr lang="en-US" dirty="0" smtClean="0"/>
              <a:t>Annotated version: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setup() </a:t>
            </a:r>
            <a:r>
              <a:rPr lang="en-US" sz="2400" dirty="0" smtClean="0">
                <a:latin typeface="Courier New"/>
                <a:cs typeface="Courier New"/>
              </a:rPr>
              <a:t>{		// setup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size(400,400)</a:t>
            </a:r>
            <a:r>
              <a:rPr lang="en-US" sz="2400" dirty="0" smtClean="0">
                <a:latin typeface="Courier New"/>
                <a:cs typeface="Courier New"/>
              </a:rPr>
              <a:t>;	// window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background(255)</a:t>
            </a:r>
            <a:r>
              <a:rPr lang="en-US" sz="2400" dirty="0" smtClean="0">
                <a:latin typeface="Courier New"/>
                <a:cs typeface="Courier New"/>
              </a:rPr>
              <a:t>;	// white background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fill(150,0,150)</a:t>
            </a:r>
            <a:r>
              <a:rPr lang="en-US" sz="2400" dirty="0" smtClean="0">
                <a:latin typeface="Courier New"/>
                <a:cs typeface="Courier New"/>
              </a:rPr>
              <a:t>;	// purple color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void draw() </a:t>
            </a: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/>
                <a:cs typeface="Courier New"/>
              </a:rPr>
              <a:t>  // draw a circle at the (</a:t>
            </a:r>
            <a:r>
              <a:rPr lang="en-US" sz="2400" dirty="0" err="1" smtClean="0">
                <a:latin typeface="Courier New"/>
                <a:cs typeface="Courier New"/>
              </a:rPr>
              <a:t>x,y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// coordinates designated by the mouse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7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change colors as well using an “if” clause: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setup()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size(400,400);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background(255);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void draw()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// change color … depending on whether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// the mouse is pressed or not!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if  (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mousePressed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fill(150 ,0,150);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      fill(0,0,255);   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  ellipse(mouseX,mouseY,50,50);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8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Sunday on La Grande </a:t>
            </a:r>
            <a:r>
              <a:rPr lang="en-US" i="1" dirty="0" err="1"/>
              <a:t>Jatte</a:t>
            </a:r>
            <a:r>
              <a:rPr lang="en-US" dirty="0"/>
              <a:t>, Georges Seurat, </a:t>
            </a:r>
            <a:r>
              <a:rPr lang="en-US" dirty="0" smtClean="0"/>
              <a:t>1884 Art Institute of Chicago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7815" b="7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763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your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your earlier drawing (or start a new one) with the addition of animation or user interactivity.</a:t>
            </a:r>
          </a:p>
          <a:p>
            <a:r>
              <a:rPr lang="en-US" dirty="0" smtClean="0"/>
              <a:t>Be sure to ask me or any of our talented teaching assistants any questions that you might have.</a:t>
            </a:r>
          </a:p>
          <a:p>
            <a:r>
              <a:rPr lang="en-US" dirty="0" smtClean="0"/>
              <a:t>Above all,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The Processing Site</a:t>
            </a:r>
          </a:p>
          <a:p>
            <a:r>
              <a:rPr lang="en-US" dirty="0"/>
              <a:t>Opening Page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processing.org</a:t>
            </a:r>
            <a:endParaRPr lang="en-US" dirty="0" smtClean="0"/>
          </a:p>
          <a:p>
            <a:r>
              <a:rPr lang="en-US" dirty="0"/>
              <a:t>Tutorials </a:t>
            </a:r>
            <a:r>
              <a:rPr lang="en-US" dirty="0">
                <a:hlinkClick r:id="rId3"/>
              </a:rPr>
              <a:t>https://processing.org/tutorials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Examples </a:t>
            </a:r>
            <a:r>
              <a:rPr lang="en-US" dirty="0">
                <a:hlinkClick r:id="rId4"/>
              </a:rPr>
              <a:t>https://processing.org/examples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or … </a:t>
            </a:r>
            <a:r>
              <a:rPr lang="en-US" i="1" dirty="0" smtClean="0"/>
              <a:t>open </a:t>
            </a:r>
            <a:r>
              <a:rPr lang="en-US" i="1" dirty="0"/>
              <a:t>Processing and </a:t>
            </a:r>
            <a:r>
              <a:rPr lang="en-US" i="1" dirty="0" err="1"/>
              <a:t>naviage</a:t>
            </a:r>
            <a:r>
              <a:rPr lang="en-US" i="1" dirty="0"/>
              <a:t> to FILE / </a:t>
            </a:r>
            <a:r>
              <a:rPr lang="en-US" i="1" dirty="0" smtClean="0"/>
              <a:t>EXAMPLES.</a:t>
            </a:r>
          </a:p>
          <a:p>
            <a:r>
              <a:rPr lang="en-US" dirty="0"/>
              <a:t>Exhibition</a:t>
            </a:r>
            <a:r>
              <a:rPr lang="en-US" i="1" dirty="0"/>
              <a:t> </a:t>
            </a:r>
            <a:r>
              <a:rPr lang="en-US" i="1" dirty="0">
                <a:hlinkClick r:id="rId5"/>
              </a:rPr>
              <a:t>https://processing.org/exhibition</a:t>
            </a:r>
            <a:r>
              <a:rPr lang="en-US" i="1" dirty="0" smtClean="0">
                <a:hlinkClick r:id="rId5"/>
              </a:rPr>
              <a:t>/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2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Exhibitions and Inspiration</a:t>
            </a:r>
          </a:p>
          <a:p>
            <a:r>
              <a:rPr lang="en-US" dirty="0" err="1" smtClean="0"/>
              <a:t>OpenProcessing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www.openprocessing.org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OpenProcessing</a:t>
            </a:r>
            <a:r>
              <a:rPr lang="en-US" dirty="0" smtClean="0"/>
              <a:t> </a:t>
            </a:r>
            <a:r>
              <a:rPr lang="en-US" dirty="0"/>
              <a:t>Data Visualizations </a:t>
            </a:r>
            <a:r>
              <a:rPr lang="en-US" dirty="0">
                <a:hlinkClick r:id="rId3"/>
              </a:rPr>
              <a:t>http://www.openprocessing.org/collection/</a:t>
            </a:r>
            <a:r>
              <a:rPr lang="en-US" dirty="0" smtClean="0">
                <a:hlinkClick r:id="rId3"/>
              </a:rPr>
              <a:t>1122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Ben Fry’s </a:t>
            </a:r>
            <a:r>
              <a:rPr lang="en-US" dirty="0"/>
              <a:t>Project Page </a:t>
            </a:r>
            <a:r>
              <a:rPr lang="en-US" dirty="0">
                <a:hlinkClick r:id="rId4"/>
              </a:rPr>
              <a:t>http://benfry.com/projects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51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Processing and Programming Languages</a:t>
            </a:r>
          </a:p>
          <a:p>
            <a:r>
              <a:rPr lang="en-US" dirty="0" smtClean="0"/>
              <a:t>Processing in </a:t>
            </a:r>
            <a:r>
              <a:rPr lang="en-US" dirty="0"/>
              <a:t>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processing.org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Python mode </a:t>
            </a:r>
            <a:r>
              <a:rPr lang="en-US" dirty="0"/>
              <a:t>for Processing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py.processing.org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Processing </a:t>
            </a:r>
            <a:r>
              <a:rPr lang="en-US" dirty="0"/>
              <a:t>and JavaScript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processingjs.org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7109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/>
              <a:t>Prof. Deena Engel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Clinical Professor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Associate Director of Undergraduate Studies for the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Computer Science Minors programs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Courant Institute of Mathematical Sciences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New York </a:t>
            </a:r>
            <a:r>
              <a:rPr lang="en-US" dirty="0" smtClean="0"/>
              <a:t>University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eena.engel@nyu.edu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Pointillism … Magnified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077" y="6113640"/>
            <a:ext cx="78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Sunday on La Grande </a:t>
            </a:r>
            <a:r>
              <a:rPr lang="en-US" i="1" dirty="0" err="1"/>
              <a:t>Jatte</a:t>
            </a:r>
            <a:r>
              <a:rPr lang="en-US" dirty="0"/>
              <a:t>, Georges Seurat, </a:t>
            </a:r>
            <a:r>
              <a:rPr lang="en-US" dirty="0" smtClean="0"/>
              <a:t>1884 Art Institute of Chicago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1640"/>
            <a:ext cx="54864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0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pixelated:</a:t>
            </a:r>
            <a:endParaRPr lang="en-US" dirty="0"/>
          </a:p>
        </p:txBody>
      </p:sp>
      <p:pic>
        <p:nvPicPr>
          <p:cNvPr id="4" name="Content Placeholder 3" descr="signac_papalPalace_pixel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49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88077" y="6113640"/>
            <a:ext cx="780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Detail at 1600%: </a:t>
            </a:r>
            <a:r>
              <a:rPr lang="en-US" dirty="0"/>
              <a:t>A Sunday on La Grande </a:t>
            </a:r>
            <a:r>
              <a:rPr lang="en-US" dirty="0" err="1"/>
              <a:t>Jatte</a:t>
            </a:r>
            <a:r>
              <a:rPr lang="en-US" dirty="0"/>
              <a:t>, Georges Seurat, 1884 Art Institute of Chicago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1761564"/>
            <a:ext cx="7570787" cy="4403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40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r>
              <a:rPr lang="en-US" dirty="0" smtClean="0"/>
              <a:t>: Addressing Pixels on a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2" y="1761565"/>
            <a:ext cx="7570787" cy="4713844"/>
          </a:xfrm>
        </p:spPr>
        <p:txBody>
          <a:bodyPr/>
          <a:lstStyle/>
          <a:p>
            <a:r>
              <a:rPr lang="en-US" dirty="0" smtClean="0"/>
              <a:t>Every pixel has an x-coordinate, a y-coordinate and a color.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0550" y="4057650"/>
            <a:ext cx="2781419" cy="19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0550" y="4057650"/>
            <a:ext cx="0" cy="1993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3"/>
          <p:cNvSpPr txBox="1"/>
          <p:nvPr/>
        </p:nvSpPr>
        <p:spPr>
          <a:xfrm>
            <a:off x="3771900" y="3734374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(0,0)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8562" y="3829150"/>
            <a:ext cx="12573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7650" y="4828896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/>
          <p:nvPr/>
        </p:nvSpPr>
        <p:spPr>
          <a:xfrm>
            <a:off x="5835762" y="3382907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x-axis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3200400" y="5114646"/>
            <a:ext cx="5715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effectLst/>
                <a:ea typeface="ＭＳ 明朝"/>
                <a:cs typeface="Times New Roman"/>
              </a:rPr>
              <a:t>y-axis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47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Processing</a:t>
            </a:r>
            <a:endParaRPr lang="en-US" i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i="1" dirty="0" smtClean="0"/>
              <a:t>Processing </a:t>
            </a:r>
            <a:r>
              <a:rPr lang="en-US" dirty="0" smtClean="0"/>
              <a:t>with a blank sketch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7" y="2520576"/>
            <a:ext cx="3032125" cy="353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8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1608" y="1761565"/>
            <a:ext cx="8185713" cy="485460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Processing</a:t>
            </a:r>
            <a:r>
              <a:rPr lang="en-US" dirty="0" smtClean="0"/>
              <a:t> is widely used to teach programming skills.</a:t>
            </a:r>
          </a:p>
          <a:p>
            <a:r>
              <a:rPr lang="en-US" i="1" dirty="0" smtClean="0"/>
              <a:t>Processing</a:t>
            </a:r>
            <a:r>
              <a:rPr lang="en-US" dirty="0" smtClean="0"/>
              <a:t> was initially written to use Java but it also now supports python and there is a JavaScript version available as well. </a:t>
            </a:r>
          </a:p>
          <a:p>
            <a:r>
              <a:rPr lang="en-US" dirty="0" smtClean="0"/>
              <a:t>Our focus today will be on using </a:t>
            </a:r>
            <a:r>
              <a:rPr lang="en-US" i="1" dirty="0" smtClean="0"/>
              <a:t>Processing</a:t>
            </a:r>
            <a:r>
              <a:rPr lang="en-US" dirty="0" smtClean="0"/>
              <a:t> as an artist, so that you can see how it feels to be a digital artist.</a:t>
            </a:r>
          </a:p>
          <a:p>
            <a:r>
              <a:rPr lang="en-US" dirty="0" smtClean="0"/>
              <a:t>I would be happy to answer specific programming questions and provide additional materials as well during our discussion and work periods for anyone who is interested!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357</TotalTime>
  <Words>2998</Words>
  <Application>Microsoft Macintosh PowerPoint</Application>
  <PresentationFormat>On-screen Show (4:3)</PresentationFormat>
  <Paragraphs>308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Infusion</vt:lpstr>
      <vt:lpstr>Introduction to Processing: Part I</vt:lpstr>
      <vt:lpstr>Processing</vt:lpstr>
      <vt:lpstr>Art History and Intellectual History</vt:lpstr>
      <vt:lpstr>Pointillism … </vt:lpstr>
      <vt:lpstr>Pointillism … Magnified </vt:lpstr>
      <vt:lpstr>… and pixelated:</vt:lpstr>
      <vt:lpstr>Processing: Addressing Pixels on a Grid</vt:lpstr>
      <vt:lpstr>Processing</vt:lpstr>
      <vt:lpstr>Processing</vt:lpstr>
      <vt:lpstr>Drawing a line:  Type this code into your Sketch</vt:lpstr>
      <vt:lpstr>Drawing a line:  Let’s look at the code.</vt:lpstr>
      <vt:lpstr>Drawing a line</vt:lpstr>
      <vt:lpstr>Adding to your sketch</vt:lpstr>
      <vt:lpstr>Let’s render your line in white on a black background …</vt:lpstr>
      <vt:lpstr>A Word About Color </vt:lpstr>
      <vt:lpstr>We can also change the colors …and add another shape:</vt:lpstr>
      <vt:lpstr>Notice that we can annotate the code using comments.</vt:lpstr>
      <vt:lpstr>We will now give you time to do a sketch of your own! </vt:lpstr>
      <vt:lpstr>Notes for your sketch:</vt:lpstr>
      <vt:lpstr>Introduction to Processing: Part 2</vt:lpstr>
      <vt:lpstr>Art and New Technologies</vt:lpstr>
      <vt:lpstr>Early Photography</vt:lpstr>
      <vt:lpstr>Early software art</vt:lpstr>
      <vt:lpstr>Processing Class, Part 2</vt:lpstr>
      <vt:lpstr>Exploring Software Based Art</vt:lpstr>
      <vt:lpstr>Algorithmic Art: using repetition with change</vt:lpstr>
      <vt:lpstr>Simple Algorithmic Design: What does the following code produce? </vt:lpstr>
      <vt:lpstr>Programming Interlude</vt:lpstr>
      <vt:lpstr>Drawing</vt:lpstr>
      <vt:lpstr>Using the setup() and draw() functions</vt:lpstr>
      <vt:lpstr>The “draw()” function handles some of the iteration for us!</vt:lpstr>
      <vt:lpstr>Sketch 5: A Moving Line</vt:lpstr>
      <vt:lpstr>Sketch 5: A Moving Line (Annotated view)</vt:lpstr>
      <vt:lpstr>Still images and animation</vt:lpstr>
      <vt:lpstr>Interactive Images</vt:lpstr>
      <vt:lpstr>Processing and your mouse</vt:lpstr>
      <vt:lpstr>Responding to a mouse:</vt:lpstr>
      <vt:lpstr>Responding to a mouse:</vt:lpstr>
      <vt:lpstr>One can change colors as well using an “if” clause:</vt:lpstr>
      <vt:lpstr>Now its your turn!</vt:lpstr>
      <vt:lpstr>Bibliography</vt:lpstr>
      <vt:lpstr>Bibliography</vt:lpstr>
      <vt:lpstr>Bibliography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Processing</dc:title>
  <dc:creator>Deena Engel</dc:creator>
  <cp:lastModifiedBy>Deena Engel</cp:lastModifiedBy>
  <cp:revision>64</cp:revision>
  <dcterms:created xsi:type="dcterms:W3CDTF">2015-06-22T14:57:44Z</dcterms:created>
  <dcterms:modified xsi:type="dcterms:W3CDTF">2015-08-28T20:58:07Z</dcterms:modified>
</cp:coreProperties>
</file>