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5" r:id="rId10"/>
    <p:sldId id="276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2" r:id="rId28"/>
    <p:sldId id="286" r:id="rId29"/>
    <p:sldId id="287" r:id="rId30"/>
    <p:sldId id="297" r:id="rId31"/>
    <p:sldId id="288" r:id="rId32"/>
    <p:sldId id="289" r:id="rId33"/>
    <p:sldId id="290" r:id="rId34"/>
    <p:sldId id="291" r:id="rId35"/>
    <p:sldId id="299" r:id="rId36"/>
    <p:sldId id="292" r:id="rId37"/>
    <p:sldId id="293" r:id="rId38"/>
    <p:sldId id="273" r:id="rId39"/>
    <p:sldId id="274" r:id="rId40"/>
    <p:sldId id="278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25" y="4494209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create a sketch, it is saved in a folder along with a .</a:t>
            </a:r>
            <a:r>
              <a:rPr lang="en-US" dirty="0" err="1" smtClean="0"/>
              <a:t>pde</a:t>
            </a:r>
            <a:r>
              <a:rPr lang="en-US" dirty="0" smtClean="0"/>
              <a:t> file of the same name. For example, the above drawing is named </a:t>
            </a:r>
            <a:r>
              <a:rPr lang="en-US" dirty="0" smtClean="0">
                <a:latin typeface="Courier New"/>
                <a:cs typeface="Courier New"/>
              </a:rPr>
              <a:t>sketch_1_line.pde</a:t>
            </a:r>
            <a:r>
              <a:rPr lang="en-US" dirty="0" smtClean="0"/>
              <a:t> </a:t>
            </a:r>
            <a:r>
              <a:rPr lang="en-US" dirty="0" smtClean="0"/>
              <a:t>on your drive.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let’s </a:t>
            </a:r>
            <a:r>
              <a:rPr lang="en-US" dirty="0" smtClean="0"/>
              <a:t>add the following and call it </a:t>
            </a:r>
            <a:r>
              <a:rPr lang="en-US" dirty="0" smtClean="0">
                <a:latin typeface="Courier New"/>
                <a:cs typeface="Courier New"/>
              </a:rPr>
              <a:t>sketch_2_line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</a:t>
            </a:r>
            <a:r>
              <a:rPr lang="en-US" dirty="0" smtClean="0"/>
              <a:t>(saved on your drive as </a:t>
            </a:r>
            <a:r>
              <a:rPr lang="en-US" dirty="0" smtClean="0">
                <a:latin typeface="Courier New"/>
                <a:cs typeface="Courier New"/>
              </a:rPr>
              <a:t>sketch_3_circle</a:t>
            </a:r>
            <a:r>
              <a:rPr lang="en-US" dirty="0" smtClean="0"/>
              <a:t> ) renders:</a:t>
            </a:r>
            <a:endParaRPr lang="en-US" dirty="0" smtClean="0"/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</a:t>
            </a:r>
            <a:r>
              <a:rPr lang="en-US" dirty="0" smtClean="0"/>
              <a:t>evolved as </a:t>
            </a:r>
            <a:r>
              <a:rPr lang="en-US" dirty="0" smtClean="0"/>
              <a:t>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 err="1"/>
              <a:t>Hommage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Paul Klee 13/9/65 Nr.2', a </a:t>
            </a:r>
            <a:r>
              <a:rPr lang="en-US" sz="1800" dirty="0" err="1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 err="1"/>
              <a:t>Frieder</a:t>
            </a:r>
            <a:r>
              <a:rPr lang="en-US" sz="1800" dirty="0"/>
              <a:t> </a:t>
            </a:r>
            <a:r>
              <a:rPr lang="en-US" sz="1800" dirty="0" err="1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part of today’s class, you experimented with drawings that you could have done with tangible media such as crayons, paints, or ink.</a:t>
            </a:r>
          </a:p>
          <a:p>
            <a:r>
              <a:rPr lang="en-US" dirty="0" smtClean="0"/>
              <a:t>In the second part of today’s class, I would like for you to </a:t>
            </a:r>
            <a:r>
              <a:rPr lang="en-US" dirty="0" smtClean="0"/>
              <a:t>take this </a:t>
            </a:r>
            <a:r>
              <a:rPr lang="en-US" dirty="0" smtClean="0"/>
              <a:t>opportunity explore 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those familiar 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/>
          </a:bodyPr>
          <a:lstStyle/>
          <a:p>
            <a:r>
              <a:rPr lang="en-US" dirty="0"/>
              <a:t>What are facets of software art that have gone beyond the realm of traditional media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Algorithmic art: regular and repetitive drawing ideas that create or render a work.</a:t>
            </a:r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more ...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0664"/>
            <a:ext cx="7570787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</a:t>
            </a: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 err="1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  <a:endParaRPr lang="en-US" sz="2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957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 terms, iteration is handled by loops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 smtClean="0"/>
              <a:t>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Conditions can be set using </a:t>
            </a:r>
            <a:r>
              <a:rPr lang="en-US" i="1" dirty="0" smtClean="0"/>
              <a:t>if</a:t>
            </a:r>
            <a:r>
              <a:rPr lang="en-US" dirty="0" smtClean="0"/>
              <a:t> statements or </a:t>
            </a:r>
            <a:r>
              <a:rPr lang="en-US" i="1" dirty="0" smtClean="0"/>
              <a:t>if … else</a:t>
            </a:r>
            <a:r>
              <a:rPr lang="en-US" dirty="0" smtClean="0"/>
              <a:t> statements so tha</a:t>
            </a:r>
            <a:r>
              <a:rPr lang="en-US" dirty="0" smtClean="0"/>
              <a:t>t the program is response to a condition.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will see these </a:t>
            </a:r>
            <a:r>
              <a:rPr lang="en-US" dirty="0" smtClean="0"/>
              <a:t>keywords used </a:t>
            </a:r>
            <a:r>
              <a:rPr lang="en-US" dirty="0" smtClean="0"/>
              <a:t>throughout </a:t>
            </a:r>
            <a:r>
              <a:rPr lang="en-US" dirty="0" smtClean="0"/>
              <a:t>programming and therefore throughout software</a:t>
            </a:r>
            <a:r>
              <a:rPr lang="en-US" dirty="0" smtClean="0"/>
              <a:t>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51436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</a:t>
            </a:r>
            <a:r>
              <a:rPr lang="en-US" dirty="0" err="1" smtClean="0"/>
              <a:t>twonew</a:t>
            </a:r>
            <a:r>
              <a:rPr lang="en-US" dirty="0" smtClean="0"/>
              <a:t>  </a:t>
            </a:r>
            <a:r>
              <a:rPr lang="en-US" dirty="0" smtClean="0"/>
              <a:t>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</a:t>
            </a:r>
            <a:r>
              <a:rPr lang="en-US" dirty="0" smtClean="0"/>
              <a:t>functions and saved as </a:t>
            </a:r>
            <a:r>
              <a:rPr lang="en-US" dirty="0" smtClean="0">
                <a:latin typeface="Courier New"/>
                <a:cs typeface="Courier New"/>
              </a:rPr>
              <a:t>sketch_4_usingFunctions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err="1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</a:t>
            </a:r>
            <a:r>
              <a:rPr lang="en-US" dirty="0" smtClean="0"/>
              <a:t>(</a:t>
            </a:r>
            <a:r>
              <a:rPr lang="en-US" dirty="0" smtClean="0">
                <a:latin typeface="Courier New"/>
                <a:cs typeface="Courier New"/>
              </a:rPr>
              <a:t>sketch_5_movingLine</a:t>
            </a:r>
            <a:r>
              <a:rPr lang="en-US" dirty="0" smtClean="0"/>
              <a:t>) yields </a:t>
            </a:r>
            <a:r>
              <a:rPr lang="en-US" dirty="0" smtClean="0"/>
              <a:t>a moving line. Here are questions for you:</a:t>
            </a:r>
          </a:p>
          <a:p>
            <a:pPr lvl="1"/>
            <a:r>
              <a:rPr lang="en-US" dirty="0" smtClean="0"/>
              <a:t>What color is the line? </a:t>
            </a:r>
          </a:p>
          <a:p>
            <a:pPr lvl="1"/>
            <a:r>
              <a:rPr lang="en-US" dirty="0" smtClean="0"/>
              <a:t>Is it horizontal or vertical now?</a:t>
            </a:r>
          </a:p>
          <a:p>
            <a:pPr lvl="1"/>
            <a:r>
              <a:rPr lang="en-US" dirty="0" smtClean="0"/>
              <a:t>How would you change its direction?</a:t>
            </a:r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go all the way across the window or just partway? 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659"/>
            <a:ext cx="7978990" cy="5134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closely at this line of code and where it is placed in </a:t>
            </a:r>
            <a:r>
              <a:rPr lang="en-US" dirty="0" smtClean="0"/>
              <a:t>the animated </a:t>
            </a:r>
            <a:r>
              <a:rPr lang="en-US" dirty="0" smtClean="0"/>
              <a:t>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In animation, one can reset the background to give the illusion of a moving shape or object.</a:t>
            </a:r>
          </a:p>
          <a:p>
            <a:r>
              <a:rPr lang="en-US" dirty="0" smtClean="0"/>
              <a:t>Therefore the placement of the code to set the background color (whether in </a:t>
            </a:r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</a:t>
            </a:r>
            <a:r>
              <a:rPr lang="en-US" dirty="0" smtClean="0"/>
              <a:t>function or in the </a:t>
            </a:r>
            <a:r>
              <a:rPr lang="en-US" dirty="0" smtClean="0">
                <a:latin typeface="Courier New"/>
                <a:cs typeface="Courier New"/>
              </a:rPr>
              <a:t>draw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function</a:t>
            </a:r>
            <a:r>
              <a:rPr lang="en-US" dirty="0" smtClean="0"/>
              <a:t>) is one way to render the illusion of animation (a rapidly changing drawing.)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 smtClean="0"/>
              <a:t>a mouse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</a:t>
            </a:r>
            <a:r>
              <a:rPr lang="en-US" dirty="0" smtClean="0"/>
              <a:t>“tells” </a:t>
            </a:r>
            <a:r>
              <a:rPr lang="en-US" dirty="0" smtClean="0"/>
              <a:t>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</a:t>
            </a:r>
            <a:r>
              <a:rPr lang="en-US" dirty="0" smtClean="0"/>
              <a:t>program (</a:t>
            </a:r>
            <a:r>
              <a:rPr lang="en-US" dirty="0" smtClean="0">
                <a:latin typeface="Courier New"/>
                <a:cs typeface="Courier New"/>
              </a:rPr>
              <a:t>sketch_6_mouse</a:t>
            </a:r>
            <a:r>
              <a:rPr lang="en-US" dirty="0" smtClean="0"/>
              <a:t>), </a:t>
            </a:r>
            <a:r>
              <a:rPr lang="en-US" dirty="0" smtClean="0"/>
              <a:t>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/>
          </a:bodyPr>
          <a:lstStyle/>
          <a:p>
            <a:r>
              <a:rPr lang="en-US" dirty="0" smtClean="0"/>
              <a:t>Annotated version: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setup() </a:t>
            </a:r>
            <a:r>
              <a:rPr lang="en-US" sz="2400" dirty="0" smtClean="0">
                <a:latin typeface="Courier New"/>
                <a:cs typeface="Courier New"/>
              </a:rPr>
              <a:t>{		// setup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size(400,400)</a:t>
            </a:r>
            <a:r>
              <a:rPr lang="en-US" sz="2400" dirty="0" smtClean="0">
                <a:latin typeface="Courier New"/>
                <a:cs typeface="Courier New"/>
              </a:rPr>
              <a:t>;	// window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background(255)</a:t>
            </a:r>
            <a:r>
              <a:rPr lang="en-US" sz="2400" dirty="0" smtClean="0">
                <a:latin typeface="Courier New"/>
                <a:cs typeface="Courier New"/>
              </a:rPr>
              <a:t>;	// white background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fill(150,0,150)</a:t>
            </a:r>
            <a:r>
              <a:rPr lang="en-US" sz="2400" dirty="0" smtClean="0">
                <a:latin typeface="Courier New"/>
                <a:cs typeface="Courier New"/>
              </a:rPr>
              <a:t>;	// purple color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draw()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// draw a circle at the (</a:t>
            </a:r>
            <a:r>
              <a:rPr lang="en-US" sz="2400" dirty="0" err="1" smtClean="0">
                <a:latin typeface="Courier New"/>
                <a:cs typeface="Courier New"/>
              </a:rPr>
              <a:t>x,y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// coordinates designated by the mouse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70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// change color … depending on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// the mouse is pressed or not!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</a:t>
            </a:r>
            <a:r>
              <a:rPr lang="en-US" i="1" dirty="0" smtClean="0">
                <a:cs typeface="Courier New"/>
              </a:rPr>
              <a:t>sketch</a:t>
            </a:r>
            <a:r>
              <a:rPr lang="en-US" dirty="0" smtClean="0">
                <a:cs typeface="Courier New"/>
              </a:rPr>
              <a:t>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point.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4331238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300</TotalTime>
  <Words>2577</Words>
  <Application>Microsoft Macintosh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A Word About Color </vt:lpstr>
      <vt:lpstr>Let’s render your line in white on a black background …</vt:lpstr>
      <vt:lpstr>We can also change the colors …and add another shape:</vt:lpstr>
      <vt:lpstr>Notice that we can annotate the code using comments.</vt:lpstr>
      <vt:lpstr>We will now give you time to do a sketch of your own! 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Programming Interlude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53</cp:revision>
  <dcterms:created xsi:type="dcterms:W3CDTF">2015-06-22T14:57:44Z</dcterms:created>
  <dcterms:modified xsi:type="dcterms:W3CDTF">2015-08-17T15:28:16Z</dcterms:modified>
</cp:coreProperties>
</file>