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5" r:id="rId10"/>
    <p:sldId id="276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72" r:id="rId28"/>
    <p:sldId id="286" r:id="rId29"/>
    <p:sldId id="287" r:id="rId30"/>
    <p:sldId id="297" r:id="rId31"/>
    <p:sldId id="288" r:id="rId32"/>
    <p:sldId id="289" r:id="rId33"/>
    <p:sldId id="290" r:id="rId34"/>
    <p:sldId id="291" r:id="rId35"/>
    <p:sldId id="292" r:id="rId36"/>
    <p:sldId id="293" r:id="rId37"/>
    <p:sldId id="273" r:id="rId38"/>
    <p:sldId id="274" r:id="rId39"/>
    <p:sldId id="278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reference/line_.html" TargetMode="Externa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ing.org/tutorials/colo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.edu/MCI/EarlyPhotography/about.html" TargetMode="External"/><Relationship Id="rId3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hanacademy.org/humanities/becoming-modern/early-photography/a/julia-margaret-cameron-mrs-herbert-duckworth" TargetMode="External"/><Relationship Id="rId3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am.ac.uk/content/articles/a/computer-art-history/" TargetMode="Externa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aul_Signac" TargetMode="External"/><Relationship Id="rId3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tutorials/" TargetMode="External"/><Relationship Id="rId4" Type="http://schemas.openxmlformats.org/officeDocument/2006/relationships/hyperlink" Target="https://processing.org/examples/" TargetMode="External"/><Relationship Id="rId5" Type="http://schemas.openxmlformats.org/officeDocument/2006/relationships/hyperlink" Target="https://processing.org/exhibi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processing.org/collection/1122" TargetMode="External"/><Relationship Id="rId4" Type="http://schemas.openxmlformats.org/officeDocument/2006/relationships/hyperlink" Target="http://benfry.com/projec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processing.org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py.processing.org" TargetMode="External"/><Relationship Id="rId4" Type="http://schemas.openxmlformats.org/officeDocument/2006/relationships/hyperlink" Target="http://processingj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hyperlink" Target="https://en.wikipedia.org/wiki/Paul_Signac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eena.engel@nyu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reference/line_.html" TargetMode="Externa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III: Caring for Software Based Art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772263" cy="471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In programming terms, </a:t>
            </a:r>
            <a:r>
              <a:rPr lang="en-US" dirty="0" smtClean="0">
                <a:latin typeface="Courier New"/>
                <a:cs typeface="Courier New"/>
              </a:rPr>
              <a:t>line</a:t>
            </a:r>
            <a:r>
              <a:rPr lang="en-US" dirty="0" smtClean="0">
                <a:cs typeface="Courier New"/>
              </a:rPr>
              <a:t> is a function and </a:t>
            </a:r>
            <a:r>
              <a:rPr lang="en-US" dirty="0" smtClean="0">
                <a:latin typeface="Courier New"/>
                <a:cs typeface="Courier New"/>
              </a:rPr>
              <a:t>0,0, 200 and 200 </a:t>
            </a:r>
            <a:r>
              <a:rPr lang="en-US" dirty="0" smtClean="0">
                <a:cs typeface="Courier New"/>
              </a:rPr>
              <a:t>are the parameters.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 processing environment offers many functions. You can also write your own!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/>
              </a:rPr>
              <a:t>See </a:t>
            </a:r>
            <a:r>
              <a:rPr lang="en-US" sz="2000" dirty="0">
                <a:cs typeface="Courier New"/>
                <a:hlinkClick r:id="rId2"/>
              </a:rPr>
              <a:t>https://processing.org/reference/line_.</a:t>
            </a:r>
            <a:r>
              <a:rPr lang="en-US" sz="2000" dirty="0" smtClean="0">
                <a:cs typeface="Courier New"/>
                <a:hlinkClick r:id="rId2"/>
              </a:rPr>
              <a:t>html</a:t>
            </a:r>
            <a:r>
              <a:rPr lang="en-US" sz="2000" dirty="0" smtClean="0">
                <a:cs typeface="Courier New"/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25" y="4494209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79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your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let’s add:</a:t>
            </a:r>
          </a:p>
          <a:p>
            <a:pPr lvl="1"/>
            <a:r>
              <a:rPr lang="en-US" dirty="0" smtClean="0"/>
              <a:t>The size of the drawing in pixels</a:t>
            </a:r>
          </a:p>
          <a:p>
            <a:pPr lvl="1"/>
            <a:r>
              <a:rPr lang="en-US" dirty="0" smtClean="0"/>
              <a:t>More lines and other shapes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Comments into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Color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3355"/>
            <a:ext cx="7570787" cy="50964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be using color today in RGB mode (</a:t>
            </a:r>
            <a:r>
              <a:rPr lang="en-US" i="1" dirty="0" smtClean="0"/>
              <a:t>red, green, </a:t>
            </a:r>
            <a:r>
              <a:rPr lang="en-US" dirty="0" smtClean="0"/>
              <a:t>and</a:t>
            </a:r>
            <a:r>
              <a:rPr lang="en-US" i="1" dirty="0" smtClean="0"/>
              <a:t> blue</a:t>
            </a:r>
            <a:r>
              <a:rPr lang="en-US" dirty="0" smtClean="0"/>
              <a:t>) and we will measure each of the three colors in a range of 0-255. (</a:t>
            </a:r>
            <a:r>
              <a:rPr lang="en-US" i="1" dirty="0" smtClean="0"/>
              <a:t>Why??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Color is defined for both the </a:t>
            </a:r>
            <a:r>
              <a:rPr lang="en-US" b="1" i="1" dirty="0" smtClean="0"/>
              <a:t>stroke</a:t>
            </a:r>
            <a:r>
              <a:rPr lang="en-US" dirty="0" smtClean="0"/>
              <a:t> (lines and/or outlines) and </a:t>
            </a:r>
            <a:r>
              <a:rPr lang="en-US" b="1" i="1" dirty="0" smtClean="0"/>
              <a:t>fill</a:t>
            </a:r>
            <a:r>
              <a:rPr lang="en-US" dirty="0" smtClean="0"/>
              <a:t> (contents of a shape)</a:t>
            </a:r>
          </a:p>
          <a:p>
            <a:r>
              <a:rPr lang="en-US" dirty="0" smtClean="0"/>
              <a:t>(Hint: use </a:t>
            </a:r>
            <a:r>
              <a:rPr lang="en-US" b="1" i="1" dirty="0" err="1" smtClean="0"/>
              <a:t>nofill</a:t>
            </a:r>
            <a:r>
              <a:rPr lang="en-US" b="1" i="1" dirty="0" smtClean="0"/>
              <a:t>()</a:t>
            </a:r>
            <a:r>
              <a:rPr lang="en-US" dirty="0" smtClean="0"/>
              <a:t> to leave a shape with only an outline!)</a:t>
            </a:r>
          </a:p>
          <a:p>
            <a:r>
              <a:rPr lang="en-US" dirty="0" smtClean="0"/>
              <a:t>Black can be expressed as (0) and white can be expressed as (255).</a:t>
            </a:r>
          </a:p>
          <a:p>
            <a:r>
              <a:rPr lang="en-US" dirty="0" smtClean="0"/>
              <a:t>Note there is a Processing  </a:t>
            </a:r>
            <a:r>
              <a:rPr lang="en-US" dirty="0"/>
              <a:t>tutorial </a:t>
            </a:r>
            <a:r>
              <a:rPr lang="en-US" dirty="0" smtClean="0"/>
              <a:t>on color posted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https://www.processing.org/tutorials/color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505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10300"/>
          </a:xfrm>
        </p:spPr>
        <p:txBody>
          <a:bodyPr/>
          <a:lstStyle/>
          <a:p>
            <a:r>
              <a:rPr lang="en-US" dirty="0" smtClean="0"/>
              <a:t>If you add the first two lines above your code: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background(0);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stroke(255);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</a:t>
            </a:r>
          </a:p>
          <a:p>
            <a:r>
              <a:rPr lang="en-US" dirty="0" smtClean="0"/>
              <a:t>… here is your new sketch: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32" y="4444862"/>
            <a:ext cx="1715135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2162" y="25573"/>
            <a:ext cx="7570787" cy="1411941"/>
          </a:xfrm>
        </p:spPr>
        <p:txBody>
          <a:bodyPr/>
          <a:lstStyle/>
          <a:p>
            <a:r>
              <a:rPr lang="en-US" sz="4400" dirty="0" smtClean="0"/>
              <a:t>Let’s render your line in white on a black background 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766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 can also change the colors …and add another shape: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761565"/>
            <a:ext cx="7930288" cy="4672202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code gives you: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stroke</a:t>
            </a:r>
            <a:r>
              <a:rPr lang="en-US" sz="1800" dirty="0">
                <a:latin typeface="Courier New"/>
                <a:cs typeface="Courier New"/>
              </a:rPr>
              <a:t>(0)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fill</a:t>
            </a:r>
            <a:r>
              <a:rPr lang="en-US" sz="1800" dirty="0">
                <a:latin typeface="Courier New"/>
                <a:cs typeface="Courier New"/>
              </a:rPr>
              <a:t>(150,0,150)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line</a:t>
            </a:r>
            <a:r>
              <a:rPr lang="en-US" sz="1800" dirty="0">
                <a:latin typeface="Courier New"/>
                <a:cs typeface="Courier New"/>
              </a:rPr>
              <a:t>(0,0,400,400)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ellipse</a:t>
            </a:r>
            <a:r>
              <a:rPr lang="en-US" sz="1800" dirty="0">
                <a:latin typeface="Courier New"/>
                <a:cs typeface="Courier New"/>
              </a:rPr>
              <a:t>(200,200,100,100)</a:t>
            </a:r>
            <a:r>
              <a:rPr lang="en-US" sz="1800" dirty="0" smtClean="0">
                <a:latin typeface="Courier New"/>
                <a:cs typeface="Courier New"/>
              </a:rPr>
              <a:t>;  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3508596"/>
            <a:ext cx="1148715" cy="121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99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 smtClean="0"/>
              <a:t>Notice that we can annotate the code using comments.</a:t>
            </a:r>
            <a:endParaRPr lang="en-US" sz="4800" i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673992"/>
            <a:ext cx="7930288" cy="4880415"/>
          </a:xfrm>
        </p:spPr>
        <p:txBody>
          <a:bodyPr>
            <a:normAutofit/>
          </a:bodyPr>
          <a:lstStyle/>
          <a:p>
            <a:r>
              <a:rPr lang="en-US" dirty="0" smtClean="0"/>
              <a:t>Here is the same code … annotated: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// set up the size of the window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 // the background is white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stroke(0)</a:t>
            </a:r>
            <a:r>
              <a:rPr lang="en-US" sz="1800" dirty="0" smtClean="0">
                <a:latin typeface="Courier New"/>
                <a:cs typeface="Courier New"/>
              </a:rPr>
              <a:t>; // lines and outlines are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fill(150,0,150)</a:t>
            </a:r>
            <a:r>
              <a:rPr lang="en-US" sz="1800" dirty="0" smtClean="0">
                <a:latin typeface="Courier New"/>
                <a:cs typeface="Courier New"/>
              </a:rPr>
              <a:t>;   // fill shapes in purple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line(0,0,400,400)</a:t>
            </a:r>
            <a:r>
              <a:rPr lang="en-US" sz="1800" dirty="0" smtClean="0">
                <a:latin typeface="Courier New"/>
                <a:cs typeface="Courier New"/>
              </a:rPr>
              <a:t>; // draw a diagonal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ellipse(200,200,100,100)</a:t>
            </a:r>
            <a:r>
              <a:rPr lang="en-US" sz="1800" dirty="0" smtClean="0">
                <a:latin typeface="Courier New"/>
                <a:cs typeface="Courier New"/>
              </a:rPr>
              <a:t>;  //draw a purple circle</a:t>
            </a:r>
          </a:p>
          <a:p>
            <a:pPr marL="692150" lvl="2" indent="0">
              <a:buNone/>
            </a:pPr>
            <a:endParaRPr lang="en-US" dirty="0" smtClean="0"/>
          </a:p>
          <a:p>
            <a:pPr marL="692150" lvl="2" indent="0">
              <a:buNone/>
            </a:pPr>
            <a:endParaRPr lang="en-US" dirty="0"/>
          </a:p>
          <a:p>
            <a:r>
              <a:rPr lang="en-US" dirty="0" smtClean="0"/>
              <a:t>Comments are for human readers only … the computer ignores them!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4518215"/>
            <a:ext cx="940542" cy="86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95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We will now give you time to do a sketch of your own! 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2824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300" dirty="0" smtClean="0"/>
              <a:t>How do these shapes look … in different colors?</a:t>
            </a:r>
          </a:p>
          <a:p>
            <a:r>
              <a:rPr lang="en-US" dirty="0" smtClean="0"/>
              <a:t>Line: </a:t>
            </a:r>
            <a:r>
              <a:rPr lang="en-US" i="1" dirty="0" smtClean="0"/>
              <a:t>line 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first point and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is the second point.</a:t>
            </a:r>
          </a:p>
          <a:p>
            <a:r>
              <a:rPr lang="en-US" dirty="0" smtClean="0"/>
              <a:t>Rectangle: </a:t>
            </a:r>
            <a:r>
              <a:rPr lang="en-US" i="1" dirty="0" err="1" smtClean="0"/>
              <a:t>rect</a:t>
            </a:r>
            <a:r>
              <a:rPr lang="en-US" i="1" dirty="0" smtClean="0"/>
              <a:t>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upper left corner;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</a:t>
            </a:r>
          </a:p>
          <a:p>
            <a:r>
              <a:rPr lang="en-US" dirty="0" smtClean="0"/>
              <a:t>Ellipse: </a:t>
            </a:r>
            <a:r>
              <a:rPr lang="en-US" i="1" dirty="0" smtClean="0"/>
              <a:t>ellipse(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center point;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 Note that if </a:t>
            </a:r>
            <a:r>
              <a:rPr lang="en-US" i="1" dirty="0" smtClean="0"/>
              <a:t>c</a:t>
            </a:r>
            <a:r>
              <a:rPr lang="en-US" dirty="0" smtClean="0"/>
              <a:t> is equal to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ellipse</a:t>
            </a:r>
            <a:r>
              <a:rPr lang="en-US" dirty="0" smtClean="0"/>
              <a:t> draws a circle.</a:t>
            </a:r>
          </a:p>
          <a:p>
            <a:r>
              <a:rPr lang="en-US" dirty="0" smtClean="0"/>
              <a:t>Triangle: </a:t>
            </a:r>
            <a:r>
              <a:rPr lang="en-US" i="1" dirty="0" smtClean="0"/>
              <a:t>triangle(</a:t>
            </a:r>
            <a:r>
              <a:rPr lang="en-US" i="1" dirty="0" err="1" smtClean="0"/>
              <a:t>a,b,c,d,e,f</a:t>
            </a:r>
            <a:r>
              <a:rPr lang="en-US" i="1" dirty="0" smtClean="0"/>
              <a:t>) </a:t>
            </a:r>
            <a:r>
              <a:rPr lang="en-US" dirty="0" smtClean="0"/>
              <a:t>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(</a:t>
            </a:r>
            <a:r>
              <a:rPr lang="en-US" i="1" dirty="0" err="1" smtClean="0"/>
              <a:t>e,f</a:t>
            </a:r>
            <a:r>
              <a:rPr lang="en-US" i="1" dirty="0" smtClean="0"/>
              <a:t>)</a:t>
            </a:r>
            <a:r>
              <a:rPr lang="en-US" dirty="0" smtClean="0"/>
              <a:t> represent the three points that create the triangle.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III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and New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1565"/>
            <a:ext cx="4198830" cy="42896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Early photographs were reportedly used to capture images that might otherwise have been rendered in paintings or drawings.</a:t>
            </a:r>
          </a:p>
          <a:p>
            <a:endParaRPr lang="en-US" dirty="0" smtClean="0"/>
          </a:p>
          <a:p>
            <a:r>
              <a:rPr lang="en-US" sz="2000" i="1" dirty="0"/>
              <a:t>Source: </a:t>
            </a:r>
            <a:r>
              <a:rPr lang="en-US" sz="2000" i="1" dirty="0">
                <a:hlinkClick r:id="rId2"/>
              </a:rPr>
              <a:t>http://www.si.edu/MCI/EarlyPhotography/</a:t>
            </a:r>
            <a:r>
              <a:rPr lang="en-US" sz="2000" i="1" dirty="0" smtClean="0">
                <a:hlinkClick r:id="rId2"/>
              </a:rPr>
              <a:t>about.html</a:t>
            </a:r>
            <a:r>
              <a:rPr lang="en-US" sz="2000" i="1" dirty="0" smtClean="0"/>
              <a:t> </a:t>
            </a:r>
            <a:endParaRPr lang="en-US" sz="2000" i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2"/>
          <a:stretch/>
        </p:blipFill>
        <p:spPr bwMode="auto">
          <a:xfrm>
            <a:off x="5789255" y="2035682"/>
            <a:ext cx="2674620" cy="3207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881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Photography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4302194" cy="47216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time and advances in technology, photography grew into a medium for art in its own right.</a:t>
            </a:r>
            <a:endParaRPr lang="en-US" dirty="0"/>
          </a:p>
          <a:p>
            <a:r>
              <a:rPr lang="en-US" sz="1800" dirty="0" smtClean="0"/>
              <a:t>Julia </a:t>
            </a:r>
            <a:r>
              <a:rPr lang="en-US" sz="1800" dirty="0"/>
              <a:t>Margaret Cameron, </a:t>
            </a:r>
            <a:r>
              <a:rPr lang="en-US" sz="1800" i="1" dirty="0"/>
              <a:t>Mrs. Herbert Duckworth</a:t>
            </a:r>
            <a:r>
              <a:rPr lang="en-US" sz="1800" dirty="0"/>
              <a:t>, 1867, albumen silver print from glass negative (Metropolitan Museum of Art) </a:t>
            </a:r>
            <a:r>
              <a:rPr lang="en-US" sz="1800" dirty="0">
                <a:hlinkClick r:id="rId2"/>
              </a:rPr>
              <a:t>https://www.khanacademy.org/humanities/becoming-modern/early-photography/a/julia-margaret-cameron-mrs-herbert-</a:t>
            </a:r>
            <a:r>
              <a:rPr lang="en-US" sz="1800" dirty="0" smtClean="0">
                <a:hlinkClick r:id="rId2"/>
              </a:rPr>
              <a:t>duckworth</a:t>
            </a:r>
            <a:r>
              <a:rPr lang="en-US" sz="1800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97" y="2057400"/>
            <a:ext cx="20066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39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Software is the best way I’ve found to express myself. When I work in other media, the results somehow always seem worse in reality than in my head. The software I create, however, has a magical quality: it ends up being better than what I originally </a:t>
            </a:r>
            <a:r>
              <a:rPr lang="en-US" i="1" dirty="0" smtClean="0"/>
              <a:t>imagined.</a:t>
            </a:r>
          </a:p>
          <a:p>
            <a:pPr marL="0" indent="0" algn="ctr">
              <a:buNone/>
            </a:pPr>
            <a:r>
              <a:rPr lang="en-US" i="1" dirty="0" smtClean="0"/>
              <a:t>– </a:t>
            </a:r>
            <a:r>
              <a:rPr lang="en-US" i="1" dirty="0"/>
              <a:t>Martin Wattenberg</a:t>
            </a:r>
          </a:p>
          <a:p>
            <a:pPr marL="0" indent="0" algn="ctr">
              <a:buNone/>
            </a:pPr>
            <a:r>
              <a:rPr lang="en-US" sz="2000" i="1" dirty="0" smtClean="0"/>
              <a:t>From: </a:t>
            </a:r>
            <a:r>
              <a:rPr lang="en-US" sz="2000" i="1" u="sng" dirty="0" smtClean="0"/>
              <a:t>Processing</a:t>
            </a:r>
            <a:r>
              <a:rPr lang="en-US" sz="2000" i="1" dirty="0" smtClean="0"/>
              <a:t> (</a:t>
            </a:r>
            <a:r>
              <a:rPr lang="en-US" sz="2000" i="1" dirty="0" err="1"/>
              <a:t>Reas</a:t>
            </a:r>
            <a:r>
              <a:rPr lang="en-US" sz="2000" i="1" dirty="0"/>
              <a:t> &amp; Fry, 2007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5566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software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54" y="1761565"/>
            <a:ext cx="5153421" cy="4662618"/>
          </a:xfrm>
        </p:spPr>
        <p:txBody>
          <a:bodyPr>
            <a:normAutofit/>
          </a:bodyPr>
          <a:lstStyle/>
          <a:p>
            <a:r>
              <a:rPr lang="en-US" dirty="0" smtClean="0"/>
              <a:t>So, too, software art and digital-born art have developed as artists continue to work in new technologies. </a:t>
            </a:r>
          </a:p>
          <a:p>
            <a:endParaRPr lang="en-US" dirty="0" smtClean="0"/>
          </a:p>
          <a:p>
            <a:r>
              <a:rPr lang="en-US" sz="1800" dirty="0"/>
              <a:t>'</a:t>
            </a:r>
            <a:r>
              <a:rPr lang="en-US" sz="1800" dirty="0" err="1"/>
              <a:t>Hommage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Paul Klee 13/9/65 Nr.2', a </a:t>
            </a:r>
            <a:r>
              <a:rPr lang="en-US" sz="1800" dirty="0" err="1"/>
              <a:t>screenprint</a:t>
            </a:r>
            <a:r>
              <a:rPr lang="en-US" sz="1800" dirty="0"/>
              <a:t> of a plotter drawing created by </a:t>
            </a:r>
            <a:r>
              <a:rPr lang="en-US" sz="1800" dirty="0" err="1"/>
              <a:t>Frieder</a:t>
            </a:r>
            <a:r>
              <a:rPr lang="en-US" sz="1800" dirty="0"/>
              <a:t> </a:t>
            </a:r>
            <a:r>
              <a:rPr lang="en-US" sz="1800" dirty="0" err="1"/>
              <a:t>Nake</a:t>
            </a:r>
            <a:r>
              <a:rPr lang="en-US" sz="1800" dirty="0"/>
              <a:t> in </a:t>
            </a:r>
            <a:r>
              <a:rPr lang="en-US" sz="1800" dirty="0" smtClean="0"/>
              <a:t>1965  (Victoria and </a:t>
            </a:r>
            <a:r>
              <a:rPr lang="en-US" sz="1800" dirty="0"/>
              <a:t>Albert Museum: </a:t>
            </a:r>
            <a:r>
              <a:rPr lang="en-US" sz="1800" dirty="0">
                <a:hlinkClick r:id="rId2"/>
              </a:rPr>
              <a:t>http://www.vam.ac.uk/content/articles/a/computer-art-history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)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79" y="1915397"/>
            <a:ext cx="2452370" cy="249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58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 Class,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first part of today’s class, you experimented with drawings that you could have done with tangible media such as crayons, paints, or ink.</a:t>
            </a:r>
          </a:p>
          <a:p>
            <a:r>
              <a:rPr lang="en-US" dirty="0" smtClean="0"/>
              <a:t>In the second part of today’s class, I would like for you to have an opportunity explore facets of drawing in </a:t>
            </a:r>
            <a:r>
              <a:rPr lang="en-US" i="1" dirty="0" smtClean="0"/>
              <a:t>Processing</a:t>
            </a:r>
            <a:r>
              <a:rPr lang="en-US" dirty="0" smtClean="0"/>
              <a:t> that you cannot replicate with those familiar drawing materials.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0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Software Based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06923"/>
          </a:xfrm>
        </p:spPr>
        <p:txBody>
          <a:bodyPr>
            <a:normAutofit/>
          </a:bodyPr>
          <a:lstStyle/>
          <a:p>
            <a:r>
              <a:rPr lang="en-US" dirty="0"/>
              <a:t>What are facets of software art that have gone beyond the realm of traditional media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Algorithmic art: regular and repetitive drawing ideas that create or render a work.</a:t>
            </a:r>
          </a:p>
          <a:p>
            <a:pPr lvl="1"/>
            <a:r>
              <a:rPr lang="en-US" dirty="0" smtClean="0"/>
              <a:t>Animation: drawings that shift and move</a:t>
            </a:r>
          </a:p>
          <a:p>
            <a:pPr lvl="1"/>
            <a:r>
              <a:rPr lang="en-US" dirty="0" smtClean="0"/>
              <a:t>Interactive art: drawings that respond to the user (e.g. through a mouse)</a:t>
            </a:r>
          </a:p>
          <a:p>
            <a:pPr lvl="1"/>
            <a:r>
              <a:rPr lang="en-US" dirty="0" smtClean="0"/>
              <a:t>And more ...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69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Art: using repetition with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(repetition) is widely used in computer programming. Computers are quite good at doing the same task over and over again.</a:t>
            </a:r>
          </a:p>
          <a:p>
            <a:r>
              <a:rPr lang="en-US" dirty="0" smtClean="0"/>
              <a:t>In algorithmic art, one can vary the parameters (either dramatically or subtly or anywhere in between) to render a drawing that results from such a “theme and variations”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46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2" y="398741"/>
            <a:ext cx="7570787" cy="1284838"/>
          </a:xfrm>
        </p:spPr>
        <p:txBody>
          <a:bodyPr/>
          <a:lstStyle/>
          <a:p>
            <a:r>
              <a:rPr lang="en-US" sz="4000" dirty="0" smtClean="0"/>
              <a:t>Simple Algorithmic Design: </a:t>
            </a:r>
            <a:r>
              <a:rPr lang="en-US" sz="4000" dirty="0"/>
              <a:t>What does the following code produce?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0664"/>
            <a:ext cx="7570787" cy="5124578"/>
          </a:xfrm>
        </p:spPr>
        <p:txBody>
          <a:bodyPr>
            <a:normAutofit fontScale="55000" lnSpcReduction="20000"/>
          </a:bodyPr>
          <a:lstStyle/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latin typeface="Courier New"/>
                <a:cs typeface="Courier New"/>
              </a:rPr>
              <a:t>size</a:t>
            </a:r>
            <a:r>
              <a:rPr lang="en-US" sz="2900" dirty="0">
                <a:latin typeface="Courier New"/>
                <a:cs typeface="Courier New"/>
              </a:rPr>
              <a:t>(400,400);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background(255);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stroke(0);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line(0,0,400,400);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fill(150,0,150);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ellipse(200,200,100,100);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ourier New"/>
                <a:cs typeface="Courier New"/>
              </a:rPr>
              <a:t>/* setting up the ellipse parameters as integer variables: */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x = 200;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y = 200;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w = 100;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h = 100;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ourier New"/>
                <a:cs typeface="Courier New"/>
              </a:rPr>
              <a:t>/* Using repetition and change: */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for (</a:t>
            </a: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=1;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&lt;6;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++) {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x = x+25;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y = y-25;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w = w-20;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h = h-20;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ellipse(</a:t>
            </a:r>
            <a:r>
              <a:rPr lang="en-US" sz="2900" dirty="0" err="1">
                <a:latin typeface="Courier New"/>
                <a:cs typeface="Courier New"/>
              </a:rPr>
              <a:t>x,y,w,h</a:t>
            </a:r>
            <a:r>
              <a:rPr lang="en-US" sz="2900" dirty="0">
                <a:latin typeface="Courier New"/>
                <a:cs typeface="Courier New"/>
              </a:rPr>
              <a:t>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latin typeface="Courier New"/>
                <a:cs typeface="Courier New"/>
              </a:rPr>
              <a:t>}</a:t>
            </a:r>
            <a:endParaRPr lang="en-US" sz="2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4524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programming terms, iteration is handled by loops.</a:t>
            </a:r>
          </a:p>
          <a:p>
            <a:r>
              <a:rPr lang="en-US" dirty="0" smtClean="0"/>
              <a:t>There are typically at least two kinds of loops in programming languages:</a:t>
            </a:r>
          </a:p>
          <a:p>
            <a:pPr lvl="1"/>
            <a:r>
              <a:rPr lang="en-US" i="1" dirty="0" smtClean="0"/>
              <a:t>for</a:t>
            </a:r>
            <a:r>
              <a:rPr lang="en-US" dirty="0" smtClean="0"/>
              <a:t> loops for counted repetitions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hile</a:t>
            </a:r>
            <a:r>
              <a:rPr lang="en-US" dirty="0" smtClean="0"/>
              <a:t> loops for conditional repetitions</a:t>
            </a:r>
          </a:p>
          <a:p>
            <a:r>
              <a:rPr lang="en-US" dirty="0" smtClean="0"/>
              <a:t>You will see these used throughout software-based 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97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22" y="1436668"/>
            <a:ext cx="8446295" cy="52238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order to move shapes and lines around a sketch, we will need to introduce two functions to set the scene, so to speak: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setup()</a:t>
            </a:r>
            <a:r>
              <a:rPr lang="en-US" dirty="0" smtClean="0"/>
              <a:t> will allow us to define the starting condition for the work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is used to render the work</a:t>
            </a:r>
          </a:p>
          <a:p>
            <a:r>
              <a:rPr lang="en-US" dirty="0" smtClean="0"/>
              <a:t>We will also use curly braces { … } to define blocks of code within each function*. </a:t>
            </a:r>
          </a:p>
          <a:p>
            <a:r>
              <a:rPr lang="en-US" dirty="0" smtClean="0"/>
              <a:t>Here is the previous drawing, rendered with these functions.</a:t>
            </a:r>
          </a:p>
          <a:p>
            <a:pPr marL="0" indent="0">
              <a:buNone/>
            </a:pPr>
            <a:r>
              <a:rPr lang="en-US" sz="2000" i="1" dirty="0" smtClean="0"/>
              <a:t>* Note </a:t>
            </a:r>
            <a:r>
              <a:rPr lang="en-US" sz="2000" i="1" dirty="0"/>
              <a:t>that our </a:t>
            </a:r>
            <a:r>
              <a:rPr lang="en-US" sz="2000" i="1" dirty="0">
                <a:latin typeface="Courier New"/>
                <a:cs typeface="Courier New"/>
              </a:rPr>
              <a:t>for</a:t>
            </a:r>
            <a:r>
              <a:rPr lang="en-US" sz="2000" i="1" dirty="0"/>
              <a:t> loop earlier also used braces to define that block of code.</a:t>
            </a:r>
          </a:p>
        </p:txBody>
      </p:sp>
    </p:spTree>
    <p:extLst>
      <p:ext uri="{BB962C8B-B14F-4D97-AF65-F5344CB8AC3E}">
        <p14:creationId xmlns:p14="http://schemas.microsoft.com/office/powerpoint/2010/main" val="311892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/>
                <a:cs typeface="Courier New"/>
              </a:rPr>
              <a:t>setup()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565431"/>
            <a:ext cx="2426880" cy="50950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void setup()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size(400,400);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1084" y="1580201"/>
            <a:ext cx="36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48852" y="1565431"/>
            <a:ext cx="4139765" cy="5109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void draw()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stroke(0);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line(0,0,400,400);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fill(150,0,150);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ellipse(200,200,100,100);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/* setting up the ellipse parameters as integer variables: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x = 200;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y = 200;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w = 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h = 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/* Using repetition and change: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=1; </a:t>
            </a:r>
            <a:r>
              <a:rPr lang="en-US" sz="1400" dirty="0" err="1" smtClean="0"/>
              <a:t>i</a:t>
            </a:r>
            <a:r>
              <a:rPr lang="en-US" sz="1400" dirty="0" smtClean="0"/>
              <a:t>&lt;6;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x = x+25;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y = y-25;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w = w-20;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h = h-20;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ellipse(</a:t>
            </a:r>
            <a:r>
              <a:rPr lang="en-US" sz="1400" dirty="0" err="1" smtClean="0"/>
              <a:t>x,y,w,h</a:t>
            </a:r>
            <a:r>
              <a:rPr lang="en-US" sz="14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8213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“draw()” function handles some of the iteration for us!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14" y="1761565"/>
            <a:ext cx="8415311" cy="4954915"/>
          </a:xfrm>
        </p:spPr>
        <p:txBody>
          <a:bodyPr/>
          <a:lstStyle/>
          <a:p>
            <a:r>
              <a:rPr lang="en-US" dirty="0" smtClean="0"/>
              <a:t>Sketch 5 yields a moving line. Here are questions for you:</a:t>
            </a:r>
          </a:p>
          <a:p>
            <a:pPr lvl="1"/>
            <a:r>
              <a:rPr lang="en-US" dirty="0" smtClean="0"/>
              <a:t>What color is the line</a:t>
            </a:r>
            <a:r>
              <a:rPr lang="en-US" dirty="0" smtClean="0"/>
              <a:t>? </a:t>
            </a:r>
            <a:endParaRPr lang="en-US" dirty="0" smtClean="0"/>
          </a:p>
          <a:p>
            <a:pPr lvl="1"/>
            <a:r>
              <a:rPr lang="en-US" dirty="0" smtClean="0"/>
              <a:t>Is it horizontal or </a:t>
            </a:r>
            <a:r>
              <a:rPr lang="en-US" dirty="0" smtClean="0"/>
              <a:t>vertical now?</a:t>
            </a:r>
          </a:p>
          <a:p>
            <a:pPr lvl="1"/>
            <a:r>
              <a:rPr lang="en-US" dirty="0" smtClean="0"/>
              <a:t>How would you change its direction?</a:t>
            </a:r>
            <a:endParaRPr lang="en-US" dirty="0" smtClean="0"/>
          </a:p>
          <a:p>
            <a:pPr lvl="1"/>
            <a:r>
              <a:rPr lang="en-US" dirty="0" smtClean="0"/>
              <a:t>Why does the line appear to move as a single line (rather than producing a drawing with many lines?)</a:t>
            </a:r>
          </a:p>
          <a:p>
            <a:pPr lvl="1"/>
            <a:r>
              <a:rPr lang="en-US" dirty="0" smtClean="0"/>
              <a:t>Does the line </a:t>
            </a:r>
            <a:r>
              <a:rPr lang="en-US" dirty="0" smtClean="0"/>
              <a:t>go all the way </a:t>
            </a:r>
            <a:r>
              <a:rPr lang="en-US" dirty="0" smtClean="0"/>
              <a:t>across the </a:t>
            </a:r>
            <a:r>
              <a:rPr lang="en-US" dirty="0" smtClean="0"/>
              <a:t>window or just partway? </a:t>
            </a:r>
            <a:r>
              <a:rPr lang="en-US" dirty="0" smtClean="0"/>
              <a:t>How do you know?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1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5: A Moving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2282"/>
            <a:ext cx="7570787" cy="511958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stroke(0,0,255);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line(0,i,400,i);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i+2;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if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&gt;400)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5522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Pointillism …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077" y="6113640"/>
            <a:ext cx="78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Paul Signac: </a:t>
            </a:r>
            <a:r>
              <a:rPr lang="en-US" i="1" dirty="0" smtClean="0">
                <a:hlinkClick r:id="rId2"/>
              </a:rPr>
              <a:t>The </a:t>
            </a:r>
            <a:r>
              <a:rPr lang="en-US" i="1" dirty="0">
                <a:hlinkClick r:id="rId2"/>
              </a:rPr>
              <a:t>Papal Palace, Avignon</a:t>
            </a:r>
            <a:r>
              <a:rPr lang="en-US" dirty="0"/>
              <a:t>, oil on canvas, 1909, </a:t>
            </a:r>
            <a:r>
              <a:rPr lang="en-US" dirty="0" err="1"/>
              <a:t>Musée</a:t>
            </a:r>
            <a:r>
              <a:rPr lang="en-US" dirty="0"/>
              <a:t> d'Orsay, Paris</a:t>
            </a:r>
          </a:p>
        </p:txBody>
      </p:sp>
      <p:pic>
        <p:nvPicPr>
          <p:cNvPr id="13" name="Content Placeholder 12" descr="signac_papalPalac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7" b="13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0467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5: A Moving Line (Annotated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2282"/>
            <a:ext cx="7905159" cy="511958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</a:t>
            </a:r>
            <a:r>
              <a:rPr lang="en-US" dirty="0" smtClean="0">
                <a:latin typeface="Courier New"/>
                <a:cs typeface="Courier New"/>
              </a:rPr>
              <a:t>;			// set up integer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</a:t>
            </a:r>
            <a:r>
              <a:rPr lang="en-US" dirty="0" smtClean="0">
                <a:latin typeface="Courier New"/>
                <a:cs typeface="Courier New"/>
              </a:rPr>
              <a:t>{		// open setup()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</a:t>
            </a:r>
            <a:r>
              <a:rPr lang="en-US" dirty="0" smtClean="0">
                <a:latin typeface="Courier New"/>
                <a:cs typeface="Courier New"/>
              </a:rPr>
              <a:t>;		// window size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stroke(0,0,255)</a:t>
            </a:r>
            <a:r>
              <a:rPr lang="en-US" dirty="0" smtClean="0">
                <a:latin typeface="Courier New"/>
                <a:cs typeface="Courier New"/>
              </a:rPr>
              <a:t>;	// use blue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</a:t>
            </a:r>
            <a:r>
              <a:rPr lang="en-US" dirty="0" smtClean="0">
                <a:latin typeface="Courier New"/>
                <a:cs typeface="Courier New"/>
              </a:rPr>
              <a:t>{		// open draw()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</a:t>
            </a:r>
            <a:r>
              <a:rPr lang="en-US" dirty="0" smtClean="0">
                <a:latin typeface="Courier New"/>
                <a:cs typeface="Courier New"/>
              </a:rPr>
              <a:t>;	// white background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line(0,i,400,i);  </a:t>
            </a:r>
            <a:r>
              <a:rPr lang="en-US" dirty="0" smtClean="0">
                <a:latin typeface="Courier New"/>
                <a:cs typeface="Courier New"/>
              </a:rPr>
              <a:t>	// draw a line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i+2</a:t>
            </a:r>
            <a:r>
              <a:rPr lang="en-US" dirty="0" smtClean="0">
                <a:latin typeface="Courier New"/>
                <a:cs typeface="Courier New"/>
              </a:rPr>
              <a:t>;			// increment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by 2	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if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&gt;400) </a:t>
            </a:r>
            <a:r>
              <a:rPr lang="en-US" dirty="0" smtClean="0">
                <a:latin typeface="Courier New"/>
                <a:cs typeface="Courier New"/>
              </a:rPr>
              <a:t>{		// if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has reached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// the bottom …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</a:t>
            </a:r>
            <a:r>
              <a:rPr lang="en-US" dirty="0" smtClean="0">
                <a:latin typeface="Courier New"/>
                <a:cs typeface="Courier New"/>
              </a:rPr>
              <a:t>;			// reset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to zero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0626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images and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closely at this line of code and where it is placed in the sketch: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background</a:t>
            </a:r>
            <a:r>
              <a:rPr lang="en-US" dirty="0">
                <a:latin typeface="Courier New"/>
                <a:cs typeface="Courier New"/>
              </a:rPr>
              <a:t>(255)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 smtClean="0"/>
          </a:p>
          <a:p>
            <a:r>
              <a:rPr lang="en-US" dirty="0" smtClean="0"/>
              <a:t>What happens when this line is written in the </a:t>
            </a:r>
            <a:r>
              <a:rPr lang="en-US" dirty="0" smtClean="0">
                <a:latin typeface="Courier New"/>
                <a:cs typeface="Courier New"/>
              </a:rPr>
              <a:t>setup()</a:t>
            </a:r>
            <a:r>
              <a:rPr lang="en-US" dirty="0" smtClean="0"/>
              <a:t> function? What happens when it is written in the </a:t>
            </a:r>
            <a:r>
              <a:rPr lang="en-US" dirty="0" smtClean="0">
                <a:latin typeface="Courier New"/>
                <a:cs typeface="Courier New"/>
              </a:rPr>
              <a:t>draw() </a:t>
            </a:r>
            <a:r>
              <a:rPr lang="en-US" dirty="0" smtClean="0"/>
              <a:t>function?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1420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build an interactive image (i.e. an image that the user can render or influence in some way), the program must accept input from a user or the environment.</a:t>
            </a:r>
          </a:p>
          <a:p>
            <a:r>
              <a:rPr lang="en-US" dirty="0" smtClean="0"/>
              <a:t>This can be done in many ways such as through a user manipulating a mouse or typing on the keyboard; or various peripherals to detect sound, motion, or environmental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3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 and your 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51122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Processing</a:t>
            </a:r>
            <a:r>
              <a:rPr lang="en-US" dirty="0" smtClean="0"/>
              <a:t> offers a number of functions to detect whether your user is manipulating her mouse.</a:t>
            </a:r>
          </a:p>
          <a:p>
            <a:r>
              <a:rPr lang="en-US" dirty="0" smtClean="0"/>
              <a:t>For example, </a:t>
            </a:r>
            <a:r>
              <a:rPr lang="en-US" dirty="0" err="1" smtClean="0">
                <a:latin typeface="Courier New"/>
                <a:cs typeface="Courier New"/>
              </a:rPr>
              <a:t>mouseX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mouseY</a:t>
            </a:r>
            <a:r>
              <a:rPr lang="en-US" dirty="0" smtClean="0"/>
              <a:t> will detect the current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her mouse and </a:t>
            </a:r>
            <a:r>
              <a:rPr lang="en-US" dirty="0" err="1" smtClean="0">
                <a:latin typeface="Courier New"/>
                <a:cs typeface="Courier New"/>
              </a:rPr>
              <a:t>mousepressed</a:t>
            </a:r>
            <a:r>
              <a:rPr lang="en-US" dirty="0" smtClean="0"/>
              <a:t> will indicate if the user is currently clicking or pressing the mouse.</a:t>
            </a:r>
          </a:p>
          <a:p>
            <a:r>
              <a:rPr lang="en-US" dirty="0" smtClean="0"/>
              <a:t>You, as the artist/programmer, can make things happen where the user tells you to!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65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a mouse: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75849"/>
            <a:ext cx="7570787" cy="49570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program, the user “draws” with a purple circle:</a:t>
            </a:r>
          </a:p>
          <a:p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fill(150,0,150);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73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can change colors as well using an “if” clause: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void draw()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if  (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mousePressed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    fill(150 ,0,150);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    fill(0,0,255);    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85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its 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your earlier drawing (or start a new one) with the addition of animation or user interactivity.</a:t>
            </a:r>
          </a:p>
          <a:p>
            <a:r>
              <a:rPr lang="en-US" dirty="0" smtClean="0"/>
              <a:t>Be sure to ask me or any of our talented teaching assistants any questions that you might have.</a:t>
            </a:r>
          </a:p>
          <a:p>
            <a:r>
              <a:rPr lang="en-US" dirty="0" smtClean="0"/>
              <a:t>Above all, have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7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The Processing Site:</a:t>
            </a:r>
          </a:p>
          <a:p>
            <a:r>
              <a:rPr lang="en-US" dirty="0"/>
              <a:t>Opening Page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processing.org</a:t>
            </a:r>
            <a:endParaRPr lang="en-US" dirty="0" smtClean="0"/>
          </a:p>
          <a:p>
            <a:r>
              <a:rPr lang="en-US" dirty="0"/>
              <a:t>Tutorials </a:t>
            </a:r>
            <a:r>
              <a:rPr lang="en-US" dirty="0">
                <a:hlinkClick r:id="rId3"/>
              </a:rPr>
              <a:t>https://processing.org/tutorials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Examples </a:t>
            </a:r>
            <a:r>
              <a:rPr lang="en-US" dirty="0">
                <a:hlinkClick r:id="rId4"/>
              </a:rPr>
              <a:t>https://processing.org/examples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or … </a:t>
            </a:r>
            <a:r>
              <a:rPr lang="en-US" i="1" dirty="0" smtClean="0"/>
              <a:t>open </a:t>
            </a:r>
            <a:r>
              <a:rPr lang="en-US" i="1" dirty="0"/>
              <a:t>Processing and </a:t>
            </a:r>
            <a:r>
              <a:rPr lang="en-US" i="1" dirty="0" err="1"/>
              <a:t>naviage</a:t>
            </a:r>
            <a:r>
              <a:rPr lang="en-US" i="1" dirty="0"/>
              <a:t> to FILE / </a:t>
            </a:r>
            <a:r>
              <a:rPr lang="en-US" i="1" dirty="0" smtClean="0"/>
              <a:t>EXAMPLES.</a:t>
            </a:r>
          </a:p>
          <a:p>
            <a:r>
              <a:rPr lang="en-US" dirty="0"/>
              <a:t>Exhibition</a:t>
            </a:r>
            <a:r>
              <a:rPr lang="en-US" i="1" dirty="0"/>
              <a:t> </a:t>
            </a:r>
            <a:r>
              <a:rPr lang="en-US" i="1" dirty="0">
                <a:hlinkClick r:id="rId5"/>
              </a:rPr>
              <a:t>https://processing.org/exhibition</a:t>
            </a:r>
            <a:r>
              <a:rPr lang="en-US" i="1" dirty="0" smtClean="0">
                <a:hlinkClick r:id="rId5"/>
              </a:rPr>
              <a:t>/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812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Exhibitions and Inspiration</a:t>
            </a:r>
          </a:p>
          <a:p>
            <a:r>
              <a:rPr lang="en-US" dirty="0" err="1" smtClean="0"/>
              <a:t>OpenProcessing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www.openprocessing.org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OpenProcessing</a:t>
            </a:r>
            <a:r>
              <a:rPr lang="en-US" dirty="0" smtClean="0"/>
              <a:t> </a:t>
            </a:r>
            <a:r>
              <a:rPr lang="en-US" dirty="0"/>
              <a:t>Data Visualizations </a:t>
            </a:r>
            <a:r>
              <a:rPr lang="en-US" dirty="0">
                <a:hlinkClick r:id="rId3"/>
              </a:rPr>
              <a:t>http://www.openprocessing.org/collection/</a:t>
            </a:r>
            <a:r>
              <a:rPr lang="en-US" dirty="0" smtClean="0">
                <a:hlinkClick r:id="rId3"/>
              </a:rPr>
              <a:t>1122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Ben Fry’s </a:t>
            </a:r>
            <a:r>
              <a:rPr lang="en-US" dirty="0"/>
              <a:t>Project Page </a:t>
            </a:r>
            <a:r>
              <a:rPr lang="en-US" dirty="0">
                <a:hlinkClick r:id="rId4"/>
              </a:rPr>
              <a:t>http://benfry.com/projects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51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Processing and Programming Languages</a:t>
            </a:r>
          </a:p>
          <a:p>
            <a:r>
              <a:rPr lang="en-US" dirty="0" smtClean="0"/>
              <a:t>Processing in </a:t>
            </a:r>
            <a:r>
              <a:rPr lang="en-US" dirty="0"/>
              <a:t>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processing.org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Python mode </a:t>
            </a:r>
            <a:r>
              <a:rPr lang="en-US" dirty="0"/>
              <a:t>for Processing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py.processing.org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Processing </a:t>
            </a:r>
            <a:r>
              <a:rPr lang="en-US" dirty="0"/>
              <a:t>and JavaScript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processingjs.org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9710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pixels</a:t>
            </a:r>
            <a:endParaRPr lang="en-US" dirty="0"/>
          </a:p>
        </p:txBody>
      </p:sp>
      <p:pic>
        <p:nvPicPr>
          <p:cNvPr id="4" name="Content Placeholder 3" descr="signac_papalPalace_pixe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r="49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88077" y="6113640"/>
            <a:ext cx="780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Detail at 800%: Paul Signac: </a:t>
            </a:r>
            <a:r>
              <a:rPr lang="en-US" i="1" dirty="0" smtClean="0">
                <a:hlinkClick r:id="rId3"/>
              </a:rPr>
              <a:t>The </a:t>
            </a:r>
            <a:r>
              <a:rPr lang="en-US" i="1" dirty="0">
                <a:hlinkClick r:id="rId3"/>
              </a:rPr>
              <a:t>Papal Palace, Avignon</a:t>
            </a:r>
            <a:r>
              <a:rPr lang="en-US" dirty="0"/>
              <a:t>, oil on canvas, 1909, </a:t>
            </a:r>
            <a:r>
              <a:rPr lang="en-US" dirty="0" err="1"/>
              <a:t>Musée</a:t>
            </a:r>
            <a:r>
              <a:rPr lang="en-US" dirty="0"/>
              <a:t> d'Orsay, Paris</a:t>
            </a:r>
          </a:p>
        </p:txBody>
      </p:sp>
    </p:spTree>
    <p:extLst>
      <p:ext uri="{BB962C8B-B14F-4D97-AF65-F5344CB8AC3E}">
        <p14:creationId xmlns:p14="http://schemas.microsoft.com/office/powerpoint/2010/main" val="3876705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Prof. Deena Engel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Clinical Professor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Associate Director of Undergraduate Studies for the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Computer Science Minors programs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Courant Institute of Mathematical Sciences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New York </a:t>
            </a:r>
            <a:r>
              <a:rPr lang="en-US" dirty="0" smtClean="0"/>
              <a:t>University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err="1">
                <a:hlinkClick r:id="rId2"/>
              </a:rPr>
              <a:t>d</a:t>
            </a:r>
            <a:r>
              <a:rPr lang="en-US" dirty="0" err="1" smtClean="0">
                <a:hlinkClick r:id="rId2"/>
              </a:rPr>
              <a:t>eena.engel@nyu.edu</a:t>
            </a: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6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/>
          <a:lstStyle/>
          <a:p>
            <a:r>
              <a:rPr lang="en-US" dirty="0" smtClean="0"/>
              <a:t>Every pixel has an x-coordinate, a y-coordinate and a color.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0550" y="4057650"/>
            <a:ext cx="2781419" cy="19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00550" y="4057650"/>
            <a:ext cx="0" cy="1993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3"/>
          <p:cNvSpPr txBox="1"/>
          <p:nvPr/>
        </p:nvSpPr>
        <p:spPr>
          <a:xfrm>
            <a:off x="3771900" y="3734374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(0,0)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8562" y="3829150"/>
            <a:ext cx="12573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7650" y="4828896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/>
          <p:nvPr/>
        </p:nvSpPr>
        <p:spPr>
          <a:xfrm>
            <a:off x="5835762" y="3382907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x-axis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Text Box 9"/>
          <p:cNvSpPr txBox="1"/>
          <p:nvPr/>
        </p:nvSpPr>
        <p:spPr>
          <a:xfrm>
            <a:off x="3200400" y="5114646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y-axis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470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Processing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7" y="2520576"/>
            <a:ext cx="3032125" cy="353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85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11608" y="1761565"/>
            <a:ext cx="8185713" cy="485460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Processing</a:t>
            </a:r>
            <a:r>
              <a:rPr lang="en-US" dirty="0" smtClean="0"/>
              <a:t> is widely used to teach programming skills.</a:t>
            </a:r>
          </a:p>
          <a:p>
            <a:r>
              <a:rPr lang="en-US" i="1" dirty="0" smtClean="0"/>
              <a:t>Processing</a:t>
            </a:r>
            <a:r>
              <a:rPr lang="en-US" dirty="0" smtClean="0"/>
              <a:t> was initially written to use Java but it also now supports python and there is a JavaScript version available as well. </a:t>
            </a:r>
          </a:p>
          <a:p>
            <a:r>
              <a:rPr lang="en-US" dirty="0" smtClean="0"/>
              <a:t>Our focus today will be on using </a:t>
            </a:r>
            <a:r>
              <a:rPr lang="en-US" i="1" dirty="0" smtClean="0"/>
              <a:t>Processing</a:t>
            </a:r>
            <a:r>
              <a:rPr lang="en-US" dirty="0" smtClean="0"/>
              <a:t> as an artist, so that you can see how it feels to be a digital artist.</a:t>
            </a:r>
          </a:p>
          <a:p>
            <a:r>
              <a:rPr lang="en-US" dirty="0" smtClean="0"/>
              <a:t>I would be happy to answer specific programming questions and provide additional materials as well during our discussion and work periods for anyone who is interested!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3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Type this code into your Sketch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Then click on the “play” button in yellow: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… and here is your </a:t>
            </a:r>
            <a:r>
              <a:rPr lang="en-US" i="1" dirty="0" smtClean="0">
                <a:cs typeface="Courier New"/>
              </a:rPr>
              <a:t>sketch</a:t>
            </a:r>
            <a:r>
              <a:rPr lang="en-US" dirty="0" smtClean="0">
                <a:cs typeface="Courier New"/>
              </a:rPr>
              <a:t>: 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i="1" dirty="0" smtClean="0">
                <a:cs typeface="Courier New"/>
              </a:rPr>
              <a:t>Notice that every statement in Processing ends with a semi-colon (and not a period … or a question mark!)</a:t>
            </a:r>
            <a:endParaRPr lang="en-US" i="1" dirty="0">
              <a:cs typeface="Courier New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5" y="3244114"/>
            <a:ext cx="270383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1" y="3244114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8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Let’s look at the code.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772263" cy="4713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Here is how a line is defined in Processing:</a:t>
            </a:r>
          </a:p>
          <a:p>
            <a:pPr marL="0" indent="0">
              <a:buNone/>
            </a:pPr>
            <a:r>
              <a:rPr lang="en-US" i="1" dirty="0" smtClean="0"/>
              <a:t>line </a:t>
            </a:r>
            <a:r>
              <a:rPr lang="en-US" i="1" dirty="0"/>
              <a:t>(</a:t>
            </a:r>
            <a:r>
              <a:rPr lang="en-US" i="1" dirty="0" err="1"/>
              <a:t>a,b,c,d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is defined where 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are the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</a:t>
            </a:r>
            <a:r>
              <a:rPr lang="en-US" dirty="0"/>
              <a:t>the first point and </a:t>
            </a:r>
            <a:r>
              <a:rPr lang="en-US" i="1" dirty="0"/>
              <a:t>(</a:t>
            </a:r>
            <a:r>
              <a:rPr lang="en-US" i="1" dirty="0" err="1"/>
              <a:t>c,d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are the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</a:t>
            </a:r>
            <a:r>
              <a:rPr lang="en-US" dirty="0"/>
              <a:t>the second point.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cs typeface="Courier New"/>
              </a:rPr>
              <a:t>See </a:t>
            </a:r>
            <a:r>
              <a:rPr lang="en-US" sz="2000" dirty="0">
                <a:cs typeface="Courier New"/>
                <a:hlinkClick r:id="rId2"/>
              </a:rPr>
              <a:t>https://processing.org/reference/line_.</a:t>
            </a:r>
            <a:r>
              <a:rPr lang="en-US" sz="2000" dirty="0" smtClean="0">
                <a:cs typeface="Courier New"/>
                <a:hlinkClick r:id="rId2"/>
              </a:rPr>
              <a:t>html</a:t>
            </a:r>
            <a:r>
              <a:rPr lang="en-US" sz="2000" dirty="0" smtClean="0">
                <a:cs typeface="Courier New"/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9" y="4331238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018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287</TotalTime>
  <Words>2455</Words>
  <Application>Microsoft Macintosh PowerPoint</Application>
  <PresentationFormat>On-screen Show (4:3)</PresentationFormat>
  <Paragraphs>270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Infusion</vt:lpstr>
      <vt:lpstr>Introduction to Processing: Part I</vt:lpstr>
      <vt:lpstr>Processing</vt:lpstr>
      <vt:lpstr>Pointillism … </vt:lpstr>
      <vt:lpstr>… and pixels</vt:lpstr>
      <vt:lpstr>The Grid</vt:lpstr>
      <vt:lpstr>Processing</vt:lpstr>
      <vt:lpstr>Processing</vt:lpstr>
      <vt:lpstr>Drawing a line:  Type this code into your Sketch</vt:lpstr>
      <vt:lpstr>Drawing a line:  Let’s look at the code.</vt:lpstr>
      <vt:lpstr>Drawing a line</vt:lpstr>
      <vt:lpstr>Adding to your sketch</vt:lpstr>
      <vt:lpstr>A Word About Color </vt:lpstr>
      <vt:lpstr>Let’s render your line in white on a black background …</vt:lpstr>
      <vt:lpstr>We can also change the colors …and add another shape:</vt:lpstr>
      <vt:lpstr>Notice that we can annotate the code using comments.</vt:lpstr>
      <vt:lpstr>We will now give you time to do a sketch of your own! </vt:lpstr>
      <vt:lpstr>Introduction to Processing: Part 2</vt:lpstr>
      <vt:lpstr>Art and New Technologies</vt:lpstr>
      <vt:lpstr>Early Photography</vt:lpstr>
      <vt:lpstr>Early software art</vt:lpstr>
      <vt:lpstr>Processing Class, Part 2</vt:lpstr>
      <vt:lpstr>Exploring Software Based Art</vt:lpstr>
      <vt:lpstr>Algorithmic Art: using repetition with change</vt:lpstr>
      <vt:lpstr>Simple Algorithmic Design: What does the following code produce? </vt:lpstr>
      <vt:lpstr>Loops</vt:lpstr>
      <vt:lpstr>Drawing</vt:lpstr>
      <vt:lpstr>Using the setup() and draw() functions</vt:lpstr>
      <vt:lpstr>The “draw()” function handles some of the iteration for us!</vt:lpstr>
      <vt:lpstr>Sketch 5: A Moving Line</vt:lpstr>
      <vt:lpstr>Sketch 5: A Moving Line (Annotated view)</vt:lpstr>
      <vt:lpstr>Still images and animation</vt:lpstr>
      <vt:lpstr>Interactive Images</vt:lpstr>
      <vt:lpstr>Processing and your mouse</vt:lpstr>
      <vt:lpstr>Responding to a mouse:</vt:lpstr>
      <vt:lpstr>One can change colors as well using an “if” clause:</vt:lpstr>
      <vt:lpstr>Now its your turn!</vt:lpstr>
      <vt:lpstr>Bibliography</vt:lpstr>
      <vt:lpstr>Bibliography</vt:lpstr>
      <vt:lpstr>Bibliography</vt:lpstr>
      <vt:lpstr>PowerPoint Presentation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Processing</dc:title>
  <dc:creator>Deena Engel</dc:creator>
  <cp:lastModifiedBy>Deena Engel</cp:lastModifiedBy>
  <cp:revision>50</cp:revision>
  <dcterms:created xsi:type="dcterms:W3CDTF">2015-06-22T14:57:44Z</dcterms:created>
  <dcterms:modified xsi:type="dcterms:W3CDTF">2015-08-17T14:55:32Z</dcterms:modified>
</cp:coreProperties>
</file>