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tutorials/" TargetMode="External"/><Relationship Id="rId4" Type="http://schemas.openxmlformats.org/officeDocument/2006/relationships/hyperlink" Target="https://processing.org/examples/" TargetMode="External"/><Relationship Id="rId5" Type="http://schemas.openxmlformats.org/officeDocument/2006/relationships/hyperlink" Target="https://processing.org/exhibit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processing.org/collection/1122" TargetMode="External"/><Relationship Id="rId4" Type="http://schemas.openxmlformats.org/officeDocument/2006/relationships/hyperlink" Target="http://benfry.com/projec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processing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aul_Signac" TargetMode="External"/><Relationship Id="rId3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hyperlink" Target="https://en.wikipedia.org/wiki/Paul_Signa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ocessing.org/tutorials/col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Processing: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 Focus 3</a:t>
            </a:r>
          </a:p>
          <a:p>
            <a:r>
              <a:rPr lang="en-US" dirty="0" smtClean="0"/>
              <a:t>September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3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add the following code: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background(0);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stroke(255);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</a:t>
            </a:r>
          </a:p>
          <a:p>
            <a:r>
              <a:rPr lang="en-US" dirty="0" smtClean="0"/>
              <a:t>… here is your new sketch: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32" y="4444862"/>
            <a:ext cx="1715135" cy="19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</p:spPr>
        <p:txBody>
          <a:bodyPr/>
          <a:lstStyle/>
          <a:p>
            <a:r>
              <a:rPr lang="en-US" dirty="0" smtClean="0"/>
              <a:t>Your white line on a black background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6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if we change the colors …and the size: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2" y="1761565"/>
            <a:ext cx="7930288" cy="4672202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code gives you:</a:t>
            </a: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size(400,400)</a:t>
            </a:r>
            <a:r>
              <a:rPr lang="en-US" sz="1800" dirty="0" smtClean="0">
                <a:latin typeface="Courier New"/>
                <a:cs typeface="Courier New"/>
              </a:rPr>
              <a:t>;    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background(255)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stroke</a:t>
            </a:r>
            <a:r>
              <a:rPr lang="en-US" sz="1800" dirty="0">
                <a:latin typeface="Courier New"/>
                <a:cs typeface="Courier New"/>
              </a:rPr>
              <a:t>(0)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fill</a:t>
            </a:r>
            <a:r>
              <a:rPr lang="en-US" sz="1800" dirty="0">
                <a:latin typeface="Courier New"/>
                <a:cs typeface="Courier New"/>
              </a:rPr>
              <a:t>(150,0,150)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line</a:t>
            </a:r>
            <a:r>
              <a:rPr lang="en-US" sz="1800" dirty="0">
                <a:latin typeface="Courier New"/>
                <a:cs typeface="Courier New"/>
              </a:rPr>
              <a:t>(0,0,400,400)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ellipse</a:t>
            </a:r>
            <a:r>
              <a:rPr lang="en-US" sz="1800" dirty="0">
                <a:latin typeface="Courier New"/>
                <a:cs typeface="Courier New"/>
              </a:rPr>
              <a:t>(200,200,100,100)</a:t>
            </a:r>
            <a:r>
              <a:rPr lang="en-US" sz="1800" dirty="0" smtClean="0">
                <a:latin typeface="Courier New"/>
                <a:cs typeface="Courier New"/>
              </a:rPr>
              <a:t>;  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00" y="3508596"/>
            <a:ext cx="1148715" cy="121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99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 smtClean="0"/>
              <a:t>Notice that we can annotate the code using comments.</a:t>
            </a:r>
            <a:endParaRPr lang="en-US" sz="4800" i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2" y="1673992"/>
            <a:ext cx="7930288" cy="4880415"/>
          </a:xfrm>
        </p:spPr>
        <p:txBody>
          <a:bodyPr>
            <a:normAutofit/>
          </a:bodyPr>
          <a:lstStyle/>
          <a:p>
            <a:r>
              <a:rPr lang="en-US" dirty="0" smtClean="0"/>
              <a:t>Here is the same code … annotated:</a:t>
            </a:r>
            <a:endParaRPr lang="en-US" dirty="0" smtClean="0"/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size(400,400)</a:t>
            </a:r>
            <a:r>
              <a:rPr lang="en-US" sz="1800" dirty="0" smtClean="0">
                <a:latin typeface="Courier New"/>
                <a:cs typeface="Courier New"/>
              </a:rPr>
              <a:t>;    // set up the size of the window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background(255)</a:t>
            </a:r>
            <a:r>
              <a:rPr lang="en-US" sz="1800" dirty="0" smtClean="0">
                <a:latin typeface="Courier New"/>
                <a:cs typeface="Courier New"/>
              </a:rPr>
              <a:t>;  // the background is white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stroke(0)</a:t>
            </a:r>
            <a:r>
              <a:rPr lang="en-US" sz="1800" dirty="0" smtClean="0">
                <a:latin typeface="Courier New"/>
                <a:cs typeface="Courier New"/>
              </a:rPr>
              <a:t>; // lines and outlines are in black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fill(150,0,150)</a:t>
            </a:r>
            <a:r>
              <a:rPr lang="en-US" sz="1800" dirty="0" smtClean="0">
                <a:latin typeface="Courier New"/>
                <a:cs typeface="Courier New"/>
              </a:rPr>
              <a:t>;   // fill shapes in purple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line(0,0,400,400)</a:t>
            </a:r>
            <a:r>
              <a:rPr lang="en-US" sz="1800" dirty="0" smtClean="0">
                <a:latin typeface="Courier New"/>
                <a:cs typeface="Courier New"/>
              </a:rPr>
              <a:t>; // draw a diagonal in black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ellipse(200,200,100,100)</a:t>
            </a:r>
            <a:r>
              <a:rPr lang="en-US" sz="1800" dirty="0" smtClean="0">
                <a:latin typeface="Courier New"/>
                <a:cs typeface="Courier New"/>
              </a:rPr>
              <a:t>;  //draw a purple circle</a:t>
            </a:r>
          </a:p>
          <a:p>
            <a:pPr marL="692150" lvl="2" indent="0">
              <a:buNone/>
            </a:pPr>
            <a:endParaRPr lang="en-US" dirty="0" smtClean="0"/>
          </a:p>
          <a:p>
            <a:pPr marL="692150" lvl="2" indent="0">
              <a:buNone/>
            </a:pPr>
            <a:endParaRPr lang="en-US" dirty="0"/>
          </a:p>
          <a:p>
            <a:r>
              <a:rPr lang="en-US" dirty="0" smtClean="0"/>
              <a:t>Comments are for human readers only … the computer ignores them!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08" y="4518215"/>
            <a:ext cx="940542" cy="866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795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We will now give you time to </a:t>
            </a:r>
            <a:r>
              <a:rPr lang="en-US" sz="4400" i="1" dirty="0" smtClean="0"/>
              <a:t>do a sketch of your own! 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82824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3300" dirty="0" smtClean="0"/>
              <a:t>How do these shapes look … in different colors?</a:t>
            </a:r>
          </a:p>
          <a:p>
            <a:r>
              <a:rPr lang="en-US" dirty="0" smtClean="0"/>
              <a:t>Line</a:t>
            </a:r>
            <a:r>
              <a:rPr lang="en-US" dirty="0" smtClean="0"/>
              <a:t>: </a:t>
            </a:r>
            <a:r>
              <a:rPr lang="en-US" i="1" dirty="0" smtClean="0"/>
              <a:t>line 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first point and </a:t>
            </a:r>
            <a:r>
              <a:rPr lang="en-US" i="1" dirty="0" smtClean="0"/>
              <a:t>(</a:t>
            </a:r>
            <a:r>
              <a:rPr lang="en-US" i="1" dirty="0" err="1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is the second point.</a:t>
            </a:r>
          </a:p>
          <a:p>
            <a:r>
              <a:rPr lang="en-US" dirty="0" smtClean="0"/>
              <a:t>Rectangle: </a:t>
            </a:r>
            <a:r>
              <a:rPr lang="en-US" i="1" dirty="0" err="1" smtClean="0"/>
              <a:t>rect</a:t>
            </a:r>
            <a:r>
              <a:rPr lang="en-US" i="1" dirty="0" smtClean="0"/>
              <a:t>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upper left corner; </a:t>
            </a:r>
            <a:r>
              <a:rPr lang="en-US" i="1" dirty="0" smtClean="0"/>
              <a:t>c</a:t>
            </a:r>
            <a:r>
              <a:rPr lang="en-US" dirty="0" smtClean="0"/>
              <a:t> is the width and </a:t>
            </a:r>
            <a:r>
              <a:rPr lang="en-US" i="1" dirty="0" smtClean="0"/>
              <a:t>d</a:t>
            </a:r>
            <a:r>
              <a:rPr lang="en-US" dirty="0" smtClean="0"/>
              <a:t> is the height.</a:t>
            </a:r>
          </a:p>
          <a:p>
            <a:r>
              <a:rPr lang="en-US" dirty="0" smtClean="0"/>
              <a:t>Ellipse: </a:t>
            </a:r>
            <a:r>
              <a:rPr lang="en-US" i="1" dirty="0" smtClean="0"/>
              <a:t>ellipse(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center point; </a:t>
            </a:r>
            <a:r>
              <a:rPr lang="en-US" i="1" dirty="0" smtClean="0"/>
              <a:t>c</a:t>
            </a:r>
            <a:r>
              <a:rPr lang="en-US" dirty="0" smtClean="0"/>
              <a:t> is the width and </a:t>
            </a:r>
            <a:r>
              <a:rPr lang="en-US" i="1" dirty="0" smtClean="0"/>
              <a:t>d</a:t>
            </a:r>
            <a:r>
              <a:rPr lang="en-US" dirty="0" smtClean="0"/>
              <a:t> is the height. Note that if </a:t>
            </a:r>
            <a:r>
              <a:rPr lang="en-US" i="1" dirty="0" smtClean="0"/>
              <a:t>c</a:t>
            </a:r>
            <a:r>
              <a:rPr lang="en-US" dirty="0" smtClean="0"/>
              <a:t> is equal to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err="1" smtClean="0"/>
              <a:t>elipse</a:t>
            </a:r>
            <a:r>
              <a:rPr lang="en-US" dirty="0" smtClean="0"/>
              <a:t> draws a circle.</a:t>
            </a:r>
          </a:p>
          <a:p>
            <a:r>
              <a:rPr lang="en-US" dirty="0" smtClean="0"/>
              <a:t>Triangle: </a:t>
            </a:r>
            <a:r>
              <a:rPr lang="en-US" i="1" dirty="0" smtClean="0"/>
              <a:t>triangle(</a:t>
            </a:r>
            <a:r>
              <a:rPr lang="en-US" i="1" dirty="0" err="1" smtClean="0"/>
              <a:t>a,b,c,d,e,f</a:t>
            </a:r>
            <a:r>
              <a:rPr lang="en-US" i="1" dirty="0" smtClean="0"/>
              <a:t>) </a:t>
            </a:r>
            <a:r>
              <a:rPr lang="en-US" dirty="0" smtClean="0"/>
              <a:t>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, </a:t>
            </a:r>
            <a:r>
              <a:rPr lang="en-US" i="1" dirty="0" smtClean="0"/>
              <a:t>(</a:t>
            </a:r>
            <a:r>
              <a:rPr lang="en-US" i="1" dirty="0" err="1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  <a:r>
              <a:rPr lang="en-US" i="1" dirty="0" smtClean="0"/>
              <a:t>(</a:t>
            </a:r>
            <a:r>
              <a:rPr lang="en-US" i="1" dirty="0" err="1" smtClean="0"/>
              <a:t>e,f</a:t>
            </a:r>
            <a:r>
              <a:rPr lang="en-US" i="1" dirty="0" smtClean="0"/>
              <a:t>)</a:t>
            </a:r>
            <a:r>
              <a:rPr lang="en-US" dirty="0" smtClean="0"/>
              <a:t> are the points that create the triangle.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Processing: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 Focus 3</a:t>
            </a:r>
          </a:p>
          <a:p>
            <a:r>
              <a:rPr lang="en-US" dirty="0" smtClean="0"/>
              <a:t>September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1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1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The Processing Site:</a:t>
            </a:r>
          </a:p>
          <a:p>
            <a:r>
              <a:rPr lang="en-US" dirty="0"/>
              <a:t>Opening Page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processing.org</a:t>
            </a:r>
            <a:endParaRPr lang="en-US" dirty="0" smtClean="0"/>
          </a:p>
          <a:p>
            <a:r>
              <a:rPr lang="en-US" dirty="0"/>
              <a:t>Tutorials </a:t>
            </a:r>
            <a:r>
              <a:rPr lang="en-US" dirty="0">
                <a:hlinkClick r:id="rId3"/>
              </a:rPr>
              <a:t>https://processing.org/tutorials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Examples </a:t>
            </a:r>
            <a:r>
              <a:rPr lang="en-US" dirty="0">
                <a:hlinkClick r:id="rId4"/>
              </a:rPr>
              <a:t>https://processing.org/examples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or … </a:t>
            </a:r>
            <a:r>
              <a:rPr lang="en-US" i="1" dirty="0" smtClean="0"/>
              <a:t>open </a:t>
            </a:r>
            <a:r>
              <a:rPr lang="en-US" i="1" dirty="0"/>
              <a:t>Processing and </a:t>
            </a:r>
            <a:r>
              <a:rPr lang="en-US" i="1" dirty="0" err="1"/>
              <a:t>naviage</a:t>
            </a:r>
            <a:r>
              <a:rPr lang="en-US" i="1" dirty="0"/>
              <a:t> to FILE / </a:t>
            </a:r>
            <a:r>
              <a:rPr lang="en-US" i="1" dirty="0" smtClean="0"/>
              <a:t>EXAMPLES.</a:t>
            </a:r>
          </a:p>
          <a:p>
            <a:r>
              <a:rPr lang="en-US" dirty="0"/>
              <a:t>Exhibition</a:t>
            </a:r>
            <a:r>
              <a:rPr lang="en-US" i="1" dirty="0"/>
              <a:t> </a:t>
            </a:r>
            <a:r>
              <a:rPr lang="en-US" i="1" dirty="0">
                <a:hlinkClick r:id="rId5"/>
              </a:rPr>
              <a:t>https://processing.org/exhibition</a:t>
            </a:r>
            <a:r>
              <a:rPr lang="en-US" i="1" dirty="0" smtClean="0">
                <a:hlinkClick r:id="rId5"/>
              </a:rPr>
              <a:t>/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81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Exhibitions and Inspiration</a:t>
            </a:r>
          </a:p>
          <a:p>
            <a:r>
              <a:rPr lang="en-US" dirty="0" err="1" smtClean="0"/>
              <a:t>OpenProcessing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www.openprocessing.org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OpenProcessing</a:t>
            </a:r>
            <a:r>
              <a:rPr lang="en-US" dirty="0" smtClean="0"/>
              <a:t> </a:t>
            </a:r>
            <a:r>
              <a:rPr lang="en-US" dirty="0"/>
              <a:t>Data Visualizations </a:t>
            </a:r>
            <a:r>
              <a:rPr lang="en-US" dirty="0">
                <a:hlinkClick r:id="rId3"/>
              </a:rPr>
              <a:t>http://www.openprocessing.org/collection/</a:t>
            </a:r>
            <a:r>
              <a:rPr lang="en-US" dirty="0" smtClean="0">
                <a:hlinkClick r:id="rId3"/>
              </a:rPr>
              <a:t>1122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Ben Fry’s </a:t>
            </a:r>
            <a:r>
              <a:rPr lang="en-US" dirty="0"/>
              <a:t>Project Page </a:t>
            </a:r>
            <a:r>
              <a:rPr lang="en-US" dirty="0">
                <a:hlinkClick r:id="rId4"/>
              </a:rPr>
              <a:t>http://benfry.com/projects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35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Software is the best way I’ve found to express myself. When I work in other media, the results somehow always seem worse in reality than in my head. The software I create, however, has a magical quality: it ends up being better than what I originally </a:t>
            </a:r>
            <a:r>
              <a:rPr lang="en-US" i="1" dirty="0" smtClean="0"/>
              <a:t>imagined.</a:t>
            </a:r>
          </a:p>
          <a:p>
            <a:pPr marL="0" indent="0" algn="ctr">
              <a:buNone/>
            </a:pPr>
            <a:r>
              <a:rPr lang="en-US" i="1" dirty="0" smtClean="0"/>
              <a:t>– </a:t>
            </a:r>
            <a:r>
              <a:rPr lang="en-US" i="1" dirty="0"/>
              <a:t>Martin Wattenberg</a:t>
            </a:r>
          </a:p>
          <a:p>
            <a:pPr marL="0" indent="0" algn="ctr">
              <a:buNone/>
            </a:pPr>
            <a:r>
              <a:rPr lang="en-US" sz="2000" i="1" dirty="0" smtClean="0"/>
              <a:t>From: </a:t>
            </a:r>
            <a:r>
              <a:rPr lang="en-US" sz="2000" i="1" u="sng" dirty="0" smtClean="0"/>
              <a:t>Processing</a:t>
            </a:r>
            <a:r>
              <a:rPr lang="en-US" sz="2000" i="1" dirty="0" smtClean="0"/>
              <a:t> (</a:t>
            </a:r>
            <a:r>
              <a:rPr lang="en-US" sz="2000" i="1" dirty="0" err="1"/>
              <a:t>Reas</a:t>
            </a:r>
            <a:r>
              <a:rPr lang="en-US" sz="2000" i="1" dirty="0"/>
              <a:t> &amp; Fry, 2007</a:t>
            </a:r>
            <a:r>
              <a:rPr lang="en-US" sz="2000" i="1" dirty="0" smtClean="0"/>
              <a:t>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75566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Pointillism …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077" y="6113640"/>
            <a:ext cx="780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Paul Signac: </a:t>
            </a:r>
            <a:r>
              <a:rPr lang="en-US" i="1" dirty="0" smtClean="0">
                <a:hlinkClick r:id="rId2"/>
              </a:rPr>
              <a:t>The </a:t>
            </a:r>
            <a:r>
              <a:rPr lang="en-US" i="1" dirty="0">
                <a:hlinkClick r:id="rId2"/>
              </a:rPr>
              <a:t>Papal Palace, Avignon</a:t>
            </a:r>
            <a:r>
              <a:rPr lang="en-US" dirty="0"/>
              <a:t>, oil on canvas, 1909, </a:t>
            </a:r>
            <a:r>
              <a:rPr lang="en-US" dirty="0" err="1"/>
              <a:t>Musée</a:t>
            </a:r>
            <a:r>
              <a:rPr lang="en-US" dirty="0"/>
              <a:t> d'Orsay, Paris</a:t>
            </a:r>
          </a:p>
        </p:txBody>
      </p:sp>
      <p:pic>
        <p:nvPicPr>
          <p:cNvPr id="13" name="Content Placeholder 12" descr="signac_papalPalac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7" b="137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046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pixels</a:t>
            </a:r>
            <a:endParaRPr lang="en-US" dirty="0"/>
          </a:p>
        </p:txBody>
      </p:sp>
      <p:pic>
        <p:nvPicPr>
          <p:cNvPr id="4" name="Content Placeholder 3" descr="signac_papalPalace_pixel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r="49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88077" y="6113640"/>
            <a:ext cx="780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Detail at 800%: Paul Signac: </a:t>
            </a:r>
            <a:r>
              <a:rPr lang="en-US" i="1" dirty="0" smtClean="0">
                <a:hlinkClick r:id="rId3"/>
              </a:rPr>
              <a:t>The </a:t>
            </a:r>
            <a:r>
              <a:rPr lang="en-US" i="1" dirty="0">
                <a:hlinkClick r:id="rId3"/>
              </a:rPr>
              <a:t>Papal Palace, Avignon</a:t>
            </a:r>
            <a:r>
              <a:rPr lang="en-US" dirty="0"/>
              <a:t>, oil on canvas, 1909, </a:t>
            </a:r>
            <a:r>
              <a:rPr lang="en-US" dirty="0" err="1"/>
              <a:t>Musée</a:t>
            </a:r>
            <a:r>
              <a:rPr lang="en-US" dirty="0"/>
              <a:t> d'Orsay, Paris</a:t>
            </a:r>
          </a:p>
        </p:txBody>
      </p:sp>
    </p:spTree>
    <p:extLst>
      <p:ext uri="{BB962C8B-B14F-4D97-AF65-F5344CB8AC3E}">
        <p14:creationId xmlns:p14="http://schemas.microsoft.com/office/powerpoint/2010/main" val="387670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13844"/>
          </a:xfrm>
        </p:spPr>
        <p:txBody>
          <a:bodyPr/>
          <a:lstStyle/>
          <a:p>
            <a:r>
              <a:rPr lang="en-US" dirty="0" smtClean="0"/>
              <a:t>Every pixel has an x-coordinate, a y-coordinate and a color.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00550" y="4057650"/>
            <a:ext cx="2781419" cy="19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00550" y="4057650"/>
            <a:ext cx="0" cy="1993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3"/>
          <p:cNvSpPr txBox="1"/>
          <p:nvPr/>
        </p:nvSpPr>
        <p:spPr>
          <a:xfrm>
            <a:off x="3771900" y="3734374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(0,0)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78562" y="3829150"/>
            <a:ext cx="12573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57650" y="4828896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7"/>
          <p:cNvSpPr txBox="1"/>
          <p:nvPr/>
        </p:nvSpPr>
        <p:spPr>
          <a:xfrm>
            <a:off x="5835762" y="3382907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effectLst/>
                <a:ea typeface="ＭＳ 明朝"/>
                <a:cs typeface="Times New Roman"/>
              </a:rPr>
              <a:t>x-axis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5" name="Text Box 9"/>
          <p:cNvSpPr txBox="1"/>
          <p:nvPr/>
        </p:nvSpPr>
        <p:spPr>
          <a:xfrm>
            <a:off x="3200400" y="5114646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effectLst/>
                <a:ea typeface="ＭＳ 明朝"/>
                <a:cs typeface="Times New Roman"/>
              </a:rPr>
              <a:t>y-axis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470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i="1" dirty="0" smtClean="0"/>
              <a:t>Processing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7" y="2520576"/>
            <a:ext cx="3032125" cy="353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85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line: </a:t>
            </a:r>
            <a:br>
              <a:rPr lang="en-US" dirty="0" smtClean="0"/>
            </a:br>
            <a:r>
              <a:rPr lang="en-US" sz="4400" i="1" dirty="0" smtClean="0"/>
              <a:t>Type this code into your Sketch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138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Then click on the “play” button in yellow: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… and here is your “sketch”: 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r>
              <a:rPr lang="en-US" i="1" dirty="0" smtClean="0">
                <a:cs typeface="Courier New"/>
              </a:rPr>
              <a:t>Notice that every statement in Processing ends with a semi-colon (and not a period … or a question mark!)</a:t>
            </a:r>
            <a:endParaRPr lang="en-US" i="1" dirty="0">
              <a:cs typeface="Courier New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5" y="3244114"/>
            <a:ext cx="270383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81" y="3244114"/>
            <a:ext cx="16637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38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your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let’s add:</a:t>
            </a:r>
          </a:p>
          <a:p>
            <a:pPr lvl="1"/>
            <a:r>
              <a:rPr lang="en-US" dirty="0" smtClean="0"/>
              <a:t>The size of the drawing in pixels</a:t>
            </a:r>
          </a:p>
          <a:p>
            <a:pPr lvl="1"/>
            <a:r>
              <a:rPr lang="en-US" dirty="0" smtClean="0"/>
              <a:t>More lines and other shapes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Comments into 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0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Color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53355"/>
            <a:ext cx="7570787" cy="50964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be using color today in RGB mode (</a:t>
            </a:r>
            <a:r>
              <a:rPr lang="en-US" i="1" dirty="0" smtClean="0"/>
              <a:t>red, green, </a:t>
            </a:r>
            <a:r>
              <a:rPr lang="en-US" dirty="0" smtClean="0"/>
              <a:t>and</a:t>
            </a:r>
            <a:r>
              <a:rPr lang="en-US" i="1" dirty="0" smtClean="0"/>
              <a:t> blue</a:t>
            </a:r>
            <a:r>
              <a:rPr lang="en-US" dirty="0" smtClean="0"/>
              <a:t>) and we will measure each of the three colors in a range of 0-255. (</a:t>
            </a:r>
            <a:r>
              <a:rPr lang="en-US" i="1" dirty="0" smtClean="0"/>
              <a:t>Why??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Color is defined for both the </a:t>
            </a:r>
            <a:r>
              <a:rPr lang="en-US" b="1" i="1" dirty="0" smtClean="0"/>
              <a:t>stroke</a:t>
            </a:r>
            <a:r>
              <a:rPr lang="en-US" dirty="0" smtClean="0"/>
              <a:t> (lines and/or outlines) and </a:t>
            </a:r>
            <a:r>
              <a:rPr lang="en-US" b="1" i="1" dirty="0" smtClean="0"/>
              <a:t>fill</a:t>
            </a:r>
            <a:r>
              <a:rPr lang="en-US" dirty="0" smtClean="0"/>
              <a:t> (contents of a shape)</a:t>
            </a:r>
          </a:p>
          <a:p>
            <a:r>
              <a:rPr lang="en-US" dirty="0" smtClean="0"/>
              <a:t>(Hint: use </a:t>
            </a:r>
            <a:r>
              <a:rPr lang="en-US" b="1" i="1" dirty="0" err="1" smtClean="0"/>
              <a:t>nofill</a:t>
            </a:r>
            <a:r>
              <a:rPr lang="en-US" b="1" i="1" dirty="0" smtClean="0"/>
              <a:t>()</a:t>
            </a:r>
            <a:r>
              <a:rPr lang="en-US" dirty="0" smtClean="0"/>
              <a:t> to leave a shape with only an outline!)</a:t>
            </a:r>
          </a:p>
          <a:p>
            <a:r>
              <a:rPr lang="en-US" dirty="0" smtClean="0"/>
              <a:t>Black can be expressed as (0) and white can be expressed as (255).</a:t>
            </a:r>
          </a:p>
          <a:p>
            <a:r>
              <a:rPr lang="en-US" dirty="0" smtClean="0"/>
              <a:t>Note there is </a:t>
            </a:r>
            <a:r>
              <a:rPr lang="en-US" dirty="0" err="1" smtClean="0"/>
              <a:t>aProcessing</a:t>
            </a:r>
            <a:r>
              <a:rPr lang="en-US" dirty="0" smtClean="0"/>
              <a:t>  </a:t>
            </a:r>
            <a:r>
              <a:rPr lang="en-US" dirty="0"/>
              <a:t>tutorial </a:t>
            </a:r>
            <a:r>
              <a:rPr lang="en-US" dirty="0" smtClean="0"/>
              <a:t>on color posted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https://www.processing.org/tutorials/color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2505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157</TotalTime>
  <Words>819</Words>
  <Application>Microsoft Macintosh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Infusion</vt:lpstr>
      <vt:lpstr>Introduction to Processing: Part I</vt:lpstr>
      <vt:lpstr>Processing</vt:lpstr>
      <vt:lpstr>Pointillism … </vt:lpstr>
      <vt:lpstr>… and pixels</vt:lpstr>
      <vt:lpstr>The Grid</vt:lpstr>
      <vt:lpstr>Processing</vt:lpstr>
      <vt:lpstr>Drawing a line:  Type this code into your Sketch</vt:lpstr>
      <vt:lpstr>Adding to your sketch</vt:lpstr>
      <vt:lpstr>A Word About Color </vt:lpstr>
      <vt:lpstr>Your white line on a black background …</vt:lpstr>
      <vt:lpstr>But if we change the colors …and the size:</vt:lpstr>
      <vt:lpstr>Notice that we can annotate the code using comments.</vt:lpstr>
      <vt:lpstr>We will now give you time to do a sketch of your own! </vt:lpstr>
      <vt:lpstr>Introduction to Processing: Part 2</vt:lpstr>
      <vt:lpstr>PowerPoint Presentation</vt:lpstr>
      <vt:lpstr>PowerPoint Presentation</vt:lpstr>
      <vt:lpstr>PowerPoint Presentation</vt:lpstr>
      <vt:lpstr>Bibliography</vt:lpstr>
      <vt:lpstr>Bibliography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Processing</dc:title>
  <dc:creator>Deena Engel</dc:creator>
  <cp:lastModifiedBy>Deena Engel</cp:lastModifiedBy>
  <cp:revision>26</cp:revision>
  <dcterms:created xsi:type="dcterms:W3CDTF">2015-06-22T14:57:44Z</dcterms:created>
  <dcterms:modified xsi:type="dcterms:W3CDTF">2015-08-10T21:20:52Z</dcterms:modified>
</cp:coreProperties>
</file>