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5" r:id="rId10"/>
    <p:sldId id="276" r:id="rId11"/>
    <p:sldId id="263" r:id="rId12"/>
    <p:sldId id="264" r:id="rId13"/>
    <p:sldId id="265" r:id="rId14"/>
    <p:sldId id="266" r:id="rId15"/>
    <p:sldId id="268" r:id="rId16"/>
    <p:sldId id="267" r:id="rId17"/>
    <p:sldId id="300" r:id="rId18"/>
    <p:sldId id="269" r:id="rId19"/>
    <p:sldId id="270" r:id="rId20"/>
    <p:sldId id="271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2" r:id="rId29"/>
    <p:sldId id="286" r:id="rId30"/>
    <p:sldId id="287" r:id="rId31"/>
    <p:sldId id="297" r:id="rId32"/>
    <p:sldId id="288" r:id="rId33"/>
    <p:sldId id="289" r:id="rId34"/>
    <p:sldId id="290" r:id="rId35"/>
    <p:sldId id="291" r:id="rId36"/>
    <p:sldId id="299" r:id="rId37"/>
    <p:sldId id="292" r:id="rId38"/>
    <p:sldId id="293" r:id="rId39"/>
    <p:sldId id="273" r:id="rId40"/>
    <p:sldId id="274" r:id="rId41"/>
    <p:sldId id="278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colorpicker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.edu/MCI/EarlyPhotography/about.html" TargetMode="External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humanities/becoming-modern/early-photography/a/julia-margaret-cameron-mrs-herbert-duckworth" TargetMode="External"/><Relationship Id="rId3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m.ac.uk/content/articles/a/computer-art-history/" TargetMode="Externa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en.wikipedia.org/wiki/Paul_Signac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y.processing.org" TargetMode="External"/><Relationship Id="rId4" Type="http://schemas.openxmlformats.org/officeDocument/2006/relationships/hyperlink" Target="http://processing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na.engel@ny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own!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25" y="4494209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 create a sketch, it is saved in a folder along with a .</a:t>
            </a:r>
            <a:r>
              <a:rPr lang="en-US" dirty="0" err="1" smtClean="0"/>
              <a:t>pde</a:t>
            </a:r>
            <a:r>
              <a:rPr lang="en-US" dirty="0" smtClean="0"/>
              <a:t> file of the same name. For example, the above drawing is named </a:t>
            </a:r>
            <a:r>
              <a:rPr lang="en-US" dirty="0" smtClean="0">
                <a:latin typeface="Courier New"/>
                <a:cs typeface="Courier New"/>
              </a:rPr>
              <a:t>sketch_1_line.pde</a:t>
            </a:r>
            <a:r>
              <a:rPr lang="en-US" dirty="0" smtClean="0"/>
              <a:t> on your drive.</a:t>
            </a:r>
          </a:p>
          <a:p>
            <a:r>
              <a:rPr lang="en-US" dirty="0" smtClean="0"/>
              <a:t>Next let’s add the following and call it </a:t>
            </a:r>
            <a:r>
              <a:rPr lang="en-US" dirty="0" smtClean="0">
                <a:latin typeface="Courier New"/>
                <a:cs typeface="Courier New"/>
              </a:rPr>
              <a:t>sketch_2_line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is defined for both the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first two lines above your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…and 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(saved on your drive as </a:t>
            </a:r>
            <a:r>
              <a:rPr lang="en-US" dirty="0" smtClean="0">
                <a:latin typeface="Courier New"/>
                <a:cs typeface="Courier New"/>
              </a:rPr>
              <a:t>sketch_3_circle</a:t>
            </a:r>
            <a:r>
              <a:rPr lang="en-US" dirty="0" smtClean="0"/>
              <a:t> ) renders: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3667245" cy="4828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 smtClean="0"/>
              <a:t>How do </a:t>
            </a:r>
            <a:r>
              <a:rPr lang="en-US" sz="3300" dirty="0" smtClean="0"/>
              <a:t>your shapes </a:t>
            </a:r>
            <a:r>
              <a:rPr lang="en-US" sz="3300" dirty="0" smtClean="0"/>
              <a:t>look … in different colors?</a:t>
            </a:r>
          </a:p>
          <a:p>
            <a:r>
              <a:rPr lang="en-US" dirty="0" smtClean="0"/>
              <a:t>Red (255,0,0)</a:t>
            </a:r>
          </a:p>
          <a:p>
            <a:r>
              <a:rPr lang="en-US" dirty="0" smtClean="0"/>
              <a:t>Green (0,255,0)</a:t>
            </a:r>
          </a:p>
          <a:p>
            <a:r>
              <a:rPr lang="en-US" dirty="0" smtClean="0"/>
              <a:t>Blue (0,0,255)</a:t>
            </a:r>
          </a:p>
          <a:p>
            <a:r>
              <a:rPr lang="en-US" dirty="0" smtClean="0"/>
              <a:t>White (255)</a:t>
            </a:r>
          </a:p>
          <a:p>
            <a:r>
              <a:rPr lang="en-US" dirty="0" smtClean="0"/>
              <a:t>Black (0)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6683" y="1761565"/>
            <a:ext cx="4002132" cy="482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Reddish Violet (255,0,255)</a:t>
            </a:r>
          </a:p>
          <a:p>
            <a:r>
              <a:rPr lang="en-US" dirty="0" smtClean="0"/>
              <a:t>Olive green (100, 150, 0)</a:t>
            </a:r>
          </a:p>
          <a:p>
            <a:r>
              <a:rPr lang="en-US" dirty="0" smtClean="0"/>
              <a:t>Navy blue (50, 75,150)</a:t>
            </a:r>
          </a:p>
          <a:p>
            <a:r>
              <a:rPr lang="en-US" dirty="0" err="1" smtClean="0"/>
              <a:t>Oline</a:t>
            </a:r>
            <a:r>
              <a:rPr lang="en-US" dirty="0" smtClean="0"/>
              <a:t> color picker: </a:t>
            </a:r>
            <a:r>
              <a:rPr lang="en-US" dirty="0" smtClean="0">
                <a:hlinkClick r:id="rId2"/>
              </a:rPr>
              <a:t>http://www.w3schools.com/tags/ref_colorpicker.asp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and New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1565"/>
            <a:ext cx="4198830" cy="4289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photographs were reportedly used to capture images that might otherwise have been rendered in paintings or drawings.</a:t>
            </a:r>
          </a:p>
          <a:p>
            <a:endParaRPr lang="en-US" dirty="0" smtClean="0"/>
          </a:p>
          <a:p>
            <a:r>
              <a:rPr lang="en-US" sz="2000" i="1" dirty="0"/>
              <a:t>Source: </a:t>
            </a:r>
            <a:r>
              <a:rPr lang="en-US" sz="2000" i="1" dirty="0">
                <a:hlinkClick r:id="rId2"/>
              </a:rPr>
              <a:t>http://www.si.edu/MCI/EarlyPhotography/</a:t>
            </a:r>
            <a:r>
              <a:rPr lang="en-US" sz="2000" i="1" dirty="0" smtClean="0">
                <a:hlinkClick r:id="rId2"/>
              </a:rPr>
              <a:t>about.html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5789255" y="2035682"/>
            <a:ext cx="2674620" cy="320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Photography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4302194" cy="4721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time and advances in technology, photography grew into a medium for art in its own right.</a:t>
            </a:r>
            <a:endParaRPr lang="en-US" dirty="0"/>
          </a:p>
          <a:p>
            <a:r>
              <a:rPr lang="en-US" sz="1800" dirty="0" smtClean="0"/>
              <a:t>Julia </a:t>
            </a:r>
            <a:r>
              <a:rPr lang="en-US" sz="1800" dirty="0"/>
              <a:t>Margaret Cameron, </a:t>
            </a:r>
            <a:r>
              <a:rPr lang="en-US" sz="1800" i="1" dirty="0"/>
              <a:t>Mrs. Herbert Duckworth</a:t>
            </a:r>
            <a:r>
              <a:rPr lang="en-US" sz="1800" dirty="0"/>
              <a:t>, 1867, albumen silver print from glass negative (Metropolitan Museum of Art) </a:t>
            </a:r>
            <a:r>
              <a:rPr lang="en-US" sz="1800" dirty="0">
                <a:hlinkClick r:id="rId2"/>
              </a:rPr>
              <a:t>https://www.khanacademy.org/humanities/becoming-modern/early-photography/a/julia-margaret-cameron-mrs-herbert-</a:t>
            </a:r>
            <a:r>
              <a:rPr lang="en-US" sz="1800" dirty="0" smtClean="0">
                <a:hlinkClick r:id="rId2"/>
              </a:rPr>
              <a:t>duckworth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97" y="2057400"/>
            <a:ext cx="2006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software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4" y="1761565"/>
            <a:ext cx="5153421" cy="4662618"/>
          </a:xfrm>
        </p:spPr>
        <p:txBody>
          <a:bodyPr>
            <a:normAutofit/>
          </a:bodyPr>
          <a:lstStyle/>
          <a:p>
            <a:r>
              <a:rPr lang="en-US" dirty="0" smtClean="0"/>
              <a:t>So, too, software art and digital-born art have evolved as artists continue to work in new technologies. </a:t>
            </a:r>
          </a:p>
          <a:p>
            <a:endParaRPr lang="en-US" dirty="0" smtClean="0"/>
          </a:p>
          <a:p>
            <a:r>
              <a:rPr lang="en-US" sz="1800" dirty="0"/>
              <a:t>'</a:t>
            </a:r>
            <a:r>
              <a:rPr lang="en-US" sz="1800" dirty="0" err="1"/>
              <a:t>Hommage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Paul Klee 13/9/65 Nr.2', a </a:t>
            </a:r>
            <a:r>
              <a:rPr lang="en-US" sz="1800" dirty="0" err="1"/>
              <a:t>screenprint</a:t>
            </a:r>
            <a:r>
              <a:rPr lang="en-US" sz="1800" dirty="0"/>
              <a:t> of a plotter drawing created by </a:t>
            </a:r>
            <a:r>
              <a:rPr lang="en-US" sz="1800" dirty="0" err="1"/>
              <a:t>Frieder</a:t>
            </a:r>
            <a:r>
              <a:rPr lang="en-US" sz="1800" dirty="0"/>
              <a:t> </a:t>
            </a:r>
            <a:r>
              <a:rPr lang="en-US" sz="1800" dirty="0" err="1"/>
              <a:t>Nake</a:t>
            </a:r>
            <a:r>
              <a:rPr lang="en-US" sz="1800" dirty="0"/>
              <a:t> in </a:t>
            </a:r>
            <a:r>
              <a:rPr lang="en-US" sz="1800" dirty="0" smtClean="0"/>
              <a:t>1965  (Victoria and </a:t>
            </a:r>
            <a:r>
              <a:rPr lang="en-US" sz="1800" dirty="0"/>
              <a:t>Albert Museum: </a:t>
            </a:r>
            <a:r>
              <a:rPr lang="en-US" sz="1800" dirty="0">
                <a:hlinkClick r:id="rId2"/>
              </a:rPr>
              <a:t>http://www.vam.ac.uk/content/articles/a/computer-art-history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79" y="1915397"/>
            <a:ext cx="245237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58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Class,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part of today’s class, you experimented with drawings that you could have done with tangible media such as crayons, paints, or ink.</a:t>
            </a:r>
          </a:p>
          <a:p>
            <a:r>
              <a:rPr lang="en-US" dirty="0" smtClean="0"/>
              <a:t>In the second part of today’s class, I would like for you to take this opportunity explore facets of drawing in </a:t>
            </a:r>
            <a:r>
              <a:rPr lang="en-US" i="1" dirty="0" smtClean="0"/>
              <a:t>Processing</a:t>
            </a:r>
            <a:r>
              <a:rPr lang="en-US" dirty="0" smtClean="0"/>
              <a:t> that you cannot replicate with those familiar drawing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Software Based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6923"/>
          </a:xfrm>
        </p:spPr>
        <p:txBody>
          <a:bodyPr>
            <a:normAutofit/>
          </a:bodyPr>
          <a:lstStyle/>
          <a:p>
            <a:r>
              <a:rPr lang="en-US" dirty="0"/>
              <a:t>What are facets of software art that have gone beyond the realm of traditional media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Algorithmic art: regular and repetitive drawing ideas that create or render a work.</a:t>
            </a:r>
          </a:p>
          <a:p>
            <a:pPr lvl="1"/>
            <a:r>
              <a:rPr lang="en-US" dirty="0" smtClean="0"/>
              <a:t>Animation: drawings that shift and move</a:t>
            </a:r>
          </a:p>
          <a:p>
            <a:pPr lvl="1"/>
            <a:r>
              <a:rPr lang="en-US" dirty="0" smtClean="0"/>
              <a:t>Interactive art: drawings that respond to the user (e.g. through a mouse)</a:t>
            </a:r>
          </a:p>
          <a:p>
            <a:pPr lvl="1"/>
            <a:r>
              <a:rPr lang="en-US" dirty="0" smtClean="0"/>
              <a:t>And more ...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Art: using repetition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(repetition) is widely used in computer programming. Computers are quite good at doing the same task over and over again.</a:t>
            </a:r>
          </a:p>
          <a:p>
            <a:r>
              <a:rPr lang="en-US" dirty="0" smtClean="0"/>
              <a:t>In algorithmic art, one can vary the parameters (either dramatically or subtly or anywhere in between) to render a drawing that results from such a “theme and variations”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4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398741"/>
            <a:ext cx="7570787" cy="1284838"/>
          </a:xfrm>
        </p:spPr>
        <p:txBody>
          <a:bodyPr/>
          <a:lstStyle/>
          <a:p>
            <a:r>
              <a:rPr lang="en-US" sz="4000" dirty="0" smtClean="0"/>
              <a:t>Simple Algorithmic Design: </a:t>
            </a:r>
            <a:r>
              <a:rPr lang="en-US" sz="4000" dirty="0"/>
              <a:t>What does the following code produce?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0664"/>
            <a:ext cx="7570787" cy="5124578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size</a:t>
            </a:r>
            <a:r>
              <a:rPr lang="en-US" sz="2900" dirty="0">
                <a:latin typeface="Courier New"/>
                <a:cs typeface="Courier New"/>
              </a:rPr>
              <a:t>(400,400);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background(255);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stroke(0);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line(0,0,400,400);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fill(150,0,150);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ellipse(200,200,100,100);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setting up the ellipse parameters as integer variables: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x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y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w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h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Using repetition and change: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for (</a:t>
            </a: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=1;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&lt;6;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++) {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x = x+25;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y = y-25;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w = w-20;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h = h-20;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ellipse(</a:t>
            </a:r>
            <a:r>
              <a:rPr lang="en-US" sz="2900" dirty="0" err="1">
                <a:latin typeface="Courier New"/>
                <a:cs typeface="Courier New"/>
              </a:rPr>
              <a:t>x,y,w,h</a:t>
            </a:r>
            <a:r>
              <a:rPr lang="en-US" sz="2900" dirty="0">
                <a:latin typeface="Courier New"/>
                <a:cs typeface="Courier New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}</a:t>
            </a:r>
            <a:endParaRPr lang="en-US" sz="2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452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957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programming terms, iteration is handled by loops. </a:t>
            </a:r>
            <a:r>
              <a:rPr lang="en-US" dirty="0"/>
              <a:t> </a:t>
            </a:r>
            <a:r>
              <a:rPr lang="en-US" dirty="0" smtClean="0"/>
              <a:t>There are typically at least two kinds of loops in programming languages: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 for counted repetitions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loops for conditional repetitions</a:t>
            </a:r>
          </a:p>
          <a:p>
            <a:r>
              <a:rPr lang="en-US" dirty="0" smtClean="0"/>
              <a:t>Conditions can be set using </a:t>
            </a:r>
            <a:r>
              <a:rPr lang="en-US" i="1" dirty="0" smtClean="0"/>
              <a:t>if</a:t>
            </a:r>
            <a:r>
              <a:rPr lang="en-US" dirty="0" smtClean="0"/>
              <a:t> statements or </a:t>
            </a:r>
            <a:r>
              <a:rPr lang="en-US" i="1" dirty="0" smtClean="0"/>
              <a:t>if … else</a:t>
            </a:r>
            <a:r>
              <a:rPr lang="en-US" dirty="0" smtClean="0"/>
              <a:t> statements so that the program is response to a condition.</a:t>
            </a:r>
          </a:p>
          <a:p>
            <a:r>
              <a:rPr lang="en-US" dirty="0" smtClean="0"/>
              <a:t>You will see these keywords used throughout programming and therefore throughout software-based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22" y="1451436"/>
            <a:ext cx="8446295" cy="5223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move shapes and lines around a sketch, we will need to introduce </a:t>
            </a:r>
            <a:r>
              <a:rPr lang="en-US" dirty="0" err="1" smtClean="0"/>
              <a:t>twonew</a:t>
            </a:r>
            <a:r>
              <a:rPr lang="en-US" dirty="0" smtClean="0"/>
              <a:t>  functions to set the scene, so to speak: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will allow us to define the starting condition for the work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is used to render the work</a:t>
            </a:r>
          </a:p>
          <a:p>
            <a:r>
              <a:rPr lang="en-US" dirty="0" smtClean="0"/>
              <a:t>We will also use curly braces { … } to define blocks of code within each function*. </a:t>
            </a:r>
          </a:p>
          <a:p>
            <a:r>
              <a:rPr lang="en-US" dirty="0" smtClean="0"/>
              <a:t>Here is the previous drawing, rendered with these functions and saved as </a:t>
            </a:r>
            <a:r>
              <a:rPr lang="en-US" dirty="0" smtClean="0">
                <a:latin typeface="Courier New"/>
                <a:cs typeface="Courier New"/>
              </a:rPr>
              <a:t>sketch_4_usingFunctions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* Note </a:t>
            </a:r>
            <a:r>
              <a:rPr lang="en-US" sz="2000" i="1" dirty="0"/>
              <a:t>that our </a:t>
            </a:r>
            <a:r>
              <a:rPr lang="en-US" sz="2000" i="1" dirty="0">
                <a:latin typeface="Courier New"/>
                <a:cs typeface="Courier New"/>
              </a:rPr>
              <a:t>for</a:t>
            </a:r>
            <a:r>
              <a:rPr lang="en-US" sz="2000" i="1" dirty="0"/>
              <a:t> loop earlier also used braces to define that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11892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/>
                <a:cs typeface="Courier New"/>
              </a:rPr>
              <a:t>setup()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565431"/>
            <a:ext cx="2426880" cy="5095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1084" y="1580201"/>
            <a:ext cx="3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8852" y="1565431"/>
            <a:ext cx="4139765" cy="510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stroke(0);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line(0,0,400,400);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fill(150,0,150);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ellipse(200,200,100,100);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setting up the ellipse parameters as integer variables: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w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h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Using repetition and change: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&lt;6;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x = x+25;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y = y-25;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w = w-20;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h = h-20;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ellipse(</a:t>
            </a:r>
            <a:r>
              <a:rPr lang="en-US" sz="1400" dirty="0" err="1" smtClean="0"/>
              <a:t>x,y,w,h</a:t>
            </a:r>
            <a:r>
              <a:rPr lang="en-US" sz="1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“draw()” function handles some of the iteration for us!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14" y="1761565"/>
            <a:ext cx="8415311" cy="4954915"/>
          </a:xfrm>
        </p:spPr>
        <p:txBody>
          <a:bodyPr/>
          <a:lstStyle/>
          <a:p>
            <a:r>
              <a:rPr lang="en-US" dirty="0" smtClean="0"/>
              <a:t>Sketch 5 (</a:t>
            </a:r>
            <a:r>
              <a:rPr lang="en-US" dirty="0" smtClean="0">
                <a:latin typeface="Courier New"/>
                <a:cs typeface="Courier New"/>
              </a:rPr>
              <a:t>sketch_5_movingLine</a:t>
            </a:r>
            <a:r>
              <a:rPr lang="en-US" dirty="0" smtClean="0"/>
              <a:t>) yields a moving line. Here are questions for you:</a:t>
            </a:r>
          </a:p>
          <a:p>
            <a:pPr lvl="1"/>
            <a:r>
              <a:rPr lang="en-US" dirty="0" smtClean="0"/>
              <a:t>What color is the line? </a:t>
            </a:r>
          </a:p>
          <a:p>
            <a:pPr lvl="1"/>
            <a:r>
              <a:rPr lang="en-US" dirty="0" smtClean="0"/>
              <a:t>Is it horizontal or vertical now?</a:t>
            </a:r>
          </a:p>
          <a:p>
            <a:pPr lvl="1"/>
            <a:r>
              <a:rPr lang="en-US" dirty="0" smtClean="0"/>
              <a:t>How would you change its direction?</a:t>
            </a:r>
          </a:p>
          <a:p>
            <a:pPr lvl="1"/>
            <a:r>
              <a:rPr lang="en-US" dirty="0" smtClean="0"/>
              <a:t>Why does the line appear to move as a single line (rather than producing a drawing with many lines?)</a:t>
            </a:r>
          </a:p>
          <a:p>
            <a:pPr lvl="1"/>
            <a:r>
              <a:rPr lang="en-US" dirty="0" smtClean="0"/>
              <a:t>Does the line go all the way across the window or just partway? How do you know?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570787" cy="51195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22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 (Annotated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905159" cy="51195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  <a:r>
              <a:rPr lang="en-US" dirty="0" smtClean="0">
                <a:latin typeface="Courier New"/>
                <a:cs typeface="Courier New"/>
              </a:rPr>
              <a:t>;			// set up integer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</a:t>
            </a:r>
            <a:r>
              <a:rPr lang="en-US" dirty="0" smtClean="0">
                <a:latin typeface="Courier New"/>
                <a:cs typeface="Courier New"/>
              </a:rPr>
              <a:t>{		// open setup()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</a:t>
            </a:r>
            <a:r>
              <a:rPr lang="en-US" dirty="0" smtClean="0">
                <a:latin typeface="Courier New"/>
                <a:cs typeface="Courier New"/>
              </a:rPr>
              <a:t>;		// window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</a:t>
            </a:r>
            <a:r>
              <a:rPr lang="en-US" dirty="0" smtClean="0">
                <a:latin typeface="Courier New"/>
                <a:cs typeface="Courier New"/>
              </a:rPr>
              <a:t>;	// use blue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</a:t>
            </a:r>
            <a:r>
              <a:rPr lang="en-US" dirty="0" smtClean="0">
                <a:latin typeface="Courier New"/>
                <a:cs typeface="Courier New"/>
              </a:rPr>
              <a:t>{		// open draw()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</a:t>
            </a:r>
            <a:r>
              <a:rPr lang="en-US" dirty="0" smtClean="0">
                <a:latin typeface="Courier New"/>
                <a:cs typeface="Courier New"/>
              </a:rPr>
              <a:t>;	// white background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</a:t>
            </a:r>
            <a:r>
              <a:rPr lang="en-US" dirty="0" smtClean="0">
                <a:latin typeface="Courier New"/>
                <a:cs typeface="Courier New"/>
              </a:rPr>
              <a:t>	// draw a line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</a:t>
            </a:r>
            <a:r>
              <a:rPr lang="en-US" dirty="0" smtClean="0">
                <a:latin typeface="Courier New"/>
                <a:cs typeface="Courier New"/>
              </a:rPr>
              <a:t>;			// increment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by 2	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</a:t>
            </a:r>
            <a:r>
              <a:rPr lang="en-US" dirty="0" smtClean="0">
                <a:latin typeface="Courier New"/>
                <a:cs typeface="Courier New"/>
              </a:rPr>
              <a:t>{		//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has reached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the bottom …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</a:t>
            </a:r>
            <a:r>
              <a:rPr lang="en-US" dirty="0" smtClean="0">
                <a:latin typeface="Courier New"/>
                <a:cs typeface="Courier New"/>
              </a:rPr>
              <a:t>;			// reset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to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062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images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659"/>
            <a:ext cx="7978990" cy="5134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closely at this line of code and where it is placed in the animated sketch: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background</a:t>
            </a:r>
            <a:r>
              <a:rPr lang="en-US" dirty="0">
                <a:latin typeface="Courier New"/>
                <a:cs typeface="Courier New"/>
              </a:rPr>
              <a:t>(255)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In animation, one can reset the background to give the illusion of a moving shape or object.</a:t>
            </a:r>
          </a:p>
          <a:p>
            <a:r>
              <a:rPr lang="en-US" dirty="0" smtClean="0"/>
              <a:t>Therefore the placement of the code to set the background color (whether in the </a:t>
            </a:r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function or in the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function) is one way to render the illusion of animation (a rapidly changing drawing.)</a:t>
            </a:r>
          </a:p>
        </p:txBody>
      </p:sp>
    </p:spTree>
    <p:extLst>
      <p:ext uri="{BB962C8B-B14F-4D97-AF65-F5344CB8AC3E}">
        <p14:creationId xmlns:p14="http://schemas.microsoft.com/office/powerpoint/2010/main" val="581420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build an interactive image (i.e. an image that the user can render or influence in some way), the program must accept input from a user or the environment.</a:t>
            </a:r>
          </a:p>
          <a:p>
            <a:r>
              <a:rPr lang="en-US" dirty="0" smtClean="0"/>
              <a:t>This can be done in many ways such as through a user manipulating a mouse or typing on the keyboard; or various peripherals to detect sound, motion, or environmental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and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51122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offers a number of functions to detect whether your user is manipulating her mouse.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mouseX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mouseY</a:t>
            </a:r>
            <a:r>
              <a:rPr lang="en-US" dirty="0" smtClean="0"/>
              <a:t> will detect the current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a mouse and </a:t>
            </a:r>
            <a:r>
              <a:rPr lang="en-US" dirty="0" err="1" smtClean="0">
                <a:latin typeface="Courier New"/>
                <a:cs typeface="Courier New"/>
              </a:rPr>
              <a:t>mousepressed</a:t>
            </a:r>
            <a:r>
              <a:rPr lang="en-US" dirty="0" smtClean="0"/>
              <a:t> will indicate if the user is currently clicking or pressing the mouse.</a:t>
            </a:r>
          </a:p>
          <a:p>
            <a:r>
              <a:rPr lang="en-US" dirty="0" smtClean="0"/>
              <a:t>You, as the artist/programmer, can make things happen where the user “tells” you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program (</a:t>
            </a:r>
            <a:r>
              <a:rPr lang="en-US" dirty="0" smtClean="0">
                <a:latin typeface="Courier New"/>
                <a:cs typeface="Courier New"/>
              </a:rPr>
              <a:t>sketch_6_mouse</a:t>
            </a:r>
            <a:r>
              <a:rPr lang="en-US" dirty="0" smtClean="0"/>
              <a:t>), the user “draws” with a purple circle: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fill(150,0,150);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/>
          </a:bodyPr>
          <a:lstStyle/>
          <a:p>
            <a:r>
              <a:rPr lang="en-US" dirty="0" smtClean="0"/>
              <a:t>Annotated version: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setup() </a:t>
            </a:r>
            <a:r>
              <a:rPr lang="en-US" sz="2400" dirty="0" smtClean="0">
                <a:latin typeface="Courier New"/>
                <a:cs typeface="Courier New"/>
              </a:rPr>
              <a:t>{		// setup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size(400,400)</a:t>
            </a:r>
            <a:r>
              <a:rPr lang="en-US" sz="2400" dirty="0" smtClean="0">
                <a:latin typeface="Courier New"/>
                <a:cs typeface="Courier New"/>
              </a:rPr>
              <a:t>;	// window size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background(255)</a:t>
            </a:r>
            <a:r>
              <a:rPr lang="en-US" sz="2400" dirty="0" smtClean="0">
                <a:latin typeface="Courier New"/>
                <a:cs typeface="Courier New"/>
              </a:rPr>
              <a:t>;	// white background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fill(150,0,150)</a:t>
            </a:r>
            <a:r>
              <a:rPr lang="en-US" sz="2400" dirty="0" smtClean="0">
                <a:latin typeface="Courier New"/>
                <a:cs typeface="Courier New"/>
              </a:rPr>
              <a:t>;	// purple color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draw() 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  // draw a circle at the (</a:t>
            </a:r>
            <a:r>
              <a:rPr lang="en-US" sz="2400" dirty="0" err="1" smtClean="0">
                <a:latin typeface="Courier New"/>
                <a:cs typeface="Courier New"/>
              </a:rPr>
              <a:t>x,y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// coordinates designated by the mouse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70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change colors as well using an “if” clause: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draw()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// change color … depending on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// the mouse is pressed or not!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if  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mousePressed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fill(150 ,0,150);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fill(0,0,255);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85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your earlier drawing (or start a new one) with the addition of animation or user interactivity.</a:t>
            </a:r>
          </a:p>
          <a:p>
            <a:r>
              <a:rPr lang="en-US" dirty="0" smtClean="0"/>
              <a:t>Be sure to ask me or any of our talented teaching assistants any questions that you might have.</a:t>
            </a:r>
          </a:p>
          <a:p>
            <a:r>
              <a:rPr lang="en-US" dirty="0" smtClean="0"/>
              <a:t>Above all,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7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Site: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Processing and Programming Languages</a:t>
            </a:r>
          </a:p>
          <a:p>
            <a:r>
              <a:rPr lang="en-US" dirty="0" smtClean="0"/>
              <a:t>Processing in </a:t>
            </a:r>
            <a:r>
              <a:rPr lang="en-US" dirty="0"/>
              <a:t>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mode </a:t>
            </a:r>
            <a:r>
              <a:rPr lang="en-US" dirty="0"/>
              <a:t>for Processing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py.processing.org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Processing </a:t>
            </a:r>
            <a:r>
              <a:rPr lang="en-US" dirty="0"/>
              <a:t>and JavaScript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processingjs.org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7109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Prof. Deena Engel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Clinical Professor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Associate Director of Undergraduate Studies for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Computer Science Minors programs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Courant Institute of Mathematical Sciences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New York </a:t>
            </a:r>
            <a:r>
              <a:rPr lang="en-US" dirty="0" smtClean="0"/>
              <a:t>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eena.engel@nyu.edu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608" y="1761565"/>
            <a:ext cx="8185713" cy="48546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is widely used to teach programming skills.</a:t>
            </a:r>
          </a:p>
          <a:p>
            <a:r>
              <a:rPr lang="en-US" i="1" dirty="0" smtClean="0"/>
              <a:t>Processing</a:t>
            </a:r>
            <a:r>
              <a:rPr lang="en-US" dirty="0" smtClean="0"/>
              <a:t> was initially written to use Java but it also now supports python and there is a JavaScript version available as well. </a:t>
            </a:r>
          </a:p>
          <a:p>
            <a:r>
              <a:rPr lang="en-US" dirty="0" smtClean="0"/>
              <a:t>Our focus today will be on using </a:t>
            </a:r>
            <a:r>
              <a:rPr lang="en-US" i="1" dirty="0" smtClean="0"/>
              <a:t>Processing</a:t>
            </a:r>
            <a:r>
              <a:rPr lang="en-US" dirty="0" smtClean="0"/>
              <a:t> as an artist, so that you can see how it feels to be a digital artist.</a:t>
            </a:r>
          </a:p>
          <a:p>
            <a:r>
              <a:rPr lang="en-US" dirty="0" smtClean="0"/>
              <a:t>I would be happy to answer specific programming questions and provide additional materials as well during our discussion and work periods for anyone who is interested!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“play” button in yellow: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</a:t>
            </a:r>
            <a:r>
              <a:rPr lang="en-US" i="1" dirty="0" smtClean="0">
                <a:cs typeface="Courier New"/>
              </a:rPr>
              <a:t>sketch</a:t>
            </a:r>
            <a:r>
              <a:rPr lang="en-US" dirty="0" smtClean="0">
                <a:cs typeface="Courier New"/>
              </a:rPr>
              <a:t>: 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first point and </a:t>
            </a:r>
            <a:r>
              <a:rPr lang="en-US" i="1" dirty="0"/>
              <a:t>(</a:t>
            </a:r>
            <a:r>
              <a:rPr lang="en-US" i="1" dirty="0" err="1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second point.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4331238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306</TotalTime>
  <Words>2655</Words>
  <Application>Microsoft Macintosh PowerPoint</Application>
  <PresentationFormat>On-screen Show (4:3)</PresentationFormat>
  <Paragraphs>297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Infusion</vt:lpstr>
      <vt:lpstr>Introduction to Processing: Part I</vt:lpstr>
      <vt:lpstr>Processing</vt:lpstr>
      <vt:lpstr>Pointillism … </vt:lpstr>
      <vt:lpstr>… and pixels</vt:lpstr>
      <vt:lpstr>The Grid</vt:lpstr>
      <vt:lpstr>Processing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A Word About Color </vt:lpstr>
      <vt:lpstr>Let’s render your line in white on a black background …</vt:lpstr>
      <vt:lpstr>We can also change the colors …and add another shape:</vt:lpstr>
      <vt:lpstr>Notice that we can annotate the code using comments.</vt:lpstr>
      <vt:lpstr>We will now give you time to do a sketch of your own! </vt:lpstr>
      <vt:lpstr>We will now give you time to do a sketch of your own! </vt:lpstr>
      <vt:lpstr>Introduction to Processing: Part 2</vt:lpstr>
      <vt:lpstr>Art and New Technologies</vt:lpstr>
      <vt:lpstr>Early Photography</vt:lpstr>
      <vt:lpstr>Early software art</vt:lpstr>
      <vt:lpstr>Processing Class, Part 2</vt:lpstr>
      <vt:lpstr>Exploring Software Based Art</vt:lpstr>
      <vt:lpstr>Algorithmic Art: using repetition with change</vt:lpstr>
      <vt:lpstr>Simple Algorithmic Design: What does the following code produce? </vt:lpstr>
      <vt:lpstr>Programming Interlude</vt:lpstr>
      <vt:lpstr>Drawing</vt:lpstr>
      <vt:lpstr>Using the setup() and draw() functions</vt:lpstr>
      <vt:lpstr>The “draw()” function handles some of the iteration for us!</vt:lpstr>
      <vt:lpstr>Sketch 5: A Moving Line</vt:lpstr>
      <vt:lpstr>Sketch 5: A Moving Line (Annotated view)</vt:lpstr>
      <vt:lpstr>Still images and animation</vt:lpstr>
      <vt:lpstr>Interactive Images</vt:lpstr>
      <vt:lpstr>Processing and your mouse</vt:lpstr>
      <vt:lpstr>Responding to a mouse:</vt:lpstr>
      <vt:lpstr>Responding to a mouse:</vt:lpstr>
      <vt:lpstr>One can change colors as well using an “if” clause:</vt:lpstr>
      <vt:lpstr>Now its your turn!</vt:lpstr>
      <vt:lpstr>Bibliography</vt:lpstr>
      <vt:lpstr>Bibliography</vt:lpstr>
      <vt:lpstr>Bibliography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54</cp:revision>
  <dcterms:created xsi:type="dcterms:W3CDTF">2015-06-22T14:57:44Z</dcterms:created>
  <dcterms:modified xsi:type="dcterms:W3CDTF">2015-08-17T15:44:46Z</dcterms:modified>
</cp:coreProperties>
</file>