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li"/>
      <p:regular r:id="rId20"/>
      <p:bold r:id="rId21"/>
      <p:italic r:id="rId22"/>
      <p:boldItalic r:id="rId23"/>
    </p:embeddedFont>
    <p:embeddedFont>
      <p:font typeface="Oxygen"/>
      <p:regular r:id="rId24"/>
      <p:bold r:id="rId25"/>
    </p:embeddedFont>
    <p:embeddedFont>
      <p:font typeface="Cabin"/>
      <p:regular r:id="rId26"/>
      <p:bold r:id="rId27"/>
      <p:italic r:id="rId28"/>
      <p:boldItalic r:id="rId29"/>
    </p:embeddedFont>
    <p:embeddedFont>
      <p:font typeface="Advent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regular.fntdata"/><Relationship Id="rId22" Type="http://schemas.openxmlformats.org/officeDocument/2006/relationships/font" Target="fonts/Muli-italic.fntdata"/><Relationship Id="rId21" Type="http://schemas.openxmlformats.org/officeDocument/2006/relationships/font" Target="fonts/Muli-bold.fntdata"/><Relationship Id="rId24" Type="http://schemas.openxmlformats.org/officeDocument/2006/relationships/font" Target="fonts/Oxygen-regular.fntdata"/><Relationship Id="rId23" Type="http://schemas.openxmlformats.org/officeDocument/2006/relationships/font" Target="fonts/Muli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regular.fntdata"/><Relationship Id="rId25" Type="http://schemas.openxmlformats.org/officeDocument/2006/relationships/font" Target="fonts/Oxygen-bold.fntdata"/><Relationship Id="rId28" Type="http://schemas.openxmlformats.org/officeDocument/2006/relationships/font" Target="fonts/Cabin-italic.fntdata"/><Relationship Id="rId27" Type="http://schemas.openxmlformats.org/officeDocument/2006/relationships/font" Target="fonts/Cab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dventPro-bold.fntdata"/><Relationship Id="rId30" Type="http://schemas.openxmlformats.org/officeDocument/2006/relationships/font" Target="fonts/Advent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76A5A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2pPr>
            <a:lvl3pPr lvl="2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3pPr>
            <a:lvl4pPr lvl="3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4pPr>
            <a:lvl5pPr lvl="4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5pPr>
            <a:lvl6pPr lvl="5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6pPr>
            <a:lvl7pPr lvl="6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7pPr>
            <a:lvl8pPr lvl="7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8pPr>
            <a:lvl9pPr lvl="8" algn="ctr">
              <a:spcBef>
                <a:spcPts val="0"/>
              </a:spcBef>
              <a:buSzPct val="100000"/>
              <a:buFont typeface="Oxygen"/>
              <a:defRPr sz="5200"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xygen"/>
              <a:buNone/>
              <a:defRPr sz="28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581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D9EAD3"/>
              </a:buClr>
              <a:buSzPct val="100000"/>
              <a:buFont typeface="Advent Pro"/>
              <a:buNone/>
              <a:defRPr sz="2800">
                <a:solidFill>
                  <a:srgbClr val="D9EAD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Advent Pro"/>
              <a:buNone/>
              <a:defRPr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SzPct val="100000"/>
              <a:buFont typeface="Muli"/>
              <a:defRPr sz="1800"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0E0E3"/>
              </a:buClr>
              <a:buFont typeface="Muli"/>
              <a:defRPr>
                <a:solidFill>
                  <a:srgbClr val="D0E0E3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09.png"/><Relationship Id="rId13" Type="http://schemas.openxmlformats.org/officeDocument/2006/relationships/image" Target="../media/image13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Relationship Id="rId5" Type="http://schemas.openxmlformats.org/officeDocument/2006/relationships/image" Target="../media/image03.png"/><Relationship Id="rId6" Type="http://schemas.openxmlformats.org/officeDocument/2006/relationships/image" Target="../media/image08.png"/><Relationship Id="rId7" Type="http://schemas.openxmlformats.org/officeDocument/2006/relationships/image" Target="../media/image07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5818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2041650" y="193275"/>
            <a:ext cx="4839725" cy="48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1202850" y="352100"/>
            <a:ext cx="6738300" cy="341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8500">
                <a:solidFill>
                  <a:srgbClr val="D9EAD3"/>
                </a:solidFill>
                <a:latin typeface="Advent Pro"/>
                <a:ea typeface="Advent Pro"/>
                <a:cs typeface="Advent Pro"/>
                <a:sym typeface="Advent Pro"/>
              </a:rPr>
              <a:t>PYTHON AND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8500">
                <a:solidFill>
                  <a:srgbClr val="D9EAD3"/>
                </a:solidFill>
                <a:latin typeface="Advent Pro"/>
                <a:ea typeface="Advent Pro"/>
                <a:cs typeface="Advent Pro"/>
                <a:sym typeface="Advent Pro"/>
              </a:rPr>
              <a:t> DATA SCIENCE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9EAD3"/>
                </a:solidFill>
                <a:latin typeface="Advent Pro"/>
                <a:ea typeface="Advent Pro"/>
                <a:cs typeface="Advent Pro"/>
                <a:sym typeface="Advent Pro"/>
              </a:rPr>
              <a:t>hannah deen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50" y="3851550"/>
            <a:ext cx="1212675" cy="12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0925" y="4140771"/>
            <a:ext cx="2090449" cy="7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PUBLIC CONTRIBUTIONS..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338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Kaggle.com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Datadriven.org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9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6000"/>
              <a:t>LET’S GET STARTED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675" y="2856325"/>
            <a:ext cx="1565425" cy="15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849" y="2972899"/>
            <a:ext cx="1448850" cy="14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PYTHON, TEXT EDITOR, TERMINAL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84075"/>
            <a:ext cx="8520600" cy="232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INSTALL PYTHON (3.X)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SETUP ENVIRONMENT - INSTALL DEPENDENCIES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WRITE PYTHON SCRIPT (Sublime Text)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RUN SCRIPT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MACHINE LEARNING WITH TREES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74" y="798274"/>
            <a:ext cx="7849524" cy="42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94924" y="455662"/>
            <a:ext cx="7754149" cy="423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READING THE PEOPLE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39150" y="1577275"/>
            <a:ext cx="4265700" cy="12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72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5818E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TODAY’S AGENDA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16075" y="1352675"/>
            <a:ext cx="427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b="1" lang="en-GB">
                <a:latin typeface="Cabin"/>
                <a:ea typeface="Cabin"/>
                <a:cs typeface="Cabin"/>
                <a:sym typeface="Cabin"/>
              </a:rPr>
              <a:t>Why Python?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b="1" lang="en-GB">
                <a:latin typeface="Cabin"/>
                <a:ea typeface="Cabin"/>
                <a:cs typeface="Cabin"/>
                <a:sym typeface="Cabin"/>
              </a:rPr>
              <a:t>But </a:t>
            </a:r>
            <a:r>
              <a:rPr b="1" i="1" lang="en-GB">
                <a:latin typeface="Cabin"/>
                <a:ea typeface="Cabin"/>
                <a:cs typeface="Cabin"/>
                <a:sym typeface="Cabin"/>
              </a:rPr>
              <a:t>what </a:t>
            </a:r>
            <a:r>
              <a:rPr b="1" lang="en-GB">
                <a:latin typeface="Cabin"/>
                <a:ea typeface="Cabin"/>
                <a:cs typeface="Cabin"/>
                <a:sym typeface="Cabin"/>
              </a:rPr>
              <a:t>can you do with it?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b="1" lang="en-GB">
                <a:latin typeface="Cabin"/>
                <a:ea typeface="Cabin"/>
                <a:cs typeface="Cabin"/>
                <a:sym typeface="Cabin"/>
              </a:rPr>
              <a:t>Data science!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b="1" lang="en-GB">
                <a:latin typeface="Cabin"/>
                <a:ea typeface="Cabin"/>
                <a:cs typeface="Cabin"/>
                <a:sym typeface="Cabin"/>
              </a:rPr>
              <a:t>Working examples.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Font typeface="Cabin"/>
              <a:buAutoNum type="arabicPeriod"/>
            </a:pPr>
            <a:r>
              <a:rPr b="1" lang="en-GB">
                <a:latin typeface="Cabin"/>
                <a:ea typeface="Cabin"/>
                <a:cs typeface="Cabin"/>
                <a:sym typeface="Cabin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 amt="36000"/>
          </a:blip>
          <a:srcRect b="0" l="8750" r="0" t="0"/>
          <a:stretch/>
        </p:blipFill>
        <p:spPr>
          <a:xfrm>
            <a:off x="96649" y="303412"/>
            <a:ext cx="5678949" cy="46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04800" y="1107825"/>
            <a:ext cx="3471600" cy="21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6000"/>
              <a:t>WHY PYTHON??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243100" y="476350"/>
            <a:ext cx="39009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D0E0E3"/>
              </a:buClr>
              <a:buSzPct val="100000"/>
              <a:buFont typeface="Cabin"/>
              <a:buAutoNum type="arabicPeriod"/>
            </a:pPr>
            <a:r>
              <a:rPr b="1" lang="en-GB" sz="24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READABILITY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D0E0E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D0E0E3"/>
              </a:buClr>
              <a:buSzPct val="100000"/>
              <a:buFont typeface="Cabin"/>
              <a:buAutoNum type="arabicPeriod"/>
            </a:pPr>
            <a:r>
              <a:rPr b="1" lang="en-GB" sz="24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POPULARITY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D0E0E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D0E0E3"/>
              </a:buClr>
              <a:buSzPct val="100000"/>
              <a:buFont typeface="Cabin"/>
              <a:buAutoNum type="arabicPeriod"/>
            </a:pPr>
            <a:r>
              <a:rPr b="1" lang="en-GB" sz="24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GENERALISABILITY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D0E0E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3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READABILITY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4624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Cabin"/>
              <a:buAutoNum type="arabicPeriod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One statement per line.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Cabin"/>
              <a:buAutoNum type="arabicPeriod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Tabulation.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Font typeface="Cabin"/>
              <a:buAutoNum type="arabicPeriod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Intuitive.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Of course, it’s also your responsibility to keep your code readable..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850" y="130025"/>
            <a:ext cx="4252425" cy="48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POPULARITY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428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Because Google and StackOverflow are your number one friends as a computer person, the network of people contributing to a language is hugely important to it’s success.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Lots of people use it, bigger support network, more people use it. 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12" y="872312"/>
            <a:ext cx="34766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54175" y="396525"/>
            <a:ext cx="2469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/>
              <a:t>POPULARITY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7" y="1065149"/>
            <a:ext cx="7924824" cy="39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362250" y="450825"/>
            <a:ext cx="5461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Stackoverflow posts: public Google BigQuery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GENERALISABILITY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075" y="711775"/>
            <a:ext cx="1631225" cy="14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775" y="1447800"/>
            <a:ext cx="2186425" cy="18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468" y="2304275"/>
            <a:ext cx="933725" cy="9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3899" y="4163123"/>
            <a:ext cx="3547500" cy="7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300" y="1265299"/>
            <a:ext cx="3060800" cy="9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7069" y="2479075"/>
            <a:ext cx="1034525" cy="12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9006" y="2479075"/>
            <a:ext cx="31238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34325" y="317575"/>
            <a:ext cx="1548450" cy="12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95500" y="126500"/>
            <a:ext cx="1588575" cy="15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55550" y="3304306"/>
            <a:ext cx="1898350" cy="10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5151" y="3024200"/>
            <a:ext cx="1775500" cy="16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81850" y="3304310"/>
            <a:ext cx="1898349" cy="496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500" y="27625"/>
            <a:ext cx="9051000" cy="50814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96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457200" lvl="0" marL="2286000">
              <a:spcBef>
                <a:spcPts val="0"/>
              </a:spcBef>
              <a:buNone/>
            </a:pPr>
            <a:r>
              <a:rPr b="1" lang="en-GB" sz="96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101610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6000"/>
              <a:t>DATA SCIENCE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39825" y="1677175"/>
            <a:ext cx="8520600" cy="14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i="1" lang="en-GB" sz="30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data science </a:t>
            </a:r>
            <a:r>
              <a:rPr i="1" lang="en-GB" sz="3000">
                <a:solidFill>
                  <a:srgbClr val="C9DAF8"/>
                </a:solidFill>
                <a:latin typeface="Cabin"/>
                <a:ea typeface="Cabin"/>
                <a:cs typeface="Cabin"/>
                <a:sym typeface="Cabin"/>
              </a:rPr>
              <a:t>democratises</a:t>
            </a:r>
            <a:r>
              <a:rPr i="1" lang="en-GB" sz="30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457200" lvl="0" marL="3200400">
              <a:spcBef>
                <a:spcPts val="0"/>
              </a:spcBef>
              <a:buNone/>
            </a:pPr>
            <a:r>
              <a:rPr i="1" lang="en-GB" sz="30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scientific discovery</a:t>
            </a:r>
            <a:r>
              <a:rPr lang="en-GB" sz="3000">
                <a:solidFill>
                  <a:srgbClr val="D0E0E3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75" y="2927025"/>
            <a:ext cx="1926225" cy="188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