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76" r:id="rId4"/>
    <p:sldId id="279" r:id="rId5"/>
    <p:sldId id="258" r:id="rId6"/>
    <p:sldId id="259" r:id="rId7"/>
    <p:sldId id="260" r:id="rId8"/>
    <p:sldId id="261" r:id="rId9"/>
    <p:sldId id="272" r:id="rId10"/>
    <p:sldId id="273" r:id="rId11"/>
    <p:sldId id="270" r:id="rId12"/>
    <p:sldId id="269" r:id="rId13"/>
    <p:sldId id="267" r:id="rId14"/>
    <p:sldId id="266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59"/>
    <p:restoredTop sz="83006"/>
  </p:normalViewPr>
  <p:slideViewPr>
    <p:cSldViewPr snapToGrid="0" snapToObjects="1">
      <p:cViewPr varScale="1">
        <p:scale>
          <a:sx n="73" d="100"/>
          <a:sy n="73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B0356-71D2-C843-8ECC-221E4E481028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F184AFB-E3EC-5647-85FF-DCDE7FCBD027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/>
            <a:t>P</a:t>
          </a:r>
          <a:endParaRPr lang="en-US" sz="2500" b="1" dirty="0"/>
        </a:p>
      </dgm:t>
    </dgm:pt>
    <dgm:pt modelId="{02C39DED-E479-6A4F-94CF-35E2A9D566C4}" type="parTrans" cxnId="{02AA7673-78A4-0948-95E3-2F27A2DE47C0}">
      <dgm:prSet/>
      <dgm:spPr/>
      <dgm:t>
        <a:bodyPr/>
        <a:lstStyle/>
        <a:p>
          <a:endParaRPr lang="en-US"/>
        </a:p>
      </dgm:t>
    </dgm:pt>
    <dgm:pt modelId="{356D0F42-2DC9-1345-A013-809A9FD6286F}" type="sibTrans" cxnId="{02AA7673-78A4-0948-95E3-2F27A2DE47C0}">
      <dgm:prSet/>
      <dgm:spPr/>
      <dgm:t>
        <a:bodyPr/>
        <a:lstStyle/>
        <a:p>
          <a:endParaRPr lang="en-US"/>
        </a:p>
      </dgm:t>
    </dgm:pt>
    <dgm:pt modelId="{30AE5234-974A-D849-9305-2669F3F27F2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</a:t>
          </a:r>
        </a:p>
      </dgm:t>
    </dgm:pt>
    <dgm:pt modelId="{064A7F3E-1880-9C4A-A59D-3EE00EDAAFBE}" type="parTrans" cxnId="{A1D23432-48B6-F044-ADE6-FC4C8EE5EFA4}">
      <dgm:prSet/>
      <dgm:spPr/>
      <dgm:t>
        <a:bodyPr/>
        <a:lstStyle/>
        <a:p>
          <a:endParaRPr lang="en-US"/>
        </a:p>
      </dgm:t>
    </dgm:pt>
    <dgm:pt modelId="{2BD50FCB-E03D-5A4C-B8D5-330BCCCF90C5}" type="sibTrans" cxnId="{A1D23432-48B6-F044-ADE6-FC4C8EE5EFA4}">
      <dgm:prSet/>
      <dgm:spPr/>
      <dgm:t>
        <a:bodyPr/>
        <a:lstStyle/>
        <a:p>
          <a:endParaRPr lang="en-US"/>
        </a:p>
      </dgm:t>
    </dgm:pt>
    <dgm:pt modelId="{3216CF1B-90E6-7441-8645-CF0288617F6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T</a:t>
          </a:r>
        </a:p>
      </dgm:t>
    </dgm:pt>
    <dgm:pt modelId="{64A34503-8B94-4743-8D9B-BBD558F51730}" type="parTrans" cxnId="{CAB49727-0BBB-CE4D-A89C-9BE9CF02E8F3}">
      <dgm:prSet/>
      <dgm:spPr/>
      <dgm:t>
        <a:bodyPr/>
        <a:lstStyle/>
        <a:p>
          <a:endParaRPr lang="en-US"/>
        </a:p>
      </dgm:t>
    </dgm:pt>
    <dgm:pt modelId="{D240D0D5-BEA6-C44E-9F5E-32BC2889B2A2}" type="sibTrans" cxnId="{CAB49727-0BBB-CE4D-A89C-9BE9CF02E8F3}">
      <dgm:prSet/>
      <dgm:spPr/>
      <dgm:t>
        <a:bodyPr/>
        <a:lstStyle/>
        <a:p>
          <a:endParaRPr lang="en-US"/>
        </a:p>
      </dgm:t>
    </dgm:pt>
    <dgm:pt modelId="{C6304FA8-3D80-3F4D-88E2-02D3541D51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Rise of subscription models and 3rd party delivery services </a:t>
          </a:r>
          <a:br>
            <a:rPr lang="en-US" sz="2400" dirty="0"/>
          </a:br>
          <a:r>
            <a:rPr lang="en-US" sz="2400" dirty="0"/>
            <a:t>(e.g. Deliveroo) in the industry</a:t>
          </a:r>
          <a:br>
            <a:rPr lang="en-US" sz="2400" dirty="0"/>
          </a:br>
          <a:r>
            <a:rPr lang="en-US" sz="1600" i="1" dirty="0"/>
            <a:t>(The Spoon, 2019)</a:t>
          </a:r>
          <a:endParaRPr lang="en-US" sz="2400" i="1" dirty="0"/>
        </a:p>
      </dgm:t>
    </dgm:pt>
    <dgm:pt modelId="{F7AA7CBC-22F5-8540-A1BB-E84589C03024}" type="sibTrans" cxnId="{54F1885E-DB92-6945-B544-B1394A17A4F7}">
      <dgm:prSet/>
      <dgm:spPr/>
      <dgm:t>
        <a:bodyPr/>
        <a:lstStyle/>
        <a:p>
          <a:endParaRPr lang="en-US"/>
        </a:p>
      </dgm:t>
    </dgm:pt>
    <dgm:pt modelId="{F9551B57-69AB-7949-9888-A71E8F1B9BE2}" type="parTrans" cxnId="{54F1885E-DB92-6945-B544-B1394A17A4F7}">
      <dgm:prSet/>
      <dgm:spPr/>
      <dgm:t>
        <a:bodyPr/>
        <a:lstStyle/>
        <a:p>
          <a:endParaRPr lang="en-US"/>
        </a:p>
      </dgm:t>
    </dgm:pt>
    <dgm:pt modelId="{B763EEF3-346F-D14F-8D54-F2B337AD22F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E" sz="2400" b="0" i="0" u="none" dirty="0"/>
            <a:t>Growing importance of health products in the snack/treat category</a:t>
          </a:r>
          <a:br>
            <a:rPr lang="en-IE" sz="2400" b="0" i="0" u="none" dirty="0"/>
          </a:br>
          <a:r>
            <a:rPr lang="en-US" sz="1600" i="1" dirty="0"/>
            <a:t>(Bord Bia, 2018 )</a:t>
          </a:r>
          <a:endParaRPr lang="en-US" sz="2400" dirty="0"/>
        </a:p>
      </dgm:t>
    </dgm:pt>
    <dgm:pt modelId="{E0607B42-C104-D044-AE89-D5F9010A08FD}" type="sibTrans" cxnId="{BB5CCECD-57F8-504E-8A21-9F9566A729DE}">
      <dgm:prSet/>
      <dgm:spPr/>
      <dgm:t>
        <a:bodyPr/>
        <a:lstStyle/>
        <a:p>
          <a:endParaRPr lang="en-US"/>
        </a:p>
      </dgm:t>
    </dgm:pt>
    <dgm:pt modelId="{D1F53004-8E0E-1348-9FDF-3A92034C73A4}" type="parTrans" cxnId="{BB5CCECD-57F8-504E-8A21-9F9566A729DE}">
      <dgm:prSet/>
      <dgm:spPr/>
      <dgm:t>
        <a:bodyPr/>
        <a:lstStyle/>
        <a:p>
          <a:endParaRPr lang="en-US"/>
        </a:p>
      </dgm:t>
    </dgm:pt>
    <dgm:pt modelId="{213D821F-3174-2844-85D3-6C87C7011C4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E</a:t>
          </a:r>
        </a:p>
      </dgm:t>
    </dgm:pt>
    <dgm:pt modelId="{CDBC00DD-C251-9342-B75E-EE24EBC7CAE4}" type="parTrans" cxnId="{76DE6DC9-718A-7549-8529-A1D102F0EADF}">
      <dgm:prSet/>
      <dgm:spPr/>
      <dgm:t>
        <a:bodyPr/>
        <a:lstStyle/>
        <a:p>
          <a:endParaRPr lang="en-US"/>
        </a:p>
      </dgm:t>
    </dgm:pt>
    <dgm:pt modelId="{BF42F076-180D-D148-8504-CCFA46FF99AB}" type="sibTrans" cxnId="{76DE6DC9-718A-7549-8529-A1D102F0EADF}">
      <dgm:prSet/>
      <dgm:spPr/>
      <dgm:t>
        <a:bodyPr/>
        <a:lstStyle/>
        <a:p>
          <a:endParaRPr lang="en-US"/>
        </a:p>
      </dgm:t>
    </dgm:pt>
    <dgm:pt modelId="{60B6B2BF-1D9C-A749-954B-72D5BE5E1D41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2400" dirty="0"/>
            <a:t>Implementation of sugar tax will encourage consumers to go for healthier options</a:t>
          </a:r>
          <a:br>
            <a:rPr lang="en-US" sz="2400" dirty="0"/>
          </a:br>
          <a:r>
            <a:rPr lang="en-US" sz="1600" i="1" dirty="0"/>
            <a:t>(Safe Food, 2018 )</a:t>
          </a:r>
          <a:br>
            <a:rPr lang="en-US" sz="2400" dirty="0"/>
          </a:br>
          <a:endParaRPr lang="en-US" sz="2400" dirty="0"/>
        </a:p>
      </dgm:t>
    </dgm:pt>
    <dgm:pt modelId="{B9F968FC-6E11-3642-AE26-5B8EE12CE8E8}" type="parTrans" cxnId="{4F020F99-1C89-4B4F-8A72-8B4BC5252ECE}">
      <dgm:prSet/>
      <dgm:spPr/>
      <dgm:t>
        <a:bodyPr/>
        <a:lstStyle/>
        <a:p>
          <a:endParaRPr lang="en-US"/>
        </a:p>
      </dgm:t>
    </dgm:pt>
    <dgm:pt modelId="{DA655080-AB43-DA48-96B7-48D2AEC24F5A}" type="sibTrans" cxnId="{4F020F99-1C89-4B4F-8A72-8B4BC5252ECE}">
      <dgm:prSet/>
      <dgm:spPr/>
      <dgm:t>
        <a:bodyPr/>
        <a:lstStyle/>
        <a:p>
          <a:endParaRPr lang="en-US"/>
        </a:p>
      </dgm:t>
    </dgm:pt>
    <dgm:pt modelId="{DF0EF029-19CA-104F-AA03-F692E25CE7CE}">
      <dgm:prSet/>
      <dgm:spPr/>
      <dgm:t>
        <a:bodyPr anchor="t"/>
        <a:lstStyle/>
        <a:p>
          <a:pPr>
            <a:lnSpc>
              <a:spcPct val="100000"/>
            </a:lnSpc>
          </a:pPr>
          <a:endParaRPr lang="en-US" sz="1700" dirty="0"/>
        </a:p>
      </dgm:t>
    </dgm:pt>
    <dgm:pt modelId="{8E5D2935-E7AD-E74C-B4D7-7B06809755AA}" type="parTrans" cxnId="{73E28923-8865-EB4F-AB1B-67B443D84D78}">
      <dgm:prSet/>
      <dgm:spPr/>
      <dgm:t>
        <a:bodyPr/>
        <a:lstStyle/>
        <a:p>
          <a:endParaRPr lang="en-US"/>
        </a:p>
      </dgm:t>
    </dgm:pt>
    <dgm:pt modelId="{DFB01606-FE34-D741-AE6E-D3D0DD5FE89F}" type="sibTrans" cxnId="{73E28923-8865-EB4F-AB1B-67B443D84D78}">
      <dgm:prSet/>
      <dgm:spPr/>
      <dgm:t>
        <a:bodyPr/>
        <a:lstStyle/>
        <a:p>
          <a:endParaRPr lang="en-US"/>
        </a:p>
      </dgm:t>
    </dgm:pt>
    <dgm:pt modelId="{DCF33D89-4CB3-4647-8858-33E886DD4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2400" b="0" i="0" u="none" dirty="0"/>
            <a:t>Irish Consumer Sentiment Index increase to 98.8, consumers more likely to purchase ‘luxuries’</a:t>
          </a:r>
          <a:br>
            <a:rPr lang="en-IE" sz="2400" b="0" i="0" u="none" dirty="0"/>
          </a:br>
          <a:r>
            <a:rPr lang="en-US" sz="1600" i="1" dirty="0"/>
            <a:t>(ESRI, 2019 )</a:t>
          </a:r>
          <a:endParaRPr lang="en-US" sz="2400" b="0" dirty="0"/>
        </a:p>
      </dgm:t>
    </dgm:pt>
    <dgm:pt modelId="{68C32A0D-1521-7840-AEB9-F6A2BCDE3E4D}" type="parTrans" cxnId="{1A0B4B15-CC2C-0242-90A5-E827C652C011}">
      <dgm:prSet/>
      <dgm:spPr/>
      <dgm:t>
        <a:bodyPr/>
        <a:lstStyle/>
        <a:p>
          <a:endParaRPr lang="en-US"/>
        </a:p>
      </dgm:t>
    </dgm:pt>
    <dgm:pt modelId="{2D7DF6C0-9A50-E54D-9F68-A50FF7FF4157}" type="sibTrans" cxnId="{1A0B4B15-CC2C-0242-90A5-E827C652C011}">
      <dgm:prSet/>
      <dgm:spPr/>
      <dgm:t>
        <a:bodyPr/>
        <a:lstStyle/>
        <a:p>
          <a:endParaRPr lang="en-US"/>
        </a:p>
      </dgm:t>
    </dgm:pt>
    <dgm:pt modelId="{B60D4532-C813-224A-9F71-41D8629DA299}">
      <dgm:prSet/>
      <dgm:spPr/>
      <dgm:t>
        <a:bodyPr anchor="t"/>
        <a:lstStyle/>
        <a:p>
          <a:pPr>
            <a:lnSpc>
              <a:spcPct val="100000"/>
            </a:lnSpc>
          </a:pPr>
          <a:endParaRPr lang="en-US" sz="1700" dirty="0"/>
        </a:p>
      </dgm:t>
    </dgm:pt>
    <dgm:pt modelId="{3980C147-94D7-9543-9635-11C28814281F}" type="parTrans" cxnId="{CC8C9CA3-0069-FC4A-AAB7-CE31110A6F23}">
      <dgm:prSet/>
      <dgm:spPr/>
      <dgm:t>
        <a:bodyPr/>
        <a:lstStyle/>
        <a:p>
          <a:endParaRPr lang="en-US"/>
        </a:p>
      </dgm:t>
    </dgm:pt>
    <dgm:pt modelId="{73CB2954-BFD1-204D-94C3-CA2176A06BF9}" type="sibTrans" cxnId="{CC8C9CA3-0069-FC4A-AAB7-CE31110A6F23}">
      <dgm:prSet/>
      <dgm:spPr/>
      <dgm:t>
        <a:bodyPr/>
        <a:lstStyle/>
        <a:p>
          <a:endParaRPr lang="en-US"/>
        </a:p>
      </dgm:t>
    </dgm:pt>
    <dgm:pt modelId="{D664B86D-7528-BC44-ABCE-529FB15DB551}">
      <dgm:prSet/>
      <dgm:spPr/>
      <dgm:t>
        <a:bodyPr/>
        <a:lstStyle/>
        <a:p>
          <a:pPr>
            <a:lnSpc>
              <a:spcPct val="100000"/>
            </a:lnSpc>
          </a:pPr>
          <a:endParaRPr lang="en-US" sz="2100" b="0" dirty="0"/>
        </a:p>
      </dgm:t>
    </dgm:pt>
    <dgm:pt modelId="{47F64884-B488-A849-A79F-0BBFF88F64E0}" type="parTrans" cxnId="{EF71EC92-F464-534A-8DE3-DDDED89B0243}">
      <dgm:prSet/>
      <dgm:spPr/>
      <dgm:t>
        <a:bodyPr/>
        <a:lstStyle/>
        <a:p>
          <a:endParaRPr lang="en-US"/>
        </a:p>
      </dgm:t>
    </dgm:pt>
    <dgm:pt modelId="{BC3CA0CE-45C7-2840-865E-00CB60CFF678}" type="sibTrans" cxnId="{EF71EC92-F464-534A-8DE3-DDDED89B0243}">
      <dgm:prSet/>
      <dgm:spPr/>
      <dgm:t>
        <a:bodyPr/>
        <a:lstStyle/>
        <a:p>
          <a:endParaRPr lang="en-US"/>
        </a:p>
      </dgm:t>
    </dgm:pt>
    <dgm:pt modelId="{989DB597-282A-48EE-91F5-228F75DBF0E3}" type="pres">
      <dgm:prSet presAssocID="{6FDB0356-71D2-C843-8ECC-221E4E481028}" presName="root" presStyleCnt="0">
        <dgm:presLayoutVars>
          <dgm:dir/>
          <dgm:resizeHandles val="exact"/>
        </dgm:presLayoutVars>
      </dgm:prSet>
      <dgm:spPr/>
    </dgm:pt>
    <dgm:pt modelId="{9897AC3C-4695-4044-8067-CAF475C6B8FD}" type="pres">
      <dgm:prSet presAssocID="{1F184AFB-E3EC-5647-85FF-DCDE7FCBD027}" presName="compNode" presStyleCnt="0"/>
      <dgm:spPr/>
    </dgm:pt>
    <dgm:pt modelId="{2D606EAB-68C1-4301-AE51-7FB936A0BE4D}" type="pres">
      <dgm:prSet presAssocID="{1F184AFB-E3EC-5647-85FF-DCDE7FCBD0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850B1E6-36E0-43A0-965A-BD2063505170}" type="pres">
      <dgm:prSet presAssocID="{1F184AFB-E3EC-5647-85FF-DCDE7FCBD027}" presName="iconSpace" presStyleCnt="0"/>
      <dgm:spPr/>
    </dgm:pt>
    <dgm:pt modelId="{1BC185BA-80FF-4752-9BB9-64DBF1E4B36C}" type="pres">
      <dgm:prSet presAssocID="{1F184AFB-E3EC-5647-85FF-DCDE7FCBD027}" presName="parTx" presStyleLbl="revTx" presStyleIdx="0" presStyleCnt="8">
        <dgm:presLayoutVars>
          <dgm:chMax val="0"/>
          <dgm:chPref val="0"/>
        </dgm:presLayoutVars>
      </dgm:prSet>
      <dgm:spPr/>
    </dgm:pt>
    <dgm:pt modelId="{6364D821-D6B3-43AA-8514-1A05CB0BFB9F}" type="pres">
      <dgm:prSet presAssocID="{1F184AFB-E3EC-5647-85FF-DCDE7FCBD027}" presName="txSpace" presStyleCnt="0"/>
      <dgm:spPr/>
    </dgm:pt>
    <dgm:pt modelId="{2C1A11AD-77D6-44CF-BE11-5894DCB49314}" type="pres">
      <dgm:prSet presAssocID="{1F184AFB-E3EC-5647-85FF-DCDE7FCBD027}" presName="desTx" presStyleLbl="revTx" presStyleIdx="1" presStyleCnt="8">
        <dgm:presLayoutVars/>
      </dgm:prSet>
      <dgm:spPr/>
    </dgm:pt>
    <dgm:pt modelId="{919AE5CE-5C27-4A04-BC98-702019F0720D}" type="pres">
      <dgm:prSet presAssocID="{356D0F42-2DC9-1345-A013-809A9FD6286F}" presName="sibTrans" presStyleCnt="0"/>
      <dgm:spPr/>
    </dgm:pt>
    <dgm:pt modelId="{509B7678-6EC6-4AE0-8ADF-F90DEC7302AA}" type="pres">
      <dgm:prSet presAssocID="{213D821F-3174-2844-85D3-6C87C7011C49}" presName="compNode" presStyleCnt="0"/>
      <dgm:spPr/>
    </dgm:pt>
    <dgm:pt modelId="{13DA6777-9960-49B9-BE83-75131CF183C4}" type="pres">
      <dgm:prSet presAssocID="{213D821F-3174-2844-85D3-6C87C7011C49}" presName="iconRect" presStyleLbl="node1" presStyleIdx="1" presStyleCnt="4" custLinFactNeighborY="75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CCD9323-4AC2-4829-8BC3-9309F2F5BC5C}" type="pres">
      <dgm:prSet presAssocID="{213D821F-3174-2844-85D3-6C87C7011C49}" presName="iconSpace" presStyleCnt="0"/>
      <dgm:spPr/>
    </dgm:pt>
    <dgm:pt modelId="{EC9901A2-ED5F-467B-8001-45D845A8A627}" type="pres">
      <dgm:prSet presAssocID="{213D821F-3174-2844-85D3-6C87C7011C49}" presName="parTx" presStyleLbl="revTx" presStyleIdx="2" presStyleCnt="8">
        <dgm:presLayoutVars>
          <dgm:chMax val="0"/>
          <dgm:chPref val="0"/>
        </dgm:presLayoutVars>
      </dgm:prSet>
      <dgm:spPr/>
    </dgm:pt>
    <dgm:pt modelId="{731E0F79-5DCB-4BCF-AB28-18F161C44030}" type="pres">
      <dgm:prSet presAssocID="{213D821F-3174-2844-85D3-6C87C7011C49}" presName="txSpace" presStyleCnt="0"/>
      <dgm:spPr/>
    </dgm:pt>
    <dgm:pt modelId="{568C3854-427F-4364-88EA-F8740438A810}" type="pres">
      <dgm:prSet presAssocID="{213D821F-3174-2844-85D3-6C87C7011C49}" presName="desTx" presStyleLbl="revTx" presStyleIdx="3" presStyleCnt="8">
        <dgm:presLayoutVars/>
      </dgm:prSet>
      <dgm:spPr/>
    </dgm:pt>
    <dgm:pt modelId="{F7E76CF6-8C42-47F1-A1FD-00EE212FE889}" type="pres">
      <dgm:prSet presAssocID="{BF42F076-180D-D148-8504-CCFA46FF99AB}" presName="sibTrans" presStyleCnt="0"/>
      <dgm:spPr/>
    </dgm:pt>
    <dgm:pt modelId="{FF89E707-6490-4C76-9BAB-A1B639EFDE96}" type="pres">
      <dgm:prSet presAssocID="{30AE5234-974A-D849-9305-2669F3F27F22}" presName="compNode" presStyleCnt="0"/>
      <dgm:spPr/>
    </dgm:pt>
    <dgm:pt modelId="{E3A6D661-7162-4CFF-B1A2-73B21FCC3BB4}" type="pres">
      <dgm:prSet presAssocID="{30AE5234-974A-D849-9305-2669F3F27F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C5231C2-0A46-4A80-BB16-AD3408084FC0}" type="pres">
      <dgm:prSet presAssocID="{30AE5234-974A-D849-9305-2669F3F27F22}" presName="iconSpace" presStyleCnt="0"/>
      <dgm:spPr/>
    </dgm:pt>
    <dgm:pt modelId="{6CF40D2B-9A3A-425F-9A84-D2119CDC591B}" type="pres">
      <dgm:prSet presAssocID="{30AE5234-974A-D849-9305-2669F3F27F22}" presName="parTx" presStyleLbl="revTx" presStyleIdx="4" presStyleCnt="8">
        <dgm:presLayoutVars>
          <dgm:chMax val="0"/>
          <dgm:chPref val="0"/>
        </dgm:presLayoutVars>
      </dgm:prSet>
      <dgm:spPr/>
    </dgm:pt>
    <dgm:pt modelId="{E6CB193C-99E0-42A1-B5B0-D091F31214D0}" type="pres">
      <dgm:prSet presAssocID="{30AE5234-974A-D849-9305-2669F3F27F22}" presName="txSpace" presStyleCnt="0"/>
      <dgm:spPr/>
    </dgm:pt>
    <dgm:pt modelId="{C120FA1A-1D27-4186-9A1B-5FBF4E720F19}" type="pres">
      <dgm:prSet presAssocID="{30AE5234-974A-D849-9305-2669F3F27F22}" presName="desTx" presStyleLbl="revTx" presStyleIdx="5" presStyleCnt="8">
        <dgm:presLayoutVars/>
      </dgm:prSet>
      <dgm:spPr/>
    </dgm:pt>
    <dgm:pt modelId="{89431917-EC25-46E4-9619-3BECD615B7CB}" type="pres">
      <dgm:prSet presAssocID="{2BD50FCB-E03D-5A4C-B8D5-330BCCCF90C5}" presName="sibTrans" presStyleCnt="0"/>
      <dgm:spPr/>
    </dgm:pt>
    <dgm:pt modelId="{362060F4-F966-4588-9816-40B370E16851}" type="pres">
      <dgm:prSet presAssocID="{3216CF1B-90E6-7441-8645-CF0288617F6E}" presName="compNode" presStyleCnt="0"/>
      <dgm:spPr/>
    </dgm:pt>
    <dgm:pt modelId="{D18A6F00-8C22-49AD-BA08-65A8A8B2A581}" type="pres">
      <dgm:prSet presAssocID="{3216CF1B-90E6-7441-8645-CF0288617F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871B15B-458D-4230-89A5-A86BD58585A1}" type="pres">
      <dgm:prSet presAssocID="{3216CF1B-90E6-7441-8645-CF0288617F6E}" presName="iconSpace" presStyleCnt="0"/>
      <dgm:spPr/>
    </dgm:pt>
    <dgm:pt modelId="{24D061FB-CBDB-490E-B11E-FDFF23F12865}" type="pres">
      <dgm:prSet presAssocID="{3216CF1B-90E6-7441-8645-CF0288617F6E}" presName="parTx" presStyleLbl="revTx" presStyleIdx="6" presStyleCnt="8">
        <dgm:presLayoutVars>
          <dgm:chMax val="0"/>
          <dgm:chPref val="0"/>
        </dgm:presLayoutVars>
      </dgm:prSet>
      <dgm:spPr/>
    </dgm:pt>
    <dgm:pt modelId="{F711DAB7-4A3E-4499-97EF-C3220C9EF33F}" type="pres">
      <dgm:prSet presAssocID="{3216CF1B-90E6-7441-8645-CF0288617F6E}" presName="txSpace" presStyleCnt="0"/>
      <dgm:spPr/>
    </dgm:pt>
    <dgm:pt modelId="{3C79311D-4163-49E8-AA06-A35B38374FD6}" type="pres">
      <dgm:prSet presAssocID="{3216CF1B-90E6-7441-8645-CF0288617F6E}" presName="desTx" presStyleLbl="revTx" presStyleIdx="7" presStyleCnt="8">
        <dgm:presLayoutVars/>
      </dgm:prSet>
      <dgm:spPr/>
    </dgm:pt>
  </dgm:ptLst>
  <dgm:cxnLst>
    <dgm:cxn modelId="{1A0B4B15-CC2C-0242-90A5-E827C652C011}" srcId="{213D821F-3174-2844-85D3-6C87C7011C49}" destId="{DCF33D89-4CB3-4647-8858-33E886DD4F4A}" srcOrd="0" destOrd="0" parTransId="{68C32A0D-1521-7840-AEB9-F6A2BCDE3E4D}" sibTransId="{2D7DF6C0-9A50-E54D-9F68-A50FF7FF4157}"/>
    <dgm:cxn modelId="{5C8FD71C-4FD3-3148-9EE8-46360BDCD705}" type="presOf" srcId="{D664B86D-7528-BC44-ABCE-529FB15DB551}" destId="{568C3854-427F-4364-88EA-F8740438A810}" srcOrd="0" destOrd="1" presId="urn:microsoft.com/office/officeart/2018/5/layout/CenteredIconLabelDescriptionList"/>
    <dgm:cxn modelId="{BC63201D-3C1D-DA40-ABF4-AD68367E1417}" type="presOf" srcId="{213D821F-3174-2844-85D3-6C87C7011C49}" destId="{EC9901A2-ED5F-467B-8001-45D845A8A627}" srcOrd="0" destOrd="0" presId="urn:microsoft.com/office/officeart/2018/5/layout/CenteredIconLabelDescriptionList"/>
    <dgm:cxn modelId="{8286E11F-8EEF-B44C-A928-4F170F9577C3}" type="presOf" srcId="{DCF33D89-4CB3-4647-8858-33E886DD4F4A}" destId="{568C3854-427F-4364-88EA-F8740438A810}" srcOrd="0" destOrd="0" presId="urn:microsoft.com/office/officeart/2018/5/layout/CenteredIconLabelDescriptionList"/>
    <dgm:cxn modelId="{73E28923-8865-EB4F-AB1B-67B443D84D78}" srcId="{1F184AFB-E3EC-5647-85FF-DCDE7FCBD027}" destId="{DF0EF029-19CA-104F-AA03-F692E25CE7CE}" srcOrd="2" destOrd="0" parTransId="{8E5D2935-E7AD-E74C-B4D7-7B06809755AA}" sibTransId="{DFB01606-FE34-D741-AE6E-D3D0DD5FE89F}"/>
    <dgm:cxn modelId="{CAB49727-0BBB-CE4D-A89C-9BE9CF02E8F3}" srcId="{6FDB0356-71D2-C843-8ECC-221E4E481028}" destId="{3216CF1B-90E6-7441-8645-CF0288617F6E}" srcOrd="3" destOrd="0" parTransId="{64A34503-8B94-4743-8D9B-BBD558F51730}" sibTransId="{D240D0D5-BEA6-C44E-9F5E-32BC2889B2A2}"/>
    <dgm:cxn modelId="{A1D23432-48B6-F044-ADE6-FC4C8EE5EFA4}" srcId="{6FDB0356-71D2-C843-8ECC-221E4E481028}" destId="{30AE5234-974A-D849-9305-2669F3F27F22}" srcOrd="2" destOrd="0" parTransId="{064A7F3E-1880-9C4A-A59D-3EE00EDAAFBE}" sibTransId="{2BD50FCB-E03D-5A4C-B8D5-330BCCCF90C5}"/>
    <dgm:cxn modelId="{5E39A539-A1EE-E848-A486-C5F4D67F42A7}" type="presOf" srcId="{B763EEF3-346F-D14F-8D54-F2B337AD22FE}" destId="{C120FA1A-1D27-4186-9A1B-5FBF4E720F19}" srcOrd="0" destOrd="0" presId="urn:microsoft.com/office/officeart/2018/5/layout/CenteredIconLabelDescriptionList"/>
    <dgm:cxn modelId="{12189E50-6BA3-AC43-A7B4-49A0FBF4AF8B}" type="presOf" srcId="{1F184AFB-E3EC-5647-85FF-DCDE7FCBD027}" destId="{1BC185BA-80FF-4752-9BB9-64DBF1E4B36C}" srcOrd="0" destOrd="0" presId="urn:microsoft.com/office/officeart/2018/5/layout/CenteredIconLabelDescriptionList"/>
    <dgm:cxn modelId="{12E46D5B-88FB-6446-9814-34582C504C51}" type="presOf" srcId="{6FDB0356-71D2-C843-8ECC-221E4E481028}" destId="{989DB597-282A-48EE-91F5-228F75DBF0E3}" srcOrd="0" destOrd="0" presId="urn:microsoft.com/office/officeart/2018/5/layout/CenteredIconLabelDescriptionList"/>
    <dgm:cxn modelId="{54F1885E-DB92-6945-B544-B1394A17A4F7}" srcId="{3216CF1B-90E6-7441-8645-CF0288617F6E}" destId="{C6304FA8-3D80-3F4D-88E2-02D3541D51CF}" srcOrd="0" destOrd="0" parTransId="{F9551B57-69AB-7949-9888-A71E8F1B9BE2}" sibTransId="{F7AA7CBC-22F5-8540-A1BB-E84589C03024}"/>
    <dgm:cxn modelId="{02AA7673-78A4-0948-95E3-2F27A2DE47C0}" srcId="{6FDB0356-71D2-C843-8ECC-221E4E481028}" destId="{1F184AFB-E3EC-5647-85FF-DCDE7FCBD027}" srcOrd="0" destOrd="0" parTransId="{02C39DED-E479-6A4F-94CF-35E2A9D566C4}" sibTransId="{356D0F42-2DC9-1345-A013-809A9FD6286F}"/>
    <dgm:cxn modelId="{219A6576-84AA-4C47-8826-3E70F180E79B}" type="presOf" srcId="{3216CF1B-90E6-7441-8645-CF0288617F6E}" destId="{24D061FB-CBDB-490E-B11E-FDFF23F12865}" srcOrd="0" destOrd="0" presId="urn:microsoft.com/office/officeart/2018/5/layout/CenteredIconLabelDescriptionList"/>
    <dgm:cxn modelId="{6FEAFE7D-72EE-B14C-A807-312324204852}" type="presOf" srcId="{DF0EF029-19CA-104F-AA03-F692E25CE7CE}" destId="{2C1A11AD-77D6-44CF-BE11-5894DCB49314}" srcOrd="0" destOrd="2" presId="urn:microsoft.com/office/officeart/2018/5/layout/CenteredIconLabelDescriptionList"/>
    <dgm:cxn modelId="{AC98138C-77BD-2F48-A2D5-FB21AD692831}" type="presOf" srcId="{B60D4532-C813-224A-9F71-41D8629DA299}" destId="{2C1A11AD-77D6-44CF-BE11-5894DCB49314}" srcOrd="0" destOrd="1" presId="urn:microsoft.com/office/officeart/2018/5/layout/CenteredIconLabelDescriptionList"/>
    <dgm:cxn modelId="{EF71EC92-F464-534A-8DE3-DDDED89B0243}" srcId="{213D821F-3174-2844-85D3-6C87C7011C49}" destId="{D664B86D-7528-BC44-ABCE-529FB15DB551}" srcOrd="1" destOrd="0" parTransId="{47F64884-B488-A849-A79F-0BBFF88F64E0}" sibTransId="{BC3CA0CE-45C7-2840-865E-00CB60CFF678}"/>
    <dgm:cxn modelId="{4F020F99-1C89-4B4F-8A72-8B4BC5252ECE}" srcId="{1F184AFB-E3EC-5647-85FF-DCDE7FCBD027}" destId="{60B6B2BF-1D9C-A749-954B-72D5BE5E1D41}" srcOrd="0" destOrd="0" parTransId="{B9F968FC-6E11-3642-AE26-5B8EE12CE8E8}" sibTransId="{DA655080-AB43-DA48-96B7-48D2AEC24F5A}"/>
    <dgm:cxn modelId="{C15FA49B-521E-0449-B390-BBBA7FC2CDEF}" type="presOf" srcId="{C6304FA8-3D80-3F4D-88E2-02D3541D51CF}" destId="{3C79311D-4163-49E8-AA06-A35B38374FD6}" srcOrd="0" destOrd="0" presId="urn:microsoft.com/office/officeart/2018/5/layout/CenteredIconLabelDescriptionList"/>
    <dgm:cxn modelId="{CC8C9CA3-0069-FC4A-AAB7-CE31110A6F23}" srcId="{1F184AFB-E3EC-5647-85FF-DCDE7FCBD027}" destId="{B60D4532-C813-224A-9F71-41D8629DA299}" srcOrd="1" destOrd="0" parTransId="{3980C147-94D7-9543-9635-11C28814281F}" sibTransId="{73CB2954-BFD1-204D-94C3-CA2176A06BF9}"/>
    <dgm:cxn modelId="{208ED5BA-EB23-6348-AE64-9F41E4A21187}" type="presOf" srcId="{30AE5234-974A-D849-9305-2669F3F27F22}" destId="{6CF40D2B-9A3A-425F-9A84-D2119CDC591B}" srcOrd="0" destOrd="0" presId="urn:microsoft.com/office/officeart/2018/5/layout/CenteredIconLabelDescriptionList"/>
    <dgm:cxn modelId="{76DE6DC9-718A-7549-8529-A1D102F0EADF}" srcId="{6FDB0356-71D2-C843-8ECC-221E4E481028}" destId="{213D821F-3174-2844-85D3-6C87C7011C49}" srcOrd="1" destOrd="0" parTransId="{CDBC00DD-C251-9342-B75E-EE24EBC7CAE4}" sibTransId="{BF42F076-180D-D148-8504-CCFA46FF99AB}"/>
    <dgm:cxn modelId="{BB5CCECD-57F8-504E-8A21-9F9566A729DE}" srcId="{30AE5234-974A-D849-9305-2669F3F27F22}" destId="{B763EEF3-346F-D14F-8D54-F2B337AD22FE}" srcOrd="0" destOrd="0" parTransId="{D1F53004-8E0E-1348-9FDF-3A92034C73A4}" sibTransId="{E0607B42-C104-D044-AE89-D5F9010A08FD}"/>
    <dgm:cxn modelId="{F51D64F5-17E6-5B4A-9653-21C45A12411F}" type="presOf" srcId="{60B6B2BF-1D9C-A749-954B-72D5BE5E1D41}" destId="{2C1A11AD-77D6-44CF-BE11-5894DCB49314}" srcOrd="0" destOrd="0" presId="urn:microsoft.com/office/officeart/2018/5/layout/CenteredIconLabelDescriptionList"/>
    <dgm:cxn modelId="{DB4AEA8F-0E7D-044B-905F-2F124864DEA9}" type="presParOf" srcId="{989DB597-282A-48EE-91F5-228F75DBF0E3}" destId="{9897AC3C-4695-4044-8067-CAF475C6B8FD}" srcOrd="0" destOrd="0" presId="urn:microsoft.com/office/officeart/2018/5/layout/CenteredIconLabelDescriptionList"/>
    <dgm:cxn modelId="{A6CD83F0-1DCC-C443-9C86-EC4DCCA4AB25}" type="presParOf" srcId="{9897AC3C-4695-4044-8067-CAF475C6B8FD}" destId="{2D606EAB-68C1-4301-AE51-7FB936A0BE4D}" srcOrd="0" destOrd="0" presId="urn:microsoft.com/office/officeart/2018/5/layout/CenteredIconLabelDescriptionList"/>
    <dgm:cxn modelId="{1BF6F8D9-FB17-8246-97FF-0E3C43FA9387}" type="presParOf" srcId="{9897AC3C-4695-4044-8067-CAF475C6B8FD}" destId="{8850B1E6-36E0-43A0-965A-BD2063505170}" srcOrd="1" destOrd="0" presId="urn:microsoft.com/office/officeart/2018/5/layout/CenteredIconLabelDescriptionList"/>
    <dgm:cxn modelId="{DFD5E255-FDDB-5D4A-81CD-F0CB9C01CA26}" type="presParOf" srcId="{9897AC3C-4695-4044-8067-CAF475C6B8FD}" destId="{1BC185BA-80FF-4752-9BB9-64DBF1E4B36C}" srcOrd="2" destOrd="0" presId="urn:microsoft.com/office/officeart/2018/5/layout/CenteredIconLabelDescriptionList"/>
    <dgm:cxn modelId="{8442E68E-C223-7A42-91B4-87F092A547F5}" type="presParOf" srcId="{9897AC3C-4695-4044-8067-CAF475C6B8FD}" destId="{6364D821-D6B3-43AA-8514-1A05CB0BFB9F}" srcOrd="3" destOrd="0" presId="urn:microsoft.com/office/officeart/2018/5/layout/CenteredIconLabelDescriptionList"/>
    <dgm:cxn modelId="{994B1C6F-57E5-ED4F-B6B6-9B16630CC16F}" type="presParOf" srcId="{9897AC3C-4695-4044-8067-CAF475C6B8FD}" destId="{2C1A11AD-77D6-44CF-BE11-5894DCB49314}" srcOrd="4" destOrd="0" presId="urn:microsoft.com/office/officeart/2018/5/layout/CenteredIconLabelDescriptionList"/>
    <dgm:cxn modelId="{C59B8A1A-26A9-1248-9D15-5ABC4901EF9B}" type="presParOf" srcId="{989DB597-282A-48EE-91F5-228F75DBF0E3}" destId="{919AE5CE-5C27-4A04-BC98-702019F0720D}" srcOrd="1" destOrd="0" presId="urn:microsoft.com/office/officeart/2018/5/layout/CenteredIconLabelDescriptionList"/>
    <dgm:cxn modelId="{DFB2ABD5-4037-1649-B6E4-F2D6DDCAFF53}" type="presParOf" srcId="{989DB597-282A-48EE-91F5-228F75DBF0E3}" destId="{509B7678-6EC6-4AE0-8ADF-F90DEC7302AA}" srcOrd="2" destOrd="0" presId="urn:microsoft.com/office/officeart/2018/5/layout/CenteredIconLabelDescriptionList"/>
    <dgm:cxn modelId="{DFD415C7-0201-7F4C-872D-9FF07CF1A011}" type="presParOf" srcId="{509B7678-6EC6-4AE0-8ADF-F90DEC7302AA}" destId="{13DA6777-9960-49B9-BE83-75131CF183C4}" srcOrd="0" destOrd="0" presId="urn:microsoft.com/office/officeart/2018/5/layout/CenteredIconLabelDescriptionList"/>
    <dgm:cxn modelId="{A99603B6-C295-0A49-8DE9-1785BCEC8D3F}" type="presParOf" srcId="{509B7678-6EC6-4AE0-8ADF-F90DEC7302AA}" destId="{0CCD9323-4AC2-4829-8BC3-9309F2F5BC5C}" srcOrd="1" destOrd="0" presId="urn:microsoft.com/office/officeart/2018/5/layout/CenteredIconLabelDescriptionList"/>
    <dgm:cxn modelId="{7FA31BFA-37E7-5341-A80F-9CD79BBBC121}" type="presParOf" srcId="{509B7678-6EC6-4AE0-8ADF-F90DEC7302AA}" destId="{EC9901A2-ED5F-467B-8001-45D845A8A627}" srcOrd="2" destOrd="0" presId="urn:microsoft.com/office/officeart/2018/5/layout/CenteredIconLabelDescriptionList"/>
    <dgm:cxn modelId="{74848FB9-2C9C-6449-8A6F-B68ACC385882}" type="presParOf" srcId="{509B7678-6EC6-4AE0-8ADF-F90DEC7302AA}" destId="{731E0F79-5DCB-4BCF-AB28-18F161C44030}" srcOrd="3" destOrd="0" presId="urn:microsoft.com/office/officeart/2018/5/layout/CenteredIconLabelDescriptionList"/>
    <dgm:cxn modelId="{F8C1E606-83DF-2E4A-B060-C749F1DCE644}" type="presParOf" srcId="{509B7678-6EC6-4AE0-8ADF-F90DEC7302AA}" destId="{568C3854-427F-4364-88EA-F8740438A810}" srcOrd="4" destOrd="0" presId="urn:microsoft.com/office/officeart/2018/5/layout/CenteredIconLabelDescriptionList"/>
    <dgm:cxn modelId="{CDE5FD5D-C6C3-9045-9D57-E09735158DBA}" type="presParOf" srcId="{989DB597-282A-48EE-91F5-228F75DBF0E3}" destId="{F7E76CF6-8C42-47F1-A1FD-00EE212FE889}" srcOrd="3" destOrd="0" presId="urn:microsoft.com/office/officeart/2018/5/layout/CenteredIconLabelDescriptionList"/>
    <dgm:cxn modelId="{E56C9D91-DF8E-F641-8AFD-D89FA3D804D4}" type="presParOf" srcId="{989DB597-282A-48EE-91F5-228F75DBF0E3}" destId="{FF89E707-6490-4C76-9BAB-A1B639EFDE96}" srcOrd="4" destOrd="0" presId="urn:microsoft.com/office/officeart/2018/5/layout/CenteredIconLabelDescriptionList"/>
    <dgm:cxn modelId="{3B3A4BB9-5F10-0140-87E4-9092C6B30DBB}" type="presParOf" srcId="{FF89E707-6490-4C76-9BAB-A1B639EFDE96}" destId="{E3A6D661-7162-4CFF-B1A2-73B21FCC3BB4}" srcOrd="0" destOrd="0" presId="urn:microsoft.com/office/officeart/2018/5/layout/CenteredIconLabelDescriptionList"/>
    <dgm:cxn modelId="{A4F283E5-2B36-8B47-8ADF-92D98AEC04F1}" type="presParOf" srcId="{FF89E707-6490-4C76-9BAB-A1B639EFDE96}" destId="{5C5231C2-0A46-4A80-BB16-AD3408084FC0}" srcOrd="1" destOrd="0" presId="urn:microsoft.com/office/officeart/2018/5/layout/CenteredIconLabelDescriptionList"/>
    <dgm:cxn modelId="{80218E3C-F0D4-0A44-A15E-6CE42F7EF974}" type="presParOf" srcId="{FF89E707-6490-4C76-9BAB-A1B639EFDE96}" destId="{6CF40D2B-9A3A-425F-9A84-D2119CDC591B}" srcOrd="2" destOrd="0" presId="urn:microsoft.com/office/officeart/2018/5/layout/CenteredIconLabelDescriptionList"/>
    <dgm:cxn modelId="{60CCBE1C-68AA-AC45-8CE7-7363B968293B}" type="presParOf" srcId="{FF89E707-6490-4C76-9BAB-A1B639EFDE96}" destId="{E6CB193C-99E0-42A1-B5B0-D091F31214D0}" srcOrd="3" destOrd="0" presId="urn:microsoft.com/office/officeart/2018/5/layout/CenteredIconLabelDescriptionList"/>
    <dgm:cxn modelId="{240066F3-191D-3342-9C1E-BB88A805B750}" type="presParOf" srcId="{FF89E707-6490-4C76-9BAB-A1B639EFDE96}" destId="{C120FA1A-1D27-4186-9A1B-5FBF4E720F19}" srcOrd="4" destOrd="0" presId="urn:microsoft.com/office/officeart/2018/5/layout/CenteredIconLabelDescriptionList"/>
    <dgm:cxn modelId="{C31C5301-E52A-3248-B3A3-35EDF697363A}" type="presParOf" srcId="{989DB597-282A-48EE-91F5-228F75DBF0E3}" destId="{89431917-EC25-46E4-9619-3BECD615B7CB}" srcOrd="5" destOrd="0" presId="urn:microsoft.com/office/officeart/2018/5/layout/CenteredIconLabelDescriptionList"/>
    <dgm:cxn modelId="{4595F1D4-154D-674D-B47E-2C5CF1CF1733}" type="presParOf" srcId="{989DB597-282A-48EE-91F5-228F75DBF0E3}" destId="{362060F4-F966-4588-9816-40B370E16851}" srcOrd="6" destOrd="0" presId="urn:microsoft.com/office/officeart/2018/5/layout/CenteredIconLabelDescriptionList"/>
    <dgm:cxn modelId="{8F40CB61-443E-5E40-B456-A4C115AF41A1}" type="presParOf" srcId="{362060F4-F966-4588-9816-40B370E16851}" destId="{D18A6F00-8C22-49AD-BA08-65A8A8B2A581}" srcOrd="0" destOrd="0" presId="urn:microsoft.com/office/officeart/2018/5/layout/CenteredIconLabelDescriptionList"/>
    <dgm:cxn modelId="{750B2C8F-5EE8-5C48-893D-D3194CF765F5}" type="presParOf" srcId="{362060F4-F966-4588-9816-40B370E16851}" destId="{0871B15B-458D-4230-89A5-A86BD58585A1}" srcOrd="1" destOrd="0" presId="urn:microsoft.com/office/officeart/2018/5/layout/CenteredIconLabelDescriptionList"/>
    <dgm:cxn modelId="{BCB7FCCD-A977-C349-A3AB-DE30FFFA2ADC}" type="presParOf" srcId="{362060F4-F966-4588-9816-40B370E16851}" destId="{24D061FB-CBDB-490E-B11E-FDFF23F12865}" srcOrd="2" destOrd="0" presId="urn:microsoft.com/office/officeart/2018/5/layout/CenteredIconLabelDescriptionList"/>
    <dgm:cxn modelId="{CAF4D6B0-4AB4-B94B-AC2E-00B9D6C4153C}" type="presParOf" srcId="{362060F4-F966-4588-9816-40B370E16851}" destId="{F711DAB7-4A3E-4499-97EF-C3220C9EF33F}" srcOrd="3" destOrd="0" presId="urn:microsoft.com/office/officeart/2018/5/layout/CenteredIconLabelDescriptionList"/>
    <dgm:cxn modelId="{C9FA0183-5A02-1447-9677-C067B37520F0}" type="presParOf" srcId="{362060F4-F966-4588-9816-40B370E16851}" destId="{3C79311D-4163-49E8-AA06-A35B38374F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7262FC-49DD-644B-9DFF-ED6097316AF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F950D84C-8AE3-6B49-9CE2-70E0D3A5E520}">
      <dgm:prSet phldrT="[Text]" custT="1"/>
      <dgm:spPr/>
      <dgm:t>
        <a:bodyPr/>
        <a:lstStyle/>
        <a:p>
          <a:pPr algn="l"/>
          <a:r>
            <a:rPr lang="en-US" sz="2000" b="0" dirty="0"/>
            <a:t>FINANCIAL</a:t>
          </a:r>
        </a:p>
      </dgm:t>
    </dgm:pt>
    <dgm:pt modelId="{3D8934B1-C8B1-BD49-A146-BAF395FD1728}" type="parTrans" cxnId="{2E35B61F-A72E-6C4C-8FA8-14C6EBA4903A}">
      <dgm:prSet/>
      <dgm:spPr/>
      <dgm:t>
        <a:bodyPr/>
        <a:lstStyle/>
        <a:p>
          <a:endParaRPr lang="en-US" sz="1600"/>
        </a:p>
      </dgm:t>
    </dgm:pt>
    <dgm:pt modelId="{F1847B90-6E73-A547-A731-B1CB8C244FF8}" type="sibTrans" cxnId="{2E35B61F-A72E-6C4C-8FA8-14C6EBA4903A}">
      <dgm:prSet/>
      <dgm:spPr/>
      <dgm:t>
        <a:bodyPr/>
        <a:lstStyle/>
        <a:p>
          <a:endParaRPr lang="en-US" sz="1600"/>
        </a:p>
      </dgm:t>
    </dgm:pt>
    <dgm:pt modelId="{A3F6951E-AADC-B547-902D-2A29687D0629}">
      <dgm:prSet phldrT="[Text]" custT="1"/>
      <dgm:spPr/>
      <dgm:t>
        <a:bodyPr/>
        <a:lstStyle/>
        <a:p>
          <a:pPr algn="l"/>
          <a:r>
            <a:rPr lang="en-US" sz="2000" b="0" dirty="0"/>
            <a:t>    HUMAN</a:t>
          </a:r>
        </a:p>
      </dgm:t>
    </dgm:pt>
    <dgm:pt modelId="{A58CC9CF-EADC-F84E-9CEA-3F06F721AEE0}" type="parTrans" cxnId="{C636919E-C424-364F-832B-2CD87B5000DD}">
      <dgm:prSet/>
      <dgm:spPr/>
      <dgm:t>
        <a:bodyPr/>
        <a:lstStyle/>
        <a:p>
          <a:endParaRPr lang="en-US" sz="1600"/>
        </a:p>
      </dgm:t>
    </dgm:pt>
    <dgm:pt modelId="{05D69968-A410-9C48-B020-24D05CEA2557}" type="sibTrans" cxnId="{C636919E-C424-364F-832B-2CD87B5000DD}">
      <dgm:prSet/>
      <dgm:spPr/>
      <dgm:t>
        <a:bodyPr/>
        <a:lstStyle/>
        <a:p>
          <a:endParaRPr lang="en-US" sz="1600"/>
        </a:p>
      </dgm:t>
    </dgm:pt>
    <dgm:pt modelId="{AB27352E-3EEE-A049-A3BD-FDB2D8DDB4DC}">
      <dgm:prSet phldrT="[Text]" custT="1"/>
      <dgm:spPr/>
      <dgm:t>
        <a:bodyPr/>
        <a:lstStyle/>
        <a:p>
          <a:pPr algn="l"/>
          <a:r>
            <a:rPr lang="en-US" sz="2000" b="0" dirty="0"/>
            <a:t>    INFORMATION</a:t>
          </a:r>
        </a:p>
      </dgm:t>
    </dgm:pt>
    <dgm:pt modelId="{AF040825-3D19-C04A-81DE-4EB6339BAE3C}" type="parTrans" cxnId="{6CFD42DD-261D-FF42-98D3-41176C1E91D6}">
      <dgm:prSet/>
      <dgm:spPr/>
      <dgm:t>
        <a:bodyPr/>
        <a:lstStyle/>
        <a:p>
          <a:endParaRPr lang="en-US" sz="1600"/>
        </a:p>
      </dgm:t>
    </dgm:pt>
    <dgm:pt modelId="{21F3EB10-53A1-364F-A2F4-7B3D6FA989FA}" type="sibTrans" cxnId="{6CFD42DD-261D-FF42-98D3-41176C1E91D6}">
      <dgm:prSet/>
      <dgm:spPr/>
      <dgm:t>
        <a:bodyPr/>
        <a:lstStyle/>
        <a:p>
          <a:endParaRPr lang="en-US" sz="1600"/>
        </a:p>
      </dgm:t>
    </dgm:pt>
    <dgm:pt modelId="{508A7E7C-1A70-1045-B52E-21677B5468C6}">
      <dgm:prSet custT="1"/>
      <dgm:spPr/>
      <dgm:t>
        <a:bodyPr/>
        <a:lstStyle/>
        <a:p>
          <a:pPr algn="l"/>
          <a:r>
            <a:rPr lang="en-US" sz="2000" dirty="0"/>
            <a:t>      SUPPLY</a:t>
          </a:r>
          <a:endParaRPr lang="en-US" sz="1800" dirty="0"/>
        </a:p>
      </dgm:t>
    </dgm:pt>
    <dgm:pt modelId="{4EBCB43A-E7B8-7B4F-870F-C371DF01F574}" type="parTrans" cxnId="{4D4F7D2D-32B3-4F4F-A313-1FA28BE79472}">
      <dgm:prSet/>
      <dgm:spPr/>
      <dgm:t>
        <a:bodyPr/>
        <a:lstStyle/>
        <a:p>
          <a:endParaRPr lang="en-US" sz="1600"/>
        </a:p>
      </dgm:t>
    </dgm:pt>
    <dgm:pt modelId="{A90ACAAE-238C-814E-A0BE-EEEC5CC8502D}" type="sibTrans" cxnId="{4D4F7D2D-32B3-4F4F-A313-1FA28BE79472}">
      <dgm:prSet/>
      <dgm:spPr/>
      <dgm:t>
        <a:bodyPr/>
        <a:lstStyle/>
        <a:p>
          <a:endParaRPr lang="en-US" sz="1600"/>
        </a:p>
      </dgm:t>
    </dgm:pt>
    <dgm:pt modelId="{D443E306-0032-3B4A-BEFA-5DDFD403C06E}" type="pres">
      <dgm:prSet presAssocID="{467262FC-49DD-644B-9DFF-ED6097316AF9}" presName="Name0" presStyleCnt="0">
        <dgm:presLayoutVars>
          <dgm:dir/>
          <dgm:resizeHandles val="exact"/>
        </dgm:presLayoutVars>
      </dgm:prSet>
      <dgm:spPr/>
    </dgm:pt>
    <dgm:pt modelId="{5BA2EDE5-7CC5-0449-8C93-84C87806846A}" type="pres">
      <dgm:prSet presAssocID="{F950D84C-8AE3-6B49-9CE2-70E0D3A5E520}" presName="parTxOnly" presStyleLbl="node1" presStyleIdx="0" presStyleCnt="4" custScaleX="67888">
        <dgm:presLayoutVars>
          <dgm:bulletEnabled val="1"/>
        </dgm:presLayoutVars>
      </dgm:prSet>
      <dgm:spPr/>
    </dgm:pt>
    <dgm:pt modelId="{387078A5-D954-E54D-9CB7-09F583487BF8}" type="pres">
      <dgm:prSet presAssocID="{F1847B90-6E73-A547-A731-B1CB8C244FF8}" presName="parSpace" presStyleCnt="0"/>
      <dgm:spPr/>
    </dgm:pt>
    <dgm:pt modelId="{733B774F-F6AD-AC41-A60E-D4ABED2C69C4}" type="pres">
      <dgm:prSet presAssocID="{A3F6951E-AADC-B547-902D-2A29687D0629}" presName="parTxOnly" presStyleLbl="node1" presStyleIdx="1" presStyleCnt="4" custScaleX="84748">
        <dgm:presLayoutVars>
          <dgm:bulletEnabled val="1"/>
        </dgm:presLayoutVars>
      </dgm:prSet>
      <dgm:spPr/>
    </dgm:pt>
    <dgm:pt modelId="{E3FEC90A-FB3F-4848-9DF1-A33DDF76EB9D}" type="pres">
      <dgm:prSet presAssocID="{05D69968-A410-9C48-B020-24D05CEA2557}" presName="parSpace" presStyleCnt="0"/>
      <dgm:spPr/>
    </dgm:pt>
    <dgm:pt modelId="{8AA39D4B-D1A2-7641-B223-287CAF1E38E4}" type="pres">
      <dgm:prSet presAssocID="{AB27352E-3EEE-A049-A3BD-FDB2D8DDB4DC}" presName="parTxOnly" presStyleLbl="node1" presStyleIdx="2" presStyleCnt="4" custScaleX="105045">
        <dgm:presLayoutVars>
          <dgm:bulletEnabled val="1"/>
        </dgm:presLayoutVars>
      </dgm:prSet>
      <dgm:spPr/>
    </dgm:pt>
    <dgm:pt modelId="{2C9162DE-6F59-1341-8EF4-14F294750EF2}" type="pres">
      <dgm:prSet presAssocID="{21F3EB10-53A1-364F-A2F4-7B3D6FA989FA}" presName="parSpace" presStyleCnt="0"/>
      <dgm:spPr/>
    </dgm:pt>
    <dgm:pt modelId="{02B8EAFA-A8AC-CA43-9409-8B474D8152E8}" type="pres">
      <dgm:prSet presAssocID="{508A7E7C-1A70-1045-B52E-21677B5468C6}" presName="parTxOnly" presStyleLbl="node1" presStyleIdx="3" presStyleCnt="4" custScaleX="95578">
        <dgm:presLayoutVars>
          <dgm:bulletEnabled val="1"/>
        </dgm:presLayoutVars>
      </dgm:prSet>
      <dgm:spPr/>
    </dgm:pt>
  </dgm:ptLst>
  <dgm:cxnLst>
    <dgm:cxn modelId="{D797840E-446A-3F48-B05B-FB8B9EE0A72C}" type="presOf" srcId="{AB27352E-3EEE-A049-A3BD-FDB2D8DDB4DC}" destId="{8AA39D4B-D1A2-7641-B223-287CAF1E38E4}" srcOrd="0" destOrd="0" presId="urn:microsoft.com/office/officeart/2005/8/layout/hChevron3"/>
    <dgm:cxn modelId="{88DC041E-7BFB-9D4D-B700-C0A2F4FFA31B}" type="presOf" srcId="{508A7E7C-1A70-1045-B52E-21677B5468C6}" destId="{02B8EAFA-A8AC-CA43-9409-8B474D8152E8}" srcOrd="0" destOrd="0" presId="urn:microsoft.com/office/officeart/2005/8/layout/hChevron3"/>
    <dgm:cxn modelId="{2E35B61F-A72E-6C4C-8FA8-14C6EBA4903A}" srcId="{467262FC-49DD-644B-9DFF-ED6097316AF9}" destId="{F950D84C-8AE3-6B49-9CE2-70E0D3A5E520}" srcOrd="0" destOrd="0" parTransId="{3D8934B1-C8B1-BD49-A146-BAF395FD1728}" sibTransId="{F1847B90-6E73-A547-A731-B1CB8C244FF8}"/>
    <dgm:cxn modelId="{523CAE27-8D26-114F-B5EF-074000806167}" type="presOf" srcId="{F950D84C-8AE3-6B49-9CE2-70E0D3A5E520}" destId="{5BA2EDE5-7CC5-0449-8C93-84C87806846A}" srcOrd="0" destOrd="0" presId="urn:microsoft.com/office/officeart/2005/8/layout/hChevron3"/>
    <dgm:cxn modelId="{4D4F7D2D-32B3-4F4F-A313-1FA28BE79472}" srcId="{467262FC-49DD-644B-9DFF-ED6097316AF9}" destId="{508A7E7C-1A70-1045-B52E-21677B5468C6}" srcOrd="3" destOrd="0" parTransId="{4EBCB43A-E7B8-7B4F-870F-C371DF01F574}" sibTransId="{A90ACAAE-238C-814E-A0BE-EEEC5CC8502D}"/>
    <dgm:cxn modelId="{7B70F677-2278-FF4E-A58B-E1BC3036C86A}" type="presOf" srcId="{A3F6951E-AADC-B547-902D-2A29687D0629}" destId="{733B774F-F6AD-AC41-A60E-D4ABED2C69C4}" srcOrd="0" destOrd="0" presId="urn:microsoft.com/office/officeart/2005/8/layout/hChevron3"/>
    <dgm:cxn modelId="{C636919E-C424-364F-832B-2CD87B5000DD}" srcId="{467262FC-49DD-644B-9DFF-ED6097316AF9}" destId="{A3F6951E-AADC-B547-902D-2A29687D0629}" srcOrd="1" destOrd="0" parTransId="{A58CC9CF-EADC-F84E-9CEA-3F06F721AEE0}" sibTransId="{05D69968-A410-9C48-B020-24D05CEA2557}"/>
    <dgm:cxn modelId="{6452C8B7-2EA8-8548-93AF-ABCCCF0BD12F}" type="presOf" srcId="{467262FC-49DD-644B-9DFF-ED6097316AF9}" destId="{D443E306-0032-3B4A-BEFA-5DDFD403C06E}" srcOrd="0" destOrd="0" presId="urn:microsoft.com/office/officeart/2005/8/layout/hChevron3"/>
    <dgm:cxn modelId="{6CFD42DD-261D-FF42-98D3-41176C1E91D6}" srcId="{467262FC-49DD-644B-9DFF-ED6097316AF9}" destId="{AB27352E-3EEE-A049-A3BD-FDB2D8DDB4DC}" srcOrd="2" destOrd="0" parTransId="{AF040825-3D19-C04A-81DE-4EB6339BAE3C}" sibTransId="{21F3EB10-53A1-364F-A2F4-7B3D6FA989FA}"/>
    <dgm:cxn modelId="{2401D383-75CA-3D4A-B353-E3868DF03B61}" type="presParOf" srcId="{D443E306-0032-3B4A-BEFA-5DDFD403C06E}" destId="{5BA2EDE5-7CC5-0449-8C93-84C87806846A}" srcOrd="0" destOrd="0" presId="urn:microsoft.com/office/officeart/2005/8/layout/hChevron3"/>
    <dgm:cxn modelId="{D18CC409-E378-1148-BD74-C236EE782C8A}" type="presParOf" srcId="{D443E306-0032-3B4A-BEFA-5DDFD403C06E}" destId="{387078A5-D954-E54D-9CB7-09F583487BF8}" srcOrd="1" destOrd="0" presId="urn:microsoft.com/office/officeart/2005/8/layout/hChevron3"/>
    <dgm:cxn modelId="{609DE424-4DCB-D44E-A7D1-68D0A0B47A27}" type="presParOf" srcId="{D443E306-0032-3B4A-BEFA-5DDFD403C06E}" destId="{733B774F-F6AD-AC41-A60E-D4ABED2C69C4}" srcOrd="2" destOrd="0" presId="urn:microsoft.com/office/officeart/2005/8/layout/hChevron3"/>
    <dgm:cxn modelId="{6D38F228-08D4-4648-89A8-2D2D65BBE446}" type="presParOf" srcId="{D443E306-0032-3B4A-BEFA-5DDFD403C06E}" destId="{E3FEC90A-FB3F-4848-9DF1-A33DDF76EB9D}" srcOrd="3" destOrd="0" presId="urn:microsoft.com/office/officeart/2005/8/layout/hChevron3"/>
    <dgm:cxn modelId="{CAEDC067-2D31-1E44-841E-C3C7C7CEF6DE}" type="presParOf" srcId="{D443E306-0032-3B4A-BEFA-5DDFD403C06E}" destId="{8AA39D4B-D1A2-7641-B223-287CAF1E38E4}" srcOrd="4" destOrd="0" presId="urn:microsoft.com/office/officeart/2005/8/layout/hChevron3"/>
    <dgm:cxn modelId="{BE222C33-06B7-984B-8E1F-139AEA57748C}" type="presParOf" srcId="{D443E306-0032-3B4A-BEFA-5DDFD403C06E}" destId="{2C9162DE-6F59-1341-8EF4-14F294750EF2}" srcOrd="5" destOrd="0" presId="urn:microsoft.com/office/officeart/2005/8/layout/hChevron3"/>
    <dgm:cxn modelId="{8B1B6B14-1A5C-B147-9F87-BEF744754867}" type="presParOf" srcId="{D443E306-0032-3B4A-BEFA-5DDFD403C06E}" destId="{02B8EAFA-A8AC-CA43-9409-8B474D8152E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06EAB-68C1-4301-AE51-7FB936A0BE4D}">
      <dsp:nvSpPr>
        <dsp:cNvPr id="0" name=""/>
        <dsp:cNvSpPr/>
      </dsp:nvSpPr>
      <dsp:spPr>
        <a:xfrm>
          <a:off x="776702" y="146087"/>
          <a:ext cx="829828" cy="829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185BA-80FF-4752-9BB9-64DBF1E4B36C}">
      <dsp:nvSpPr>
        <dsp:cNvPr id="0" name=""/>
        <dsp:cNvSpPr/>
      </dsp:nvSpPr>
      <dsp:spPr>
        <a:xfrm>
          <a:off x="6147" y="1191051"/>
          <a:ext cx="2370937" cy="42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P</a:t>
          </a:r>
          <a:endParaRPr lang="en-US" sz="2500" b="1" kern="1200" dirty="0"/>
        </a:p>
      </dsp:txBody>
      <dsp:txXfrm>
        <a:off x="6147" y="1191051"/>
        <a:ext cx="2370937" cy="422323"/>
      </dsp:txXfrm>
    </dsp:sp>
    <dsp:sp modelId="{2C1A11AD-77D6-44CF-BE11-5894DCB49314}">
      <dsp:nvSpPr>
        <dsp:cNvPr id="0" name=""/>
        <dsp:cNvSpPr/>
      </dsp:nvSpPr>
      <dsp:spPr>
        <a:xfrm>
          <a:off x="6147" y="1713437"/>
          <a:ext cx="2370937" cy="343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Implementation of sugar tax will encourage consumers to go for healthier options</a:t>
          </a:r>
          <a:br>
            <a:rPr lang="en-US" sz="2400" kern="1200" dirty="0"/>
          </a:br>
          <a:r>
            <a:rPr lang="en-US" sz="1600" i="1" kern="1200" dirty="0"/>
            <a:t>(Safe Food, 2018 )</a:t>
          </a:r>
          <a:br>
            <a:rPr lang="en-US" sz="2400" kern="1200" dirty="0"/>
          </a:br>
          <a:endParaRPr lang="en-US" sz="24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147" y="1713437"/>
        <a:ext cx="2370937" cy="3435808"/>
      </dsp:txXfrm>
    </dsp:sp>
    <dsp:sp modelId="{13DA6777-9960-49B9-BE83-75131CF183C4}">
      <dsp:nvSpPr>
        <dsp:cNvPr id="0" name=""/>
        <dsp:cNvSpPr/>
      </dsp:nvSpPr>
      <dsp:spPr>
        <a:xfrm>
          <a:off x="3562554" y="208556"/>
          <a:ext cx="829828" cy="829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901A2-ED5F-467B-8001-45D845A8A627}">
      <dsp:nvSpPr>
        <dsp:cNvPr id="0" name=""/>
        <dsp:cNvSpPr/>
      </dsp:nvSpPr>
      <dsp:spPr>
        <a:xfrm>
          <a:off x="2791999" y="1191051"/>
          <a:ext cx="2370937" cy="42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E</a:t>
          </a:r>
        </a:p>
      </dsp:txBody>
      <dsp:txXfrm>
        <a:off x="2791999" y="1191051"/>
        <a:ext cx="2370937" cy="422323"/>
      </dsp:txXfrm>
    </dsp:sp>
    <dsp:sp modelId="{568C3854-427F-4364-88EA-F8740438A810}">
      <dsp:nvSpPr>
        <dsp:cNvPr id="0" name=""/>
        <dsp:cNvSpPr/>
      </dsp:nvSpPr>
      <dsp:spPr>
        <a:xfrm>
          <a:off x="2791999" y="1713437"/>
          <a:ext cx="2370937" cy="343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b="0" i="0" u="none" kern="1200" dirty="0"/>
            <a:t>Irish Consumer Sentiment Index increase to 98.8, consumers more likely to purchase ‘luxuries’</a:t>
          </a:r>
          <a:br>
            <a:rPr lang="en-IE" sz="2400" b="0" i="0" u="none" kern="1200" dirty="0"/>
          </a:br>
          <a:r>
            <a:rPr lang="en-US" sz="1600" i="1" kern="1200" dirty="0"/>
            <a:t>(ESRI, 2019 )</a:t>
          </a:r>
          <a:endParaRPr lang="en-US" sz="2400" b="0" kern="1200" dirty="0"/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b="0" kern="1200" dirty="0"/>
        </a:p>
      </dsp:txBody>
      <dsp:txXfrm>
        <a:off x="2791999" y="1713437"/>
        <a:ext cx="2370937" cy="3435808"/>
      </dsp:txXfrm>
    </dsp:sp>
    <dsp:sp modelId="{E3A6D661-7162-4CFF-B1A2-73B21FCC3BB4}">
      <dsp:nvSpPr>
        <dsp:cNvPr id="0" name=""/>
        <dsp:cNvSpPr/>
      </dsp:nvSpPr>
      <dsp:spPr>
        <a:xfrm>
          <a:off x="6348405" y="146087"/>
          <a:ext cx="829828" cy="829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40D2B-9A3A-425F-9A84-D2119CDC591B}">
      <dsp:nvSpPr>
        <dsp:cNvPr id="0" name=""/>
        <dsp:cNvSpPr/>
      </dsp:nvSpPr>
      <dsp:spPr>
        <a:xfrm>
          <a:off x="5577851" y="1191051"/>
          <a:ext cx="2370937" cy="42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S</a:t>
          </a:r>
        </a:p>
      </dsp:txBody>
      <dsp:txXfrm>
        <a:off x="5577851" y="1191051"/>
        <a:ext cx="2370937" cy="422323"/>
      </dsp:txXfrm>
    </dsp:sp>
    <dsp:sp modelId="{C120FA1A-1D27-4186-9A1B-5FBF4E720F19}">
      <dsp:nvSpPr>
        <dsp:cNvPr id="0" name=""/>
        <dsp:cNvSpPr/>
      </dsp:nvSpPr>
      <dsp:spPr>
        <a:xfrm>
          <a:off x="5577851" y="1713437"/>
          <a:ext cx="2370937" cy="343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b="0" i="0" u="none" kern="1200" dirty="0"/>
            <a:t>Growing importance of health products in the snack/treat category</a:t>
          </a:r>
          <a:br>
            <a:rPr lang="en-IE" sz="2400" b="0" i="0" u="none" kern="1200" dirty="0"/>
          </a:br>
          <a:r>
            <a:rPr lang="en-US" sz="1600" i="1" kern="1200" dirty="0"/>
            <a:t>(Bord Bia, 2018 )</a:t>
          </a:r>
          <a:endParaRPr lang="en-US" sz="2400" kern="1200" dirty="0"/>
        </a:p>
      </dsp:txBody>
      <dsp:txXfrm>
        <a:off x="5577851" y="1713437"/>
        <a:ext cx="2370937" cy="3435808"/>
      </dsp:txXfrm>
    </dsp:sp>
    <dsp:sp modelId="{D18A6F00-8C22-49AD-BA08-65A8A8B2A581}">
      <dsp:nvSpPr>
        <dsp:cNvPr id="0" name=""/>
        <dsp:cNvSpPr/>
      </dsp:nvSpPr>
      <dsp:spPr>
        <a:xfrm>
          <a:off x="9134257" y="146087"/>
          <a:ext cx="829828" cy="829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061FB-CBDB-490E-B11E-FDFF23F12865}">
      <dsp:nvSpPr>
        <dsp:cNvPr id="0" name=""/>
        <dsp:cNvSpPr/>
      </dsp:nvSpPr>
      <dsp:spPr>
        <a:xfrm>
          <a:off x="8363702" y="1191051"/>
          <a:ext cx="2370937" cy="42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T</a:t>
          </a:r>
        </a:p>
      </dsp:txBody>
      <dsp:txXfrm>
        <a:off x="8363702" y="1191051"/>
        <a:ext cx="2370937" cy="422323"/>
      </dsp:txXfrm>
    </dsp:sp>
    <dsp:sp modelId="{3C79311D-4163-49E8-AA06-A35B38374FD6}">
      <dsp:nvSpPr>
        <dsp:cNvPr id="0" name=""/>
        <dsp:cNvSpPr/>
      </dsp:nvSpPr>
      <dsp:spPr>
        <a:xfrm>
          <a:off x="8363702" y="1713437"/>
          <a:ext cx="2370937" cy="343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Rise of subscription models and 3rd party delivery services </a:t>
          </a:r>
          <a:br>
            <a:rPr lang="en-US" sz="2400" kern="1200" dirty="0"/>
          </a:br>
          <a:r>
            <a:rPr lang="en-US" sz="2400" kern="1200" dirty="0"/>
            <a:t>(e.g. Deliveroo) in the industry</a:t>
          </a:r>
          <a:br>
            <a:rPr lang="en-US" sz="2400" kern="1200" dirty="0"/>
          </a:br>
          <a:r>
            <a:rPr lang="en-US" sz="1600" i="1" kern="1200" dirty="0"/>
            <a:t>(The Spoon, 2019)</a:t>
          </a:r>
          <a:endParaRPr lang="en-US" sz="2400" i="1" kern="1200" dirty="0"/>
        </a:p>
      </dsp:txBody>
      <dsp:txXfrm>
        <a:off x="8363702" y="1713437"/>
        <a:ext cx="2370937" cy="3435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EDE5-7CC5-0449-8C93-84C87806846A}">
      <dsp:nvSpPr>
        <dsp:cNvPr id="0" name=""/>
        <dsp:cNvSpPr/>
      </dsp:nvSpPr>
      <dsp:spPr>
        <a:xfrm>
          <a:off x="2770" y="0"/>
          <a:ext cx="2495000" cy="12062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FINANCIAL</a:t>
          </a:r>
        </a:p>
      </dsp:txBody>
      <dsp:txXfrm>
        <a:off x="2770" y="0"/>
        <a:ext cx="2193440" cy="1206240"/>
      </dsp:txXfrm>
    </dsp:sp>
    <dsp:sp modelId="{733B774F-F6AD-AC41-A60E-D4ABED2C69C4}">
      <dsp:nvSpPr>
        <dsp:cNvPr id="0" name=""/>
        <dsp:cNvSpPr/>
      </dsp:nvSpPr>
      <dsp:spPr>
        <a:xfrm>
          <a:off x="1762735" y="0"/>
          <a:ext cx="3114633" cy="1206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    HUMAN</a:t>
          </a:r>
        </a:p>
      </dsp:txBody>
      <dsp:txXfrm>
        <a:off x="2365855" y="0"/>
        <a:ext cx="1908393" cy="1206240"/>
      </dsp:txXfrm>
    </dsp:sp>
    <dsp:sp modelId="{8AA39D4B-D1A2-7641-B223-287CAF1E38E4}">
      <dsp:nvSpPr>
        <dsp:cNvPr id="0" name=""/>
        <dsp:cNvSpPr/>
      </dsp:nvSpPr>
      <dsp:spPr>
        <a:xfrm>
          <a:off x="4142335" y="0"/>
          <a:ext cx="3860583" cy="1206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    INFORMATION</a:t>
          </a:r>
        </a:p>
      </dsp:txBody>
      <dsp:txXfrm>
        <a:off x="4745455" y="0"/>
        <a:ext cx="2654343" cy="1206240"/>
      </dsp:txXfrm>
    </dsp:sp>
    <dsp:sp modelId="{02B8EAFA-A8AC-CA43-9409-8B474D8152E8}">
      <dsp:nvSpPr>
        <dsp:cNvPr id="0" name=""/>
        <dsp:cNvSpPr/>
      </dsp:nvSpPr>
      <dsp:spPr>
        <a:xfrm>
          <a:off x="7267884" y="0"/>
          <a:ext cx="3512655" cy="1206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SUPPLY</a:t>
          </a:r>
          <a:endParaRPr lang="en-US" sz="1800" kern="1200" dirty="0"/>
        </a:p>
      </dsp:txBody>
      <dsp:txXfrm>
        <a:off x="7871004" y="0"/>
        <a:ext cx="2306415" cy="1206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C8749-D33C-DB44-9CCB-1D28616D0B19}" type="datetimeFigureOut">
              <a:rPr lang="en-US" smtClean="0"/>
              <a:t>3/6/19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7084-C3D5-B045-919D-3C5BE9FC2B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3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food.eu/Professional/Nutrition/Nutrition-News/Nutrition-News/May-2018/Sugar-sweetened-drinks-tax-comes-into-effect-in-th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hespoon.tech/subscription-models-are-the-future-of-third-party-food-delivery/" TargetMode="External"/><Relationship Id="rId5" Type="http://schemas.openxmlformats.org/officeDocument/2006/relationships/hyperlink" Target="https://www.bordbia.ie/industry/manufacturers/insight/alerts/pages/snackificationandhealthysnackingtrendsgathermomentum.aspx" TargetMode="External"/><Relationship Id="rId4" Type="http://schemas.openxmlformats.org/officeDocument/2006/relationships/hyperlink" Target="https://tradingeconomics.com/ireland/consumer-confidenc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atrinafox/2017/12/27/heres-why-you-should-turn-your-business-vegan-in-2018/#7f6d28ae214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irishexaminer.com/breakingnews/lifestyle/foodanddrink/darina-allens-top-food-trends-for-2019-896785.html" TargetMode="External"/><Relationship Id="rId4" Type="http://schemas.openxmlformats.org/officeDocument/2006/relationships/hyperlink" Target="https://store.mintel.com/ireland-consumer-snacking-habits-market-repor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olutenutrition.i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i="1" dirty="0">
                <a:effectLst/>
              </a:rPr>
              <a:t>Sugar sweetened drinks tax comes into effect in the Republic of Ireland</a:t>
            </a:r>
            <a:r>
              <a:rPr lang="en-IE" dirty="0">
                <a:effectLst/>
              </a:rPr>
              <a:t> (2018). Available at: </a:t>
            </a:r>
            <a:r>
              <a:rPr lang="en-IE" dirty="0">
                <a:effectLst/>
                <a:hlinkClick r:id="rId3"/>
              </a:rPr>
              <a:t>https://www.safefood.eu/Professional/Nutrition/Nutrition-News/Nutrition-News/May-2018/Sugar-sweetened-drinks-tax-comes-into-effect-in-th.aspx</a:t>
            </a:r>
            <a:r>
              <a:rPr lang="en-IE" dirty="0">
                <a:effectLst/>
              </a:rPr>
              <a:t> (Accessed: 26 February 2019).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effectLst/>
              </a:rPr>
              <a:t>ERSI (2019) </a:t>
            </a:r>
            <a:r>
              <a:rPr lang="en-IE" i="1" dirty="0">
                <a:effectLst/>
              </a:rPr>
              <a:t>Ireland Consumer Confidence | 2019 | Data | Chart | Calendar | Forecast</a:t>
            </a:r>
            <a:r>
              <a:rPr lang="en-IE" dirty="0">
                <a:effectLst/>
              </a:rPr>
              <a:t>. Available at: </a:t>
            </a:r>
            <a:r>
              <a:rPr lang="en-IE" dirty="0">
                <a:effectLst/>
                <a:hlinkClick r:id="rId4"/>
              </a:rPr>
              <a:t>https://tradingeconomics.com/ireland/consumer-confidence</a:t>
            </a:r>
            <a:r>
              <a:rPr lang="en-IE" dirty="0">
                <a:effectLst/>
              </a:rPr>
              <a:t> (Accessed: 26 February 2019).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effectLst/>
              </a:rPr>
              <a:t>Bord Bia (2018) </a:t>
            </a:r>
            <a:r>
              <a:rPr lang="en-IE" i="1" dirty="0">
                <a:effectLst/>
              </a:rPr>
              <a:t>Snackification and healthy snacking trends gather momentum</a:t>
            </a:r>
            <a:r>
              <a:rPr lang="en-IE" dirty="0">
                <a:effectLst/>
              </a:rPr>
              <a:t>, </a:t>
            </a:r>
            <a:r>
              <a:rPr lang="en-IE" i="1" dirty="0">
                <a:effectLst/>
              </a:rPr>
              <a:t>Bord Bia. Irish Food Board</a:t>
            </a:r>
            <a:r>
              <a:rPr lang="en-IE" dirty="0">
                <a:effectLst/>
              </a:rPr>
              <a:t>. Available at: </a:t>
            </a:r>
            <a:r>
              <a:rPr lang="en-IE" dirty="0">
                <a:effectLst/>
                <a:hlinkClick r:id="rId5"/>
              </a:rPr>
              <a:t>https://www.bordbia.ie/industry/manufacturers/insight/alerts/pages/snackificationandhealthysnackingtrendsgathermomentum.aspx</a:t>
            </a:r>
            <a:r>
              <a:rPr lang="en-IE" dirty="0">
                <a:effectLst/>
              </a:rPr>
              <a:t> (Accessed: 2 March 2019).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effectLst/>
              </a:rPr>
              <a:t>The Spoon (2019) </a:t>
            </a:r>
            <a:r>
              <a:rPr lang="en-IE" i="1" dirty="0">
                <a:effectLst/>
              </a:rPr>
              <a:t>Subscription Models Are the Future of Third-Party Food Delivery | The Spoon</a:t>
            </a:r>
            <a:r>
              <a:rPr lang="en-IE" dirty="0">
                <a:effectLst/>
              </a:rPr>
              <a:t>. Available at: </a:t>
            </a:r>
            <a:r>
              <a:rPr lang="en-IE" dirty="0">
                <a:effectLst/>
                <a:hlinkClick r:id="rId6"/>
              </a:rPr>
              <a:t>https://thespoon.tech/subscription-models-are-the-future-of-third-party-food-delivery/</a:t>
            </a:r>
            <a:r>
              <a:rPr lang="en-IE" dirty="0">
                <a:effectLst/>
              </a:rPr>
              <a:t> (Accessed: 2 March 2019).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C88EE-0B14-0A43-9D34-0CD9F6E544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951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7084-C3D5-B045-919D-3C5BE9FC2B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effectLst/>
              </a:rPr>
              <a:t>Forbes (2017) </a:t>
            </a:r>
            <a:r>
              <a:rPr lang="en-IE" i="1" dirty="0">
                <a:effectLst/>
              </a:rPr>
              <a:t>Here’s Why You Should Turn Your Business Vegan In 2018</a:t>
            </a:r>
            <a:r>
              <a:rPr lang="en-IE" dirty="0">
                <a:effectLst/>
              </a:rPr>
              <a:t>. Available at: </a:t>
            </a:r>
            <a:r>
              <a:rPr lang="en-IE" dirty="0">
                <a:effectLst/>
                <a:hlinkClick r:id="rId3"/>
              </a:rPr>
              <a:t>https://www.forbes.com/sites/katrinafox/2017/12/27/heres-why-you-should-turn-your-business-vegan-in-2018/#7f6d28ae2144</a:t>
            </a:r>
            <a:r>
              <a:rPr lang="en-IE" dirty="0">
                <a:effectLst/>
              </a:rPr>
              <a:t> (Accessed: 2 March 2019).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effectLst/>
              </a:rPr>
              <a:t>Mintel (2018) </a:t>
            </a:r>
            <a:r>
              <a:rPr lang="en-IE" i="1" dirty="0">
                <a:effectLst/>
              </a:rPr>
              <a:t>Ireland Consumer Snacking Habits Market Report (Updated 2018) | Mintel.com</a:t>
            </a:r>
            <a:r>
              <a:rPr lang="en-IE" dirty="0">
                <a:effectLst/>
              </a:rPr>
              <a:t>. Available at: </a:t>
            </a:r>
            <a:r>
              <a:rPr lang="en-IE" dirty="0">
                <a:effectLst/>
                <a:hlinkClick r:id="rId4"/>
              </a:rPr>
              <a:t>https://store.mintel.com/ireland-consumer-snacking-habits-market-report</a:t>
            </a:r>
            <a:r>
              <a:rPr lang="en-IE" dirty="0">
                <a:effectLst/>
              </a:rPr>
              <a:t> (Accessed: 2 March 2019).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effectLst/>
              </a:rPr>
              <a:t>Irish Examiner (2019) </a:t>
            </a:r>
            <a:r>
              <a:rPr lang="en-IE" i="1" dirty="0">
                <a:effectLst/>
              </a:rPr>
              <a:t>Darina Allen’s top food trends for 2019</a:t>
            </a:r>
            <a:r>
              <a:rPr lang="en-IE" dirty="0">
                <a:effectLst/>
              </a:rPr>
              <a:t>. Available at: </a:t>
            </a:r>
            <a:r>
              <a:rPr lang="en-IE" dirty="0">
                <a:effectLst/>
                <a:hlinkClick r:id="rId5"/>
              </a:rPr>
              <a:t>https://www.irishexaminer.com/breakingnews/lifestyle/foodanddrink/darina-allens-top-food-trends-for-2019-896785.html</a:t>
            </a:r>
            <a:r>
              <a:rPr lang="en-IE" dirty="0">
                <a:effectLst/>
              </a:rPr>
              <a:t> (Accessed: 2 March 2019).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C88EE-0B14-0A43-9D34-0CD9F6E544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7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i="1" dirty="0">
                <a:effectLst/>
              </a:rPr>
              <a:t>Absolute Nutrition | Protein Snacks | Superfoods</a:t>
            </a:r>
            <a:r>
              <a:rPr lang="en-IE" dirty="0">
                <a:effectLst/>
              </a:rPr>
              <a:t> (2019). Available at: </a:t>
            </a:r>
            <a:r>
              <a:rPr lang="en-IE" dirty="0">
                <a:effectLst/>
                <a:hlinkClick r:id="rId3"/>
              </a:rPr>
              <a:t>https://www.absolutenutrition.ie</a:t>
            </a:r>
            <a:r>
              <a:rPr lang="en-IE" dirty="0">
                <a:effectLst/>
              </a:rPr>
              <a:t> (Accessed: 2 March 2019).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C88EE-0B14-0A43-9D34-0CD9F6E544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46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C88EE-0B14-0A43-9D34-0CD9F6E544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86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auto" latinLnBrk="0" hangingPunct="1"/>
            <a:endParaRPr lang="en-I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C88EE-0B14-0A43-9D34-0CD9F6E544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31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7084-C3D5-B045-919D-3C5BE9FC2B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5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C88EE-0B14-0A43-9D34-0CD9F6E544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12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C88EE-0B14-0A43-9D34-0CD9F6E544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11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did really good </a:t>
            </a:r>
            <a:r>
              <a:rPr lang="en-US" dirty="0"/>
              <a:t>job of highlighting”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F7084-C3D5-B045-919D-3C5BE9FC2B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5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03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8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1158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491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799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2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186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3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Relationship Id="rId1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DC05-E1B9-2C4E-A924-A0E515EB2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Synergy</a:t>
            </a:r>
            <a:br>
              <a:rPr lang="en-US" sz="7200" dirty="0"/>
            </a:br>
            <a:r>
              <a:rPr lang="en-US" sz="7200" dirty="0"/>
              <a:t>Raw</a:t>
            </a:r>
            <a:br>
              <a:rPr lang="en-US" sz="7200" dirty="0"/>
            </a:br>
            <a:r>
              <a:rPr lang="en-US" sz="7200" dirty="0"/>
              <a:t>Foods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62E50-0C89-E84B-B0F2-58F5BC951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Marketing Audit Presentation</a:t>
            </a:r>
            <a:br>
              <a:rPr lang="en-US" dirty="0"/>
            </a:br>
            <a:r>
              <a:rPr lang="en-US" sz="1800" i="1" dirty="0"/>
              <a:t>Deirdre Norgrove- 15343481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227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2E131-B886-D549-8EA9-C5D61665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3839"/>
              </p:ext>
            </p:extLst>
          </p:nvPr>
        </p:nvGraphicFramePr>
        <p:xfrm>
          <a:off x="1050878" y="969426"/>
          <a:ext cx="10054441" cy="578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36">
                  <a:extLst>
                    <a:ext uri="{9D8B030D-6E8A-4147-A177-3AD203B41FA5}">
                      <a16:colId xmlns:a16="http://schemas.microsoft.com/office/drawing/2014/main" val="2675149733"/>
                    </a:ext>
                  </a:extLst>
                </a:gridCol>
                <a:gridCol w="2093844">
                  <a:extLst>
                    <a:ext uri="{9D8B030D-6E8A-4147-A177-3AD203B41FA5}">
                      <a16:colId xmlns:a16="http://schemas.microsoft.com/office/drawing/2014/main" val="4127535719"/>
                    </a:ext>
                  </a:extLst>
                </a:gridCol>
                <a:gridCol w="3114261">
                  <a:extLst>
                    <a:ext uri="{9D8B030D-6E8A-4147-A177-3AD203B41FA5}">
                      <a16:colId xmlns:a16="http://schemas.microsoft.com/office/drawing/2014/main" val="6887758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41387915"/>
                    </a:ext>
                  </a:extLst>
                </a:gridCol>
              </a:tblGrid>
              <a:tr h="1073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88393"/>
                  </a:ext>
                </a:extLst>
              </a:tr>
              <a:tr h="92754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900" i="0" dirty="0">
                          <a:latin typeface="+mn-lt"/>
                        </a:rPr>
                        <a:t>€0 Marketing Budget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900" i="0" dirty="0">
                          <a:latin typeface="+mn-lt"/>
                        </a:rPr>
                        <a:t>One Part-Time employee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No CRM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Expensive ingredients imported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60186"/>
                  </a:ext>
                </a:extLst>
              </a:tr>
              <a:tr h="994857">
                <a:tc>
                  <a:txBody>
                    <a:bodyPr/>
                    <a:lstStyle/>
                    <a:p>
                      <a:r>
                        <a:rPr lang="en-US" sz="1900" i="0" dirty="0"/>
                        <a:t>Profitable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i="0" dirty="0"/>
                        <a:t>Customer loyalty (local/family ran business)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No Website/Database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Bio-degradable packaging sourced from Cork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86792"/>
                  </a:ext>
                </a:extLst>
              </a:tr>
              <a:tr h="1195870">
                <a:tc>
                  <a:txBody>
                    <a:bodyPr/>
                    <a:lstStyle/>
                    <a:p>
                      <a:pPr rtl="0" eaLnBrk="1" fontAlgn="t" latinLnBrk="0" hangingPunct="1"/>
                      <a:r>
                        <a:rPr lang="en-US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Funded through company profits</a:t>
                      </a:r>
                      <a:endParaRPr lang="en-IE" sz="1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i="0" dirty="0"/>
                        <a:t>Contacts within Target Market (Founder also works in a gym)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900" dirty="0"/>
                        <a:t>Good relationship with buyers (receive information from them)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61483"/>
                  </a:ext>
                </a:extLst>
              </a:tr>
              <a:tr h="1472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 and Merchandising costs €105.00 per week</a:t>
                      </a:r>
                      <a:br>
                        <a:rPr lang="en-IE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E" sz="1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day’s 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900" i="0" dirty="0">
                          <a:latin typeface="+mn-lt"/>
                        </a:rPr>
                        <a:t>Need additional team member in order to grow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703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1C534B-7AFB-974D-9E6D-1F64766B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8" y="223359"/>
            <a:ext cx="10178322" cy="149213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0929F6-8122-C548-A520-CD7C7D52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50038"/>
              </p:ext>
            </p:extLst>
          </p:nvPr>
        </p:nvGraphicFramePr>
        <p:xfrm>
          <a:off x="1050879" y="840924"/>
          <a:ext cx="10783310" cy="1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indoor, sitting, bathroom&#10;&#10;Description automatically generated">
            <a:extLst>
              <a:ext uri="{FF2B5EF4-FFF2-40B4-BE49-F238E27FC236}">
                <a16:creationId xmlns:a16="http://schemas.microsoft.com/office/drawing/2014/main" id="{63C45B74-3179-B842-97C1-5F57968E2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0451" y="4191310"/>
            <a:ext cx="5508817" cy="26919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07912C-5537-DC47-8FDA-4B2857AA6E71}"/>
              </a:ext>
            </a:extLst>
          </p:cNvPr>
          <p:cNvSpPr txBox="1"/>
          <p:nvPr/>
        </p:nvSpPr>
        <p:spPr>
          <a:xfrm rot="21441727">
            <a:off x="9673785" y="5315252"/>
            <a:ext cx="226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 Medium" panose="020B0506020202020204" pitchFamily="34" charset="0"/>
                <a:ea typeface="+mn-ea"/>
                <a:cs typeface="+mn-cs"/>
              </a:rPr>
              <a:t>Costly to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Condensed Medium" panose="020B0506020202020204" pitchFamily="34" charset="0"/>
                <a:ea typeface="+mn-ea"/>
                <a:cs typeface="+mn-cs"/>
              </a:rPr>
              <a:t>Imitate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1778B029-5A37-0145-9D35-1ACD9DB2A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62567" y="2332859"/>
            <a:ext cx="600291" cy="600291"/>
          </a:xfrm>
          <a:prstGeom prst="rect">
            <a:avLst/>
          </a:prstGeom>
        </p:spPr>
      </p:pic>
      <p:pic>
        <p:nvPicPr>
          <p:cNvPr id="13" name="Content Placeholder 3" descr="Ribbon">
            <a:extLst>
              <a:ext uri="{FF2B5EF4-FFF2-40B4-BE49-F238E27FC236}">
                <a16:creationId xmlns:a16="http://schemas.microsoft.com/office/drawing/2014/main" id="{EA8D6181-A848-7843-985B-8DA55939BE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2534" y="4578825"/>
            <a:ext cx="726434" cy="726434"/>
          </a:xfrm>
          <a:prstGeom prst="rect">
            <a:avLst/>
          </a:prstGeom>
        </p:spPr>
      </p:pic>
      <p:pic>
        <p:nvPicPr>
          <p:cNvPr id="14" name="Content Placeholder 5" descr="Light bulb">
            <a:extLst>
              <a:ext uri="{FF2B5EF4-FFF2-40B4-BE49-F238E27FC236}">
                <a16:creationId xmlns:a16="http://schemas.microsoft.com/office/drawing/2014/main" id="{1F952E58-3E23-A64E-8C61-ADE1FF2807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4083" y="2998915"/>
            <a:ext cx="860170" cy="860170"/>
          </a:xfrm>
          <a:prstGeom prst="rect">
            <a:avLst/>
          </a:prstGeom>
        </p:spPr>
      </p:pic>
      <p:pic>
        <p:nvPicPr>
          <p:cNvPr id="15" name="Content Placeholder 5" descr="Light bulb">
            <a:extLst>
              <a:ext uri="{FF2B5EF4-FFF2-40B4-BE49-F238E27FC236}">
                <a16:creationId xmlns:a16="http://schemas.microsoft.com/office/drawing/2014/main" id="{7DCB1139-5537-A14F-8973-AFD940C2D5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61277" y="2092954"/>
            <a:ext cx="860170" cy="860170"/>
          </a:xfrm>
          <a:prstGeom prst="rect">
            <a:avLst/>
          </a:prstGeom>
        </p:spPr>
      </p:pic>
      <p:pic>
        <p:nvPicPr>
          <p:cNvPr id="16" name="Content Placeholder 5" descr="Light bulb">
            <a:extLst>
              <a:ext uri="{FF2B5EF4-FFF2-40B4-BE49-F238E27FC236}">
                <a16:creationId xmlns:a16="http://schemas.microsoft.com/office/drawing/2014/main" id="{7970C1AE-52FB-1941-8541-B6D06DDE70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24990" y="3274840"/>
            <a:ext cx="860170" cy="860170"/>
          </a:xfrm>
          <a:prstGeom prst="rect">
            <a:avLst/>
          </a:prstGeom>
        </p:spPr>
      </p:pic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FEAF1565-57C3-CE40-B10B-66F9B22BBD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337220">
            <a:off x="10587008" y="5430604"/>
            <a:ext cx="600291" cy="6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9BB-A233-B44A-911F-B880F34C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AUDIT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6CF3B52-BD18-E44C-9FA9-8513D038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694890"/>
              </p:ext>
            </p:extLst>
          </p:nvPr>
        </p:nvGraphicFramePr>
        <p:xfrm>
          <a:off x="996287" y="1105469"/>
          <a:ext cx="8980227" cy="56365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65277">
                  <a:extLst>
                    <a:ext uri="{9D8B030D-6E8A-4147-A177-3AD203B41FA5}">
                      <a16:colId xmlns:a16="http://schemas.microsoft.com/office/drawing/2014/main" val="3468641715"/>
                    </a:ext>
                  </a:extLst>
                </a:gridCol>
                <a:gridCol w="1626813">
                  <a:extLst>
                    <a:ext uri="{9D8B030D-6E8A-4147-A177-3AD203B41FA5}">
                      <a16:colId xmlns:a16="http://schemas.microsoft.com/office/drawing/2014/main" val="1288338688"/>
                    </a:ext>
                  </a:extLst>
                </a:gridCol>
                <a:gridCol w="1430951">
                  <a:extLst>
                    <a:ext uri="{9D8B030D-6E8A-4147-A177-3AD203B41FA5}">
                      <a16:colId xmlns:a16="http://schemas.microsoft.com/office/drawing/2014/main" val="1983817219"/>
                    </a:ext>
                  </a:extLst>
                </a:gridCol>
                <a:gridCol w="2046499">
                  <a:extLst>
                    <a:ext uri="{9D8B030D-6E8A-4147-A177-3AD203B41FA5}">
                      <a16:colId xmlns:a16="http://schemas.microsoft.com/office/drawing/2014/main" val="1842364900"/>
                    </a:ext>
                  </a:extLst>
                </a:gridCol>
                <a:gridCol w="1910687">
                  <a:extLst>
                    <a:ext uri="{9D8B030D-6E8A-4147-A177-3AD203B41FA5}">
                      <a16:colId xmlns:a16="http://schemas.microsoft.com/office/drawing/2014/main" val="2739557080"/>
                    </a:ext>
                  </a:extLst>
                </a:gridCol>
              </a:tblGrid>
              <a:tr h="1469728"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Marketing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Mission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Website where Mission, Values, Products etc. can be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media (Instagram and Facebook) currently under utilised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65083"/>
                  </a:ext>
                </a:extLst>
              </a:tr>
              <a:tr h="951766"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Marketing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formal customer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CRM system in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Marketing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81012"/>
                  </a:ext>
                </a:extLst>
              </a:tr>
              <a:tr h="1469728"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Marketing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Nobody on team with Marketing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is seen as an ‘unessential’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doesn’t have capacity to facilitate demand that Marketing could generate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42985"/>
                  </a:ext>
                </a:extLst>
              </a:tr>
              <a:tr h="1745302"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Marketing 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followers on Facebook (positive reviews and comments)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65356"/>
                  </a:ext>
                </a:extLst>
              </a:tr>
            </a:tbl>
          </a:graphicData>
        </a:graphic>
      </p:graphicFrame>
      <p:pic>
        <p:nvPicPr>
          <p:cNvPr id="4" name="Graphic 3" descr="Warning">
            <a:extLst>
              <a:ext uri="{FF2B5EF4-FFF2-40B4-BE49-F238E27FC236}">
                <a16:creationId xmlns:a16="http://schemas.microsoft.com/office/drawing/2014/main" id="{641C213C-EE2C-4A4A-A786-F42FA717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0316" y="1548988"/>
            <a:ext cx="1880012" cy="1880012"/>
          </a:xfrm>
          <a:prstGeom prst="rect">
            <a:avLst/>
          </a:prstGeom>
        </p:spPr>
      </p:pic>
      <p:pic>
        <p:nvPicPr>
          <p:cNvPr id="5" name="Content Placeholder 5" descr="Light bulb">
            <a:extLst>
              <a:ext uri="{FF2B5EF4-FFF2-40B4-BE49-F238E27FC236}">
                <a16:creationId xmlns:a16="http://schemas.microsoft.com/office/drawing/2014/main" id="{97622B88-816F-B844-8F48-C335817F7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9498" y="3953110"/>
            <a:ext cx="1666749" cy="1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9BB-A233-B44A-911F-B880F34C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Marketing Mix Effectiveness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208D97-6553-C245-BC49-F8D3353F7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833298"/>
              </p:ext>
            </p:extLst>
          </p:nvPr>
        </p:nvGraphicFramePr>
        <p:xfrm>
          <a:off x="1430584" y="1305338"/>
          <a:ext cx="10178321" cy="473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808">
                  <a:extLst>
                    <a:ext uri="{9D8B030D-6E8A-4147-A177-3AD203B41FA5}">
                      <a16:colId xmlns:a16="http://schemas.microsoft.com/office/drawing/2014/main" val="4173696732"/>
                    </a:ext>
                  </a:extLst>
                </a:gridCol>
                <a:gridCol w="2532290">
                  <a:extLst>
                    <a:ext uri="{9D8B030D-6E8A-4147-A177-3AD203B41FA5}">
                      <a16:colId xmlns:a16="http://schemas.microsoft.com/office/drawing/2014/main" val="3327335460"/>
                    </a:ext>
                  </a:extLst>
                </a:gridCol>
                <a:gridCol w="2601126">
                  <a:extLst>
                    <a:ext uri="{9D8B030D-6E8A-4147-A177-3AD203B41FA5}">
                      <a16:colId xmlns:a16="http://schemas.microsoft.com/office/drawing/2014/main" val="3093943868"/>
                    </a:ext>
                  </a:extLst>
                </a:gridCol>
                <a:gridCol w="2391097">
                  <a:extLst>
                    <a:ext uri="{9D8B030D-6E8A-4147-A177-3AD203B41FA5}">
                      <a16:colId xmlns:a16="http://schemas.microsoft.com/office/drawing/2014/main" val="3872058732"/>
                    </a:ext>
                  </a:extLst>
                </a:gridCol>
              </a:tblGrid>
              <a:tr h="321843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54421"/>
                  </a:ext>
                </a:extLst>
              </a:tr>
              <a:tr h="1013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Wide selection of l</a:t>
                      </a:r>
                      <a:r>
                        <a:rPr lang="en-IE" dirty="0"/>
                        <a:t>oose bites, tray bakes, cakes e.g. wedding on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reflects luxury product made with premium 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Facebook &amp; Instagram posting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clear promotional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71259"/>
                  </a:ext>
                </a:extLst>
              </a:tr>
              <a:tr h="1247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Innovation in form of seasonal products (Christmas puddings)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price ran across all outlets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major investment into any form of marketing or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Trade Shows attended but of no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662598"/>
                  </a:ext>
                </a:extLst>
              </a:tr>
              <a:tr h="913011">
                <a:tc>
                  <a:txBody>
                    <a:bodyPr/>
                    <a:lstStyle/>
                    <a:p>
                      <a:r>
                        <a:rPr lang="en-US" dirty="0"/>
                        <a:t>Attention paid to serving size and nutritional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Promotions could damage ‘premium’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3544"/>
                  </a:ext>
                </a:extLst>
              </a:tr>
              <a:tr h="1013711">
                <a:tc>
                  <a:txBody>
                    <a:bodyPr/>
                    <a:lstStyle/>
                    <a:p>
                      <a:r>
                        <a:rPr lang="en-US" dirty="0"/>
                        <a:t>Ethical product with Fairtrade ingredients, bio-degradable packing &amp; handmade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84201"/>
                  </a:ext>
                </a:extLst>
              </a:tr>
            </a:tbl>
          </a:graphicData>
        </a:graphic>
      </p:graphicFrame>
      <p:pic>
        <p:nvPicPr>
          <p:cNvPr id="4" name="Graphic 3" descr="Ribbon">
            <a:extLst>
              <a:ext uri="{FF2B5EF4-FFF2-40B4-BE49-F238E27FC236}">
                <a16:creationId xmlns:a16="http://schemas.microsoft.com/office/drawing/2014/main" id="{50895BA5-1A0E-3848-BC02-C075AE8E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24651">
            <a:off x="2945376" y="5820926"/>
            <a:ext cx="952784" cy="952784"/>
          </a:xfrm>
          <a:prstGeom prst="rect">
            <a:avLst/>
          </a:prstGeom>
        </p:spPr>
      </p:pic>
      <p:pic>
        <p:nvPicPr>
          <p:cNvPr id="6" name="Graphic 5" descr="Ribbon">
            <a:extLst>
              <a:ext uri="{FF2B5EF4-FFF2-40B4-BE49-F238E27FC236}">
                <a16:creationId xmlns:a16="http://schemas.microsoft.com/office/drawing/2014/main" id="{C2949E10-7E62-9646-9E61-14E60A204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24651">
            <a:off x="4830037" y="3894915"/>
            <a:ext cx="971959" cy="971959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0CB15A34-F51C-8C4F-9D3A-935A5221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1826" y="3893492"/>
            <a:ext cx="914400" cy="914400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0D366AA5-D97F-6740-A39A-A290735B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0675" y="498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0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7B0D-4641-5C4E-849B-FAB4D03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Brand Report </a:t>
            </a:r>
            <a:br>
              <a:rPr lang="en-US" sz="5400" dirty="0"/>
            </a:br>
            <a:r>
              <a:rPr lang="en-US" sz="5400" dirty="0"/>
              <a:t>Card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7FFC48-74C8-E54E-BAB2-463F3A44E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038695"/>
              </p:ext>
            </p:extLst>
          </p:nvPr>
        </p:nvGraphicFramePr>
        <p:xfrm>
          <a:off x="4326340" y="419185"/>
          <a:ext cx="7438030" cy="642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90">
                  <a:extLst>
                    <a:ext uri="{9D8B030D-6E8A-4147-A177-3AD203B41FA5}">
                      <a16:colId xmlns:a16="http://schemas.microsoft.com/office/drawing/2014/main" val="1288935978"/>
                    </a:ext>
                  </a:extLst>
                </a:gridCol>
                <a:gridCol w="2450858">
                  <a:extLst>
                    <a:ext uri="{9D8B030D-6E8A-4147-A177-3AD203B41FA5}">
                      <a16:colId xmlns:a16="http://schemas.microsoft.com/office/drawing/2014/main" val="3507459380"/>
                    </a:ext>
                  </a:extLst>
                </a:gridCol>
                <a:gridCol w="2487282">
                  <a:extLst>
                    <a:ext uri="{9D8B030D-6E8A-4147-A177-3AD203B41FA5}">
                      <a16:colId xmlns:a16="http://schemas.microsoft.com/office/drawing/2014/main" val="1166874530"/>
                    </a:ext>
                  </a:extLst>
                </a:gridCol>
              </a:tblGrid>
              <a:tr h="485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 the brand…</a:t>
                      </a:r>
                    </a:p>
                  </a:txBody>
                  <a:tcPr marL="67858" marR="67858" marT="33929" marB="339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</a:txBody>
                  <a:tcPr marL="67858" marR="67858" marT="33929" marB="339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 </a:t>
                      </a:r>
                    </a:p>
                  </a:txBody>
                  <a:tcPr marL="67858" marR="67858" marT="33929" marB="33929"/>
                </a:tc>
                <a:extLst>
                  <a:ext uri="{0D108BD9-81ED-4DB2-BD59-A6C34878D82A}">
                    <a16:rowId xmlns:a16="http://schemas.microsoft.com/office/drawing/2014/main" val="1534261543"/>
                  </a:ext>
                </a:extLst>
              </a:tr>
              <a:tr h="91261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Delivering benefits customers desire?</a:t>
                      </a:r>
                    </a:p>
                  </a:txBody>
                  <a:tcPr marL="67858" marR="67858" marT="33929" marB="339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Growing demand for Vegan/Raw products. Ahead of curve.</a:t>
                      </a:r>
                    </a:p>
                  </a:txBody>
                  <a:tcPr marL="67858" marR="67858" marT="33929" marB="339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7858" marR="67858" marT="33929" marB="33929"/>
                </a:tc>
                <a:extLst>
                  <a:ext uri="{0D108BD9-81ED-4DB2-BD59-A6C34878D82A}">
                    <a16:rowId xmlns:a16="http://schemas.microsoft.com/office/drawing/2014/main" val="1382807443"/>
                  </a:ext>
                </a:extLst>
              </a:tr>
              <a:tr h="134603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Relevant?</a:t>
                      </a:r>
                    </a:p>
                  </a:txBody>
                  <a:tcPr marL="67858" marR="67858" marT="33929" marB="339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Raw/Vegan option for those following diet or just health conscious consumers</a:t>
                      </a:r>
                    </a:p>
                  </a:txBody>
                  <a:tcPr marL="67858" marR="67858" marT="33929" marB="339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7858" marR="67858" marT="33929" marB="33929"/>
                </a:tc>
                <a:extLst>
                  <a:ext uri="{0D108BD9-81ED-4DB2-BD59-A6C34878D82A}">
                    <a16:rowId xmlns:a16="http://schemas.microsoft.com/office/drawing/2014/main" val="2953610209"/>
                  </a:ext>
                </a:extLst>
              </a:tr>
              <a:tr h="157459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Priced correctly based on the consumer’s perception of the brand?</a:t>
                      </a:r>
                    </a:p>
                  </a:txBody>
                  <a:tcPr marL="67858" marR="67858" marT="33929" marB="339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7858" marR="67858" marT="33929" marB="339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Labour time/cost not taken into account </a:t>
                      </a:r>
                    </a:p>
                    <a:p>
                      <a:r>
                        <a:rPr lang="en-US" sz="1800" dirty="0"/>
                        <a:t>(yet emphasises hand-made)</a:t>
                      </a:r>
                    </a:p>
                  </a:txBody>
                  <a:tcPr marL="67858" marR="67858" marT="33929" marB="33929"/>
                </a:tc>
                <a:extLst>
                  <a:ext uri="{0D108BD9-81ED-4DB2-BD59-A6C34878D82A}">
                    <a16:rowId xmlns:a16="http://schemas.microsoft.com/office/drawing/2014/main" val="90018646"/>
                  </a:ext>
                </a:extLst>
              </a:tr>
              <a:tr h="91261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Properly Positioned?</a:t>
                      </a:r>
                    </a:p>
                  </a:txBody>
                  <a:tcPr marL="67858" marR="67858" marT="33929" marB="339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Luxury product in Artisan Cafés and established Gyms.</a:t>
                      </a:r>
                    </a:p>
                  </a:txBody>
                  <a:tcPr marL="67858" marR="67858" marT="33929" marB="339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7858" marR="67858" marT="33929" marB="33929"/>
                </a:tc>
                <a:extLst>
                  <a:ext uri="{0D108BD9-81ED-4DB2-BD59-A6C34878D82A}">
                    <a16:rowId xmlns:a16="http://schemas.microsoft.com/office/drawing/2014/main" val="1805129630"/>
                  </a:ext>
                </a:extLst>
              </a:tr>
              <a:tr h="117945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Consistent?</a:t>
                      </a:r>
                    </a:p>
                  </a:txBody>
                  <a:tcPr marL="67858" marR="67858" marT="33929" marB="339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7858" marR="67858" marT="33929" marB="339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Social Media consistency could be improved. </a:t>
                      </a:r>
                    </a:p>
                    <a:p>
                      <a:r>
                        <a:rPr lang="en-US" sz="1800" dirty="0"/>
                        <a:t>No website currently.</a:t>
                      </a:r>
                    </a:p>
                  </a:txBody>
                  <a:tcPr marL="67858" marR="67858" marT="33929" marB="33929"/>
                </a:tc>
                <a:extLst>
                  <a:ext uri="{0D108BD9-81ED-4DB2-BD59-A6C34878D82A}">
                    <a16:rowId xmlns:a16="http://schemas.microsoft.com/office/drawing/2014/main" val="2427460985"/>
                  </a:ext>
                </a:extLst>
              </a:tr>
            </a:tbl>
          </a:graphicData>
        </a:graphic>
      </p:graphicFrame>
      <p:pic>
        <p:nvPicPr>
          <p:cNvPr id="5" name="Content Placeholder 3" descr="Ribbon">
            <a:extLst>
              <a:ext uri="{FF2B5EF4-FFF2-40B4-BE49-F238E27FC236}">
                <a16:creationId xmlns:a16="http://schemas.microsoft.com/office/drawing/2014/main" id="{50633334-9C10-0548-BEF4-264AAE074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65304">
            <a:off x="7682138" y="125970"/>
            <a:ext cx="726434" cy="726434"/>
          </a:xfrm>
          <a:prstGeom prst="rect">
            <a:avLst/>
          </a:prstGeom>
        </p:spPr>
      </p:pic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8AF1A463-FBB7-9145-906F-678F05891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9343" y="125970"/>
            <a:ext cx="726434" cy="7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5B1DD-1BD5-F74C-A24F-097F488B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59" y="5837723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000" spc="800" dirty="0">
                <a:solidFill>
                  <a:srgbClr val="2A1A00"/>
                </a:solidFill>
              </a:rPr>
              <a:t>SWOT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6D365B7D-5118-6A41-A8C0-9BF904AAC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2932"/>
              </p:ext>
            </p:extLst>
          </p:nvPr>
        </p:nvGraphicFramePr>
        <p:xfrm>
          <a:off x="744870" y="313525"/>
          <a:ext cx="10859866" cy="450498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19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469">
                <a:tc>
                  <a:txBody>
                    <a:bodyPr/>
                    <a:lstStyle/>
                    <a:p>
                      <a:pPr algn="ctr"/>
                      <a:r>
                        <a:rPr lang="en-IE" sz="2400" b="0" dirty="0">
                          <a:latin typeface="+mj-lt"/>
                        </a:rPr>
                        <a:t>Strengths</a:t>
                      </a:r>
                    </a:p>
                  </a:txBody>
                  <a:tcPr marL="91458" marR="91458" marT="39311" marB="39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0" dirty="0">
                          <a:latin typeface="+mj-lt"/>
                        </a:rPr>
                        <a:t>Weaknesses</a:t>
                      </a:r>
                    </a:p>
                  </a:txBody>
                  <a:tcPr marL="91458" marR="91458" marT="39311" marB="393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684">
                <a:tc>
                  <a:txBody>
                    <a:bodyPr/>
                    <a:lstStyle/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Premium Product- High Margins</a:t>
                      </a:r>
                      <a:endParaRPr lang="en-IE" sz="2000" dirty="0"/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Competitively Priced   </a:t>
                      </a:r>
                      <a:endParaRPr lang="en-IE" sz="2000" dirty="0"/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Health benefits of product; Protein, Sugar Free </a:t>
                      </a: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Beautifully packaged emphasises hand-made</a:t>
                      </a: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Ethical company (ingredients, packaging)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High Cost Premium ingredients</a:t>
                      </a:r>
                      <a:endParaRPr lang="en-IE" sz="2000" dirty="0"/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E" sz="2000" dirty="0"/>
                        <a:t>Small team limits growth</a:t>
                      </a: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Chilled product – logistical weakness in transporting, storage and stocking product </a:t>
                      </a:r>
                      <a:endParaRPr lang="en-IE" sz="2000" dirty="0"/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dirty="0"/>
                        <a:t>Educating people on the product</a:t>
                      </a:r>
                      <a:endParaRPr lang="en-IE" sz="2000" dirty="0">
                        <a:latin typeface="Times New Roman"/>
                        <a:ea typeface="Times New Roman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+mj-lt"/>
                        </a:rPr>
                        <a:t>Opportunities</a:t>
                      </a:r>
                    </a:p>
                  </a:txBody>
                  <a:tcPr marL="68594" marR="68594" marT="0" marB="0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0" dirty="0">
                          <a:solidFill>
                            <a:schemeClr val="bg1"/>
                          </a:solidFill>
                          <a:latin typeface="+mj-lt"/>
                        </a:rPr>
                        <a:t>Threats </a:t>
                      </a:r>
                    </a:p>
                  </a:txBody>
                  <a:tcPr marL="91458" marR="91458" marT="39311" marB="39311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733">
                <a:tc>
                  <a:txBody>
                    <a:bodyPr/>
                    <a:lstStyle/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b="0" dirty="0"/>
                        <a:t>Growth in health snacks &amp; food industries in the global market</a:t>
                      </a: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000" b="0" dirty="0"/>
                        <a:t>One of few in Irish Market</a:t>
                      </a:r>
                    </a:p>
                    <a:p>
                      <a:pPr marL="285750" lvl="0" indent="-2857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endParaRPr lang="en-IE" sz="2000" b="0" dirty="0"/>
                    </a:p>
                  </a:txBody>
                  <a:tcPr marL="91458" marR="91458" marT="39311" marB="39311"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kern="1200" dirty="0"/>
                        <a:t>‘Own-shop’ Products</a:t>
                      </a:r>
                      <a:endParaRPr kumimoji="0" lang="en-IE" sz="2000" b="0" kern="12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kern="1200" dirty="0"/>
                        <a:t>Competition from several other established Raw manufacturers</a:t>
                      </a:r>
                      <a:endParaRPr lang="en-IE" sz="2000" b="0" dirty="0"/>
                    </a:p>
                  </a:txBody>
                  <a:tcPr marL="91458" marR="91458" marT="39311" marB="393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9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B546D-F009-BA40-A590-1B92C55D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2652825"/>
          </a:xfrm>
        </p:spPr>
        <p:txBody>
          <a:bodyPr anchor="b">
            <a:normAutofit/>
          </a:bodyPr>
          <a:lstStyle/>
          <a:p>
            <a:r>
              <a:rPr lang="en-US" sz="6000" dirty="0"/>
              <a:t>KEY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B12C-F63B-254E-8838-50058B22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773" y="1160059"/>
            <a:ext cx="6694227" cy="5428853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Not taking advantage of huge market potential</a:t>
            </a:r>
          </a:p>
          <a:p>
            <a:r>
              <a:rPr lang="en-US" sz="2800" b="1" dirty="0"/>
              <a:t>Small team limits possibility of growth</a:t>
            </a:r>
          </a:p>
          <a:p>
            <a:r>
              <a:rPr lang="en-US" sz="2800" b="1" dirty="0"/>
              <a:t>Most time spent preparing and distributing product, marketing neglected</a:t>
            </a:r>
          </a:p>
          <a:p>
            <a:r>
              <a:rPr lang="en-US" sz="2800" b="1" dirty="0"/>
              <a:t>Not showcasing the unique qualities of product to full potential</a:t>
            </a:r>
          </a:p>
          <a:p>
            <a:endParaRPr lang="en-US" sz="2800" dirty="0">
              <a:latin typeface="+mj-lt"/>
            </a:endParaRPr>
          </a:p>
        </p:txBody>
      </p:sp>
      <p:pic>
        <p:nvPicPr>
          <p:cNvPr id="8" name="Content Placeholder 5" descr="Light bulb">
            <a:extLst>
              <a:ext uri="{FF2B5EF4-FFF2-40B4-BE49-F238E27FC236}">
                <a16:creationId xmlns:a16="http://schemas.microsoft.com/office/drawing/2014/main" id="{E4B77A8B-7013-7E41-A039-8F74DC609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091" y="776175"/>
            <a:ext cx="1666749" cy="1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F4E1-7C01-504B-B48C-6CC6C92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E8F9-3031-9748-AC46-6D14EBA3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1003"/>
            <a:ext cx="10178322" cy="5274612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Absolute Nutrition | Protein Snacks | Superfoods (2019). Available at: https://www.absolutenutrition.ie (Accessed: 2 March 2019).</a:t>
            </a:r>
          </a:p>
          <a:p>
            <a:r>
              <a:rPr lang="en-US" sz="2300" dirty="0"/>
              <a:t>Bord Bia (2018) Snackification and healthy snacking trends gather momentum, Bord Bia. Irish Food Board. Available at: https://www.bordbia.ie/industry/manufacturers/insight/alerts/pages/snackificationandhealthysnackingtrendsgathermomentum.aspx (Accessed: 2 March 2019).</a:t>
            </a:r>
          </a:p>
          <a:p>
            <a:r>
              <a:rPr lang="en-US" sz="2300" dirty="0"/>
              <a:t>ERSI (2019) Ireland Consumer Confidence | 2019 | Data | Chart | Calendar | Forecast. Available at: https://tradingeconomics.com/Ireland/consumer-confidence (Accessed: 26 February 2019).</a:t>
            </a:r>
          </a:p>
          <a:p>
            <a:r>
              <a:rPr lang="en-US" sz="2300" dirty="0"/>
              <a:t>Forbes (2017) Here’s Why You Should Turn Your Business Vegan In 2018. Available at: https://www.forbes.com/sites/katrinafox/2017/12/27/heres-why-you-should-turn-your-business-vegan-in-2018/#7f6d28ae2144 (Accessed: 2 March 2019).</a:t>
            </a:r>
          </a:p>
          <a:p>
            <a:r>
              <a:rPr lang="en-US" sz="2300" dirty="0"/>
              <a:t>Irish Examiner (2019) Darina Allen’s top food trends for 2019. Available at: https://www.irishexaminer.com/breakingnews/lifestyle/foodanddrink/darina-allens-top-food-trends-for-2019-896785.html (Accessed: 2 March 2019).</a:t>
            </a:r>
          </a:p>
          <a:p>
            <a:r>
              <a:rPr lang="en-US" sz="2300" dirty="0"/>
              <a:t>Mintel (2018) Ireland Consumer Snacking Habits Market Report (Updated 2018) | Mintel.com. Available at: https://store.mintel.com/ireland-consumer-snacking-habits-market-report (Accessed: 2 March 2019).</a:t>
            </a:r>
          </a:p>
          <a:p>
            <a:r>
              <a:rPr lang="en-US" sz="2300" dirty="0"/>
              <a:t>Safe Food (2018) Sugar sweetened drinks tax comes into effect in the Republic of Ireland. Available at: https://www.safefood.eu/Professional/Nutrition/Nutrition-News/Nutrition-News/May-2018/Sugar-sweetened-drinks-tax-comes-into-effect-in-th.aspx (Accessed: 26 February 2019).</a:t>
            </a:r>
          </a:p>
          <a:p>
            <a:r>
              <a:rPr lang="en-US" sz="2300" dirty="0"/>
              <a:t>The Spoon (2019) Subscription Models Are the Future of Third-Party Food Delivery | The Spoon. Available at: https://thespoon.tech/subscription-models-are-the-future-of-third-party-food-delivery/ (Accessed: 2 March 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3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5" descr="Light bulb">
            <a:extLst>
              <a:ext uri="{FF2B5EF4-FFF2-40B4-BE49-F238E27FC236}">
                <a16:creationId xmlns:a16="http://schemas.microsoft.com/office/drawing/2014/main" id="{3AF4929F-AEE8-FE4C-94DE-C4D3A32C3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942" y="610305"/>
            <a:ext cx="1773936" cy="1773936"/>
          </a:xfrm>
          <a:prstGeom prst="rect">
            <a:avLst/>
          </a:prstGeom>
        </p:spPr>
      </p:pic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9CF44249-15D3-574F-A1A0-AC11CC6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4114" y="2516880"/>
            <a:ext cx="1777374" cy="1777374"/>
          </a:xfrm>
          <a:prstGeom prst="rect">
            <a:avLst/>
          </a:prstGeom>
        </p:spPr>
      </p:pic>
      <p:pic>
        <p:nvPicPr>
          <p:cNvPr id="8" name="Content Placeholder 3" descr="Ribbon">
            <a:extLst>
              <a:ext uri="{FF2B5EF4-FFF2-40B4-BE49-F238E27FC236}">
                <a16:creationId xmlns:a16="http://schemas.microsoft.com/office/drawing/2014/main" id="{80744BC5-6F9A-634E-8978-EFA3A16FB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114" y="4426893"/>
            <a:ext cx="1777374" cy="1777374"/>
          </a:xfrm>
          <a:prstGeom prst="rect">
            <a:avLst/>
          </a:prstGeom>
        </p:spPr>
      </p:pic>
      <p:sp>
        <p:nvSpPr>
          <p:cNvPr id="32" name="Content Placeholder 21">
            <a:extLst>
              <a:ext uri="{FF2B5EF4-FFF2-40B4-BE49-F238E27FC236}">
                <a16:creationId xmlns:a16="http://schemas.microsoft.com/office/drawing/2014/main" id="{08F17149-E9B9-4792-B19A-BA9BEBB9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0" y="777923"/>
            <a:ext cx="5918200" cy="5101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= Possible Recommendation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= Warning, needs improvement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= Done well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92CE7192-9926-4B6A-A377-FB1A2628C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15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FBC7-9A54-654F-83F0-1271B296B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External </a:t>
            </a:r>
            <a:br>
              <a:rPr lang="en-US" sz="7200" dirty="0"/>
            </a:br>
            <a:r>
              <a:rPr lang="en-US" sz="72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D94EB-5BC5-9349-9B56-EA3F27A99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15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172-31F3-2A4E-BCF8-2C73C6EB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88" y="372836"/>
            <a:ext cx="10178322" cy="149213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DC5B-A3D2-6749-9D87-6F36EE50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88" y="1039169"/>
            <a:ext cx="10342224" cy="477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i="1" dirty="0">
                <a:solidFill>
                  <a:schemeClr val="tx1"/>
                </a:solidFill>
              </a:rPr>
              <a:t>“A local family run business making nutritious raw snacks and treats.”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55761-F69B-0A4B-9652-7946A0CAC9CB}"/>
              </a:ext>
            </a:extLst>
          </p:cNvPr>
          <p:cNvSpPr/>
          <p:nvPr/>
        </p:nvSpPr>
        <p:spPr>
          <a:xfrm>
            <a:off x="872988" y="2311320"/>
            <a:ext cx="3301448" cy="31786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RAW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Uncooked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Unprocessed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Organic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B75DC1-A3F0-B649-9B87-38E4D9B9F709}"/>
              </a:ext>
            </a:extLst>
          </p:cNvPr>
          <p:cNvSpPr/>
          <p:nvPr/>
        </p:nvSpPr>
        <p:spPr>
          <a:xfrm>
            <a:off x="3771448" y="2311320"/>
            <a:ext cx="3212447" cy="31786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VEGAN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Plants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Plant-Based Products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3794757-337C-074B-87F4-518014927A58}"/>
              </a:ext>
            </a:extLst>
          </p:cNvPr>
          <p:cNvSpPr/>
          <p:nvPr/>
        </p:nvSpPr>
        <p:spPr>
          <a:xfrm>
            <a:off x="3607546" y="2082681"/>
            <a:ext cx="769078" cy="1612900"/>
          </a:xfrm>
          <a:prstGeom prst="downArrow">
            <a:avLst/>
          </a:prstGeom>
          <a:solidFill>
            <a:schemeClr val="accent1">
              <a:lumMod val="60000"/>
              <a:lumOff val="4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 descr="A piece of chocolate cake on a table&#10;&#10;Description automatically generated">
            <a:extLst>
              <a:ext uri="{FF2B5EF4-FFF2-40B4-BE49-F238E27FC236}">
                <a16:creationId xmlns:a16="http://schemas.microsoft.com/office/drawing/2014/main" id="{88866946-9572-6D48-9A82-73625DCC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57" y="4012511"/>
            <a:ext cx="2178657" cy="2723322"/>
          </a:xfrm>
          <a:prstGeom prst="rect">
            <a:avLst/>
          </a:prstGeom>
        </p:spPr>
      </p:pic>
      <p:pic>
        <p:nvPicPr>
          <p:cNvPr id="12" name="Picture 11" descr="A close up of a piece of chocolate cake on a table&#10;&#10;Description automatically generated">
            <a:extLst>
              <a:ext uri="{FF2B5EF4-FFF2-40B4-BE49-F238E27FC236}">
                <a16:creationId xmlns:a16="http://schemas.microsoft.com/office/drawing/2014/main" id="{DBA32C54-163B-3E46-AE85-D033025E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89" y="1633747"/>
            <a:ext cx="4012426" cy="2341906"/>
          </a:xfrm>
          <a:prstGeom prst="rect">
            <a:avLst/>
          </a:prstGeom>
        </p:spPr>
      </p:pic>
      <p:pic>
        <p:nvPicPr>
          <p:cNvPr id="16" name="Picture 15" descr="A picture containing food, cake, piece&#10;&#10;Description automatically generated">
            <a:extLst>
              <a:ext uri="{FF2B5EF4-FFF2-40B4-BE49-F238E27FC236}">
                <a16:creationId xmlns:a16="http://schemas.microsoft.com/office/drawing/2014/main" id="{0D194A83-1DAC-E54D-A7BE-6A02377C8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488" y="3975653"/>
            <a:ext cx="1833769" cy="27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56D3-61E4-3443-AFAF-1760B1A4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48" y="218364"/>
            <a:ext cx="10501952" cy="165615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PEST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8F6DAE-3ACA-E248-9CF7-4422CAB91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09331"/>
              </p:ext>
            </p:extLst>
          </p:nvPr>
        </p:nvGraphicFramePr>
        <p:xfrm>
          <a:off x="928048" y="1460308"/>
          <a:ext cx="10740788" cy="52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5" descr="Light bulb">
            <a:extLst>
              <a:ext uri="{FF2B5EF4-FFF2-40B4-BE49-F238E27FC236}">
                <a16:creationId xmlns:a16="http://schemas.microsoft.com/office/drawing/2014/main" id="{ADAF5BD1-BA95-2347-A605-47E2FDB58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81492">
            <a:off x="7190560" y="5488105"/>
            <a:ext cx="818502" cy="818502"/>
          </a:xfrm>
          <a:prstGeom prst="rect">
            <a:avLst/>
          </a:prstGeom>
        </p:spPr>
      </p:pic>
      <p:pic>
        <p:nvPicPr>
          <p:cNvPr id="6" name="Content Placeholder 5" descr="Light bulb">
            <a:extLst>
              <a:ext uri="{FF2B5EF4-FFF2-40B4-BE49-F238E27FC236}">
                <a16:creationId xmlns:a16="http://schemas.microsoft.com/office/drawing/2014/main" id="{415DF7C4-FF8C-C141-85CC-518A1107C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81492">
            <a:off x="4620524" y="5846728"/>
            <a:ext cx="818502" cy="8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61AF-FDC1-AF4E-8335-46373F10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91" y="382385"/>
            <a:ext cx="10461009" cy="1492132"/>
          </a:xfrm>
        </p:spPr>
        <p:txBody>
          <a:bodyPr/>
          <a:lstStyle/>
          <a:p>
            <a:r>
              <a:rPr lang="en-US" dirty="0"/>
              <a:t>Growing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8ADE-F1CF-614E-8186-94619D75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16822"/>
            <a:ext cx="10178322" cy="4558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E" sz="2400" dirty="0">
              <a:solidFill>
                <a:schemeClr val="tx1"/>
              </a:solidFill>
            </a:endParaRPr>
          </a:p>
          <a:p>
            <a:endParaRPr lang="en-I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776058DF-AE12-C24A-9E04-FD464A4B648A}"/>
              </a:ext>
            </a:extLst>
          </p:cNvPr>
          <p:cNvSpPr/>
          <p:nvPr/>
        </p:nvSpPr>
        <p:spPr>
          <a:xfrm>
            <a:off x="7095560" y="823555"/>
            <a:ext cx="2998270" cy="2484310"/>
          </a:xfrm>
          <a:prstGeom prst="wedgeEllipseCallout">
            <a:avLst>
              <a:gd name="adj1" fmla="val -24784"/>
              <a:gd name="adj2" fmla="val 70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“In the US sales of plant-based food went up by </a:t>
            </a:r>
            <a:r>
              <a:rPr kumimoji="0" lang="en-I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8.1% </a:t>
            </a: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 2017 to </a:t>
            </a:r>
            <a:r>
              <a:rPr kumimoji="0" lang="en-I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$3.1 billion.</a:t>
            </a: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 </a:t>
            </a:r>
            <a:b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IE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(Forbes, 2017)</a:t>
            </a:r>
            <a:endParaRPr kumimoji="0" lang="en-IE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59949019-92D0-D24D-92B4-8F14DD4F7221}"/>
              </a:ext>
            </a:extLst>
          </p:cNvPr>
          <p:cNvSpPr/>
          <p:nvPr/>
        </p:nvSpPr>
        <p:spPr>
          <a:xfrm>
            <a:off x="869071" y="1740163"/>
            <a:ext cx="3290470" cy="2908863"/>
          </a:xfrm>
          <a:prstGeom prst="wedgeEllipseCallout">
            <a:avLst>
              <a:gd name="adj1" fmla="val 68176"/>
              <a:gd name="adj2" fmla="val 31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“Plant-based dairy alternatives are expected to represent 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40%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of the combined total of dairy and dairy alternative beverages in the next few years.”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400" i="1" dirty="0">
                <a:solidFill>
                  <a:prstClr val="black"/>
                </a:solidFill>
                <a:latin typeface="Gill Sans MT" panose="020B0502020104020203"/>
              </a:rPr>
              <a:t>(</a:t>
            </a:r>
            <a:r>
              <a:rPr kumimoji="0" lang="en-IE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Forbes, 2017)</a:t>
            </a:r>
            <a:endParaRPr kumimoji="0" lang="en-I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DB3A614E-50E6-7643-9E5D-50CDB5B303A1}"/>
              </a:ext>
            </a:extLst>
          </p:cNvPr>
          <p:cNvSpPr/>
          <p:nvPr/>
        </p:nvSpPr>
        <p:spPr>
          <a:xfrm>
            <a:off x="4159542" y="1103603"/>
            <a:ext cx="2610088" cy="2484310"/>
          </a:xfrm>
          <a:prstGeom prst="wedgeEllipseCallout">
            <a:avLst>
              <a:gd name="adj1" fmla="val 26386"/>
              <a:gd name="adj2" fmla="val 57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“In Ireland </a:t>
            </a:r>
            <a:r>
              <a:rPr kumimoji="0" lang="en-I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9</a:t>
            </a: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 </a:t>
            </a:r>
            <a:r>
              <a:rPr kumimoji="0" lang="en-I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10</a:t>
            </a: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consumers note that they snack at least once per day.”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400" i="1" dirty="0">
                <a:solidFill>
                  <a:prstClr val="black"/>
                </a:solidFill>
                <a:latin typeface="Gill Sans MT" panose="020B0502020104020203"/>
              </a:rPr>
              <a:t>(</a:t>
            </a:r>
            <a:r>
              <a:rPr kumimoji="0" lang="en-IE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Mintel, 2018)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28243599-13D6-6144-B4C1-EAFE90A629F5}"/>
              </a:ext>
            </a:extLst>
          </p:cNvPr>
          <p:cNvSpPr/>
          <p:nvPr/>
        </p:nvSpPr>
        <p:spPr>
          <a:xfrm>
            <a:off x="9016011" y="3035142"/>
            <a:ext cx="2739919" cy="2715557"/>
          </a:xfrm>
          <a:prstGeom prst="wedgeEllipseCallout">
            <a:avLst>
              <a:gd name="adj1" fmla="val -74520"/>
              <a:gd name="adj2" fmla="val -1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“The number of people choosing a plant-based or vegan diet continues to grow exponentially. ”</a:t>
            </a:r>
            <a:b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IE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(Irish Examiner, 2019)</a:t>
            </a:r>
            <a:endParaRPr kumimoji="0" lang="en-I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CF6605E3-5C50-7C40-A6C1-67304473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95" y="3232295"/>
            <a:ext cx="6891131" cy="3734628"/>
          </a:xfrm>
          <a:prstGeom prst="rect">
            <a:avLst/>
          </a:prstGeom>
        </p:spPr>
      </p:pic>
      <p:pic>
        <p:nvPicPr>
          <p:cNvPr id="9" name="Content Placeholder 5" descr="Light bulb">
            <a:extLst>
              <a:ext uri="{FF2B5EF4-FFF2-40B4-BE49-F238E27FC236}">
                <a16:creationId xmlns:a16="http://schemas.microsoft.com/office/drawing/2014/main" id="{8989BCCF-FEBC-AC48-8559-4D993C8C8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81492">
            <a:off x="6023682" y="2007233"/>
            <a:ext cx="818502" cy="8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3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04A3-EF0B-E94B-AF0A-77A8939E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991" y="382385"/>
            <a:ext cx="10461009" cy="1492132"/>
          </a:xfrm>
        </p:spPr>
        <p:txBody>
          <a:bodyPr/>
          <a:lstStyle/>
          <a:p>
            <a:r>
              <a:rPr lang="en-US" dirty="0"/>
              <a:t>Competitor Strength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6765F0-0CE5-DE4C-B95C-AF1B9F667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35190"/>
              </p:ext>
            </p:extLst>
          </p:nvPr>
        </p:nvGraphicFramePr>
        <p:xfrm>
          <a:off x="968991" y="1257300"/>
          <a:ext cx="9485194" cy="520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111">
                  <a:extLst>
                    <a:ext uri="{9D8B030D-6E8A-4147-A177-3AD203B41FA5}">
                      <a16:colId xmlns:a16="http://schemas.microsoft.com/office/drawing/2014/main" val="3861517322"/>
                    </a:ext>
                  </a:extLst>
                </a:gridCol>
                <a:gridCol w="1318217">
                  <a:extLst>
                    <a:ext uri="{9D8B030D-6E8A-4147-A177-3AD203B41FA5}">
                      <a16:colId xmlns:a16="http://schemas.microsoft.com/office/drawing/2014/main" val="3932791373"/>
                    </a:ext>
                  </a:extLst>
                </a:gridCol>
                <a:gridCol w="2072595">
                  <a:extLst>
                    <a:ext uri="{9D8B030D-6E8A-4147-A177-3AD203B41FA5}">
                      <a16:colId xmlns:a16="http://schemas.microsoft.com/office/drawing/2014/main" val="2573119929"/>
                    </a:ext>
                  </a:extLst>
                </a:gridCol>
                <a:gridCol w="2091093">
                  <a:extLst>
                    <a:ext uri="{9D8B030D-6E8A-4147-A177-3AD203B41FA5}">
                      <a16:colId xmlns:a16="http://schemas.microsoft.com/office/drawing/2014/main" val="1263266277"/>
                    </a:ext>
                  </a:extLst>
                </a:gridCol>
                <a:gridCol w="2024178">
                  <a:extLst>
                    <a:ext uri="{9D8B030D-6E8A-4147-A177-3AD203B41FA5}">
                      <a16:colId xmlns:a16="http://schemas.microsoft.com/office/drawing/2014/main" val="4175622504"/>
                    </a:ext>
                  </a:extLst>
                </a:gridCol>
              </a:tblGrid>
              <a:tr h="727510"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Cost of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Stockists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Strategic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Advertising &amp; Promotion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07374"/>
                  </a:ext>
                </a:extLst>
              </a:tr>
              <a:tr h="727510">
                <a:tc>
                  <a:txBody>
                    <a:bodyPr/>
                    <a:lstStyle/>
                    <a:p>
                      <a:r>
                        <a:rPr lang="en-US" sz="2000" b="0" i="0" dirty="0"/>
                        <a:t>Synergy Raw 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/>
                        <a:t>€2.55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/>
                        <a:t>Artisan Cafés</a:t>
                      </a:r>
                      <a:br>
                        <a:rPr lang="en-US" sz="2000" b="0" i="0" dirty="0"/>
                      </a:br>
                      <a:r>
                        <a:rPr lang="en-US" sz="2000" b="0" i="0" dirty="0"/>
                        <a:t>Gyms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/>
                        <a:t>Unclear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/>
                        <a:t>Social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70488"/>
                  </a:ext>
                </a:extLst>
              </a:tr>
              <a:tr h="1351089">
                <a:tc>
                  <a:txBody>
                    <a:bodyPr/>
                    <a:lstStyle/>
                    <a:p>
                      <a:r>
                        <a:rPr lang="en-US" sz="2000" b="0" dirty="0"/>
                        <a:t>Jo’s Absolute Nutrition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€2.75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Supermarkets</a:t>
                      </a:r>
                    </a:p>
                    <a:p>
                      <a:r>
                        <a:rPr lang="en-US" sz="2000" b="0" dirty="0"/>
                        <a:t>Online</a:t>
                      </a:r>
                    </a:p>
                    <a:p>
                      <a:r>
                        <a:rPr lang="en-US" sz="2000" b="0" dirty="0"/>
                        <a:t>Cafés</a:t>
                      </a:r>
                      <a:br>
                        <a:rPr lang="en-US" sz="2000" b="0" dirty="0"/>
                      </a:br>
                      <a:r>
                        <a:rPr lang="en-US" sz="2000" b="0" dirty="0"/>
                        <a:t>Gyms</a:t>
                      </a:r>
                    </a:p>
                    <a:p>
                      <a:r>
                        <a:rPr lang="en-US" sz="2000" b="0" dirty="0"/>
                        <a:t>Avoca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0" dirty="0"/>
                        <a:t>“We're big on taste and we promise to satisfy your sweet tooth 'the natural way' whilst fueling your body.” </a:t>
                      </a:r>
                      <a:r>
                        <a:rPr lang="en-IE" sz="1400" b="0" i="1" dirty="0"/>
                        <a:t>(Absolute Nutrition, 2019)</a:t>
                      </a:r>
                      <a:endParaRPr lang="en-US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Website</a:t>
                      </a:r>
                    </a:p>
                    <a:p>
                      <a:r>
                        <a:rPr lang="en-US" sz="2000" b="0" dirty="0"/>
                        <a:t>Social Media</a:t>
                      </a:r>
                    </a:p>
                    <a:p>
                      <a:r>
                        <a:rPr lang="en-US" sz="2000" b="0" dirty="0"/>
                        <a:t>In-store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87595"/>
                  </a:ext>
                </a:extLst>
              </a:tr>
              <a:tr h="1039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Natasha’s Living Foods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€1.80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Supermarkets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Online</a:t>
                      </a:r>
                    </a:p>
                    <a:p>
                      <a:r>
                        <a:rPr lang="en-US" sz="2000" b="0" dirty="0"/>
                        <a:t>Cafés</a:t>
                      </a:r>
                      <a:br>
                        <a:rPr lang="en-US" sz="2000" b="0" dirty="0"/>
                      </a:br>
                      <a:r>
                        <a:rPr lang="en-US" sz="2000" b="0" dirty="0"/>
                        <a:t>Food 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Powered by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Social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47971"/>
                  </a:ext>
                </a:extLst>
              </a:tr>
            </a:tbl>
          </a:graphicData>
        </a:graphic>
      </p:graphicFrame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0064FF07-79F6-4642-85AD-ABF9DBDFE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0242" y="4038544"/>
            <a:ext cx="686825" cy="686825"/>
          </a:xfrm>
          <a:prstGeom prst="rect">
            <a:avLst/>
          </a:prstGeom>
        </p:spPr>
      </p:pic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B50CC35F-35FD-5A48-BCA8-3EE50C60F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4905" y="3442648"/>
            <a:ext cx="686825" cy="686825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52B4D79C-6D89-2540-BBB1-D21080089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249" y="5740734"/>
            <a:ext cx="759502" cy="759502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E87D27E2-4491-3147-91C8-03C59A11B3BC}"/>
              </a:ext>
            </a:extLst>
          </p:cNvPr>
          <p:cNvSpPr/>
          <p:nvPr/>
        </p:nvSpPr>
        <p:spPr>
          <a:xfrm>
            <a:off x="805218" y="2631719"/>
            <a:ext cx="9785445" cy="2579427"/>
          </a:xfrm>
          <a:prstGeom prst="frame">
            <a:avLst>
              <a:gd name="adj1" fmla="val 456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6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43F7E509-38FC-430B-BEE9-0BD7F137B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7361208-7573-4B45-9251-E4E92E7E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56B7AC-8991-4B6B-92E2-9EBB80DBB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8AFFF25-F4D6-4BBC-841D-3B3014ED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5684" y="0"/>
            <a:ext cx="5676316" cy="6858000"/>
          </a:xfrm>
          <a:custGeom>
            <a:avLst/>
            <a:gdLst>
              <a:gd name="connsiteX0" fmla="*/ 0 w 5676316"/>
              <a:gd name="connsiteY0" fmla="*/ 0 h 6858000"/>
              <a:gd name="connsiteX1" fmla="*/ 5676316 w 5676316"/>
              <a:gd name="connsiteY1" fmla="*/ 0 h 6858000"/>
              <a:gd name="connsiteX2" fmla="*/ 5676316 w 5676316"/>
              <a:gd name="connsiteY2" fmla="*/ 6858000 h 6858000"/>
              <a:gd name="connsiteX3" fmla="*/ 0 w 5676316"/>
              <a:gd name="connsiteY3" fmla="*/ 6858000 h 6858000"/>
              <a:gd name="connsiteX4" fmla="*/ 4763 w 5676316"/>
              <a:gd name="connsiteY4" fmla="*/ 6791325 h 6858000"/>
              <a:gd name="connsiteX5" fmla="*/ 12700 w 5676316"/>
              <a:gd name="connsiteY5" fmla="*/ 6735762 h 6858000"/>
              <a:gd name="connsiteX6" fmla="*/ 22225 w 5676316"/>
              <a:gd name="connsiteY6" fmla="*/ 6683375 h 6858000"/>
              <a:gd name="connsiteX7" fmla="*/ 38100 w 5676316"/>
              <a:gd name="connsiteY7" fmla="*/ 6640512 h 6858000"/>
              <a:gd name="connsiteX8" fmla="*/ 53975 w 5676316"/>
              <a:gd name="connsiteY8" fmla="*/ 6597650 h 6858000"/>
              <a:gd name="connsiteX9" fmla="*/ 73025 w 5676316"/>
              <a:gd name="connsiteY9" fmla="*/ 6561137 h 6858000"/>
              <a:gd name="connsiteX10" fmla="*/ 92075 w 5676316"/>
              <a:gd name="connsiteY10" fmla="*/ 6523037 h 6858000"/>
              <a:gd name="connsiteX11" fmla="*/ 109538 w 5676316"/>
              <a:gd name="connsiteY11" fmla="*/ 6488112 h 6858000"/>
              <a:gd name="connsiteX12" fmla="*/ 127000 w 5676316"/>
              <a:gd name="connsiteY12" fmla="*/ 6448425 h 6858000"/>
              <a:gd name="connsiteX13" fmla="*/ 142875 w 5676316"/>
              <a:gd name="connsiteY13" fmla="*/ 6407150 h 6858000"/>
              <a:gd name="connsiteX14" fmla="*/ 157163 w 5676316"/>
              <a:gd name="connsiteY14" fmla="*/ 6361112 h 6858000"/>
              <a:gd name="connsiteX15" fmla="*/ 168275 w 5676316"/>
              <a:gd name="connsiteY15" fmla="*/ 6311900 h 6858000"/>
              <a:gd name="connsiteX16" fmla="*/ 176213 w 5676316"/>
              <a:gd name="connsiteY16" fmla="*/ 6251575 h 6858000"/>
              <a:gd name="connsiteX17" fmla="*/ 179388 w 5676316"/>
              <a:gd name="connsiteY17" fmla="*/ 6183312 h 6858000"/>
              <a:gd name="connsiteX18" fmla="*/ 176213 w 5676316"/>
              <a:gd name="connsiteY18" fmla="*/ 6113462 h 6858000"/>
              <a:gd name="connsiteX19" fmla="*/ 168275 w 5676316"/>
              <a:gd name="connsiteY19" fmla="*/ 6056312 h 6858000"/>
              <a:gd name="connsiteX20" fmla="*/ 157163 w 5676316"/>
              <a:gd name="connsiteY20" fmla="*/ 6003925 h 6858000"/>
              <a:gd name="connsiteX21" fmla="*/ 142875 w 5676316"/>
              <a:gd name="connsiteY21" fmla="*/ 5956300 h 6858000"/>
              <a:gd name="connsiteX22" fmla="*/ 127000 w 5676316"/>
              <a:gd name="connsiteY22" fmla="*/ 5915025 h 6858000"/>
              <a:gd name="connsiteX23" fmla="*/ 107950 w 5676316"/>
              <a:gd name="connsiteY23" fmla="*/ 5876925 h 6858000"/>
              <a:gd name="connsiteX24" fmla="*/ 88900 w 5676316"/>
              <a:gd name="connsiteY24" fmla="*/ 5840412 h 6858000"/>
              <a:gd name="connsiteX25" fmla="*/ 69850 w 5676316"/>
              <a:gd name="connsiteY25" fmla="*/ 5802312 h 6858000"/>
              <a:gd name="connsiteX26" fmla="*/ 52388 w 5676316"/>
              <a:gd name="connsiteY26" fmla="*/ 5762625 h 6858000"/>
              <a:gd name="connsiteX27" fmla="*/ 34925 w 5676316"/>
              <a:gd name="connsiteY27" fmla="*/ 5721350 h 6858000"/>
              <a:gd name="connsiteX28" fmla="*/ 20638 w 5676316"/>
              <a:gd name="connsiteY28" fmla="*/ 5675312 h 6858000"/>
              <a:gd name="connsiteX29" fmla="*/ 11113 w 5676316"/>
              <a:gd name="connsiteY29" fmla="*/ 5622925 h 6858000"/>
              <a:gd name="connsiteX30" fmla="*/ 1588 w 5676316"/>
              <a:gd name="connsiteY30" fmla="*/ 5562600 h 6858000"/>
              <a:gd name="connsiteX31" fmla="*/ 0 w 5676316"/>
              <a:gd name="connsiteY31" fmla="*/ 5494337 h 6858000"/>
              <a:gd name="connsiteX32" fmla="*/ 1588 w 5676316"/>
              <a:gd name="connsiteY32" fmla="*/ 5426075 h 6858000"/>
              <a:gd name="connsiteX33" fmla="*/ 11113 w 5676316"/>
              <a:gd name="connsiteY33" fmla="*/ 5365750 h 6858000"/>
              <a:gd name="connsiteX34" fmla="*/ 20638 w 5676316"/>
              <a:gd name="connsiteY34" fmla="*/ 5313362 h 6858000"/>
              <a:gd name="connsiteX35" fmla="*/ 34925 w 5676316"/>
              <a:gd name="connsiteY35" fmla="*/ 5268912 h 6858000"/>
              <a:gd name="connsiteX36" fmla="*/ 52388 w 5676316"/>
              <a:gd name="connsiteY36" fmla="*/ 5226050 h 6858000"/>
              <a:gd name="connsiteX37" fmla="*/ 69850 w 5676316"/>
              <a:gd name="connsiteY37" fmla="*/ 5186362 h 6858000"/>
              <a:gd name="connsiteX38" fmla="*/ 88900 w 5676316"/>
              <a:gd name="connsiteY38" fmla="*/ 5149850 h 6858000"/>
              <a:gd name="connsiteX39" fmla="*/ 107950 w 5676316"/>
              <a:gd name="connsiteY39" fmla="*/ 5114925 h 6858000"/>
              <a:gd name="connsiteX40" fmla="*/ 127000 w 5676316"/>
              <a:gd name="connsiteY40" fmla="*/ 5075237 h 6858000"/>
              <a:gd name="connsiteX41" fmla="*/ 142875 w 5676316"/>
              <a:gd name="connsiteY41" fmla="*/ 5033962 h 6858000"/>
              <a:gd name="connsiteX42" fmla="*/ 157163 w 5676316"/>
              <a:gd name="connsiteY42" fmla="*/ 4987925 h 6858000"/>
              <a:gd name="connsiteX43" fmla="*/ 168275 w 5676316"/>
              <a:gd name="connsiteY43" fmla="*/ 4935537 h 6858000"/>
              <a:gd name="connsiteX44" fmla="*/ 176213 w 5676316"/>
              <a:gd name="connsiteY44" fmla="*/ 4875212 h 6858000"/>
              <a:gd name="connsiteX45" fmla="*/ 179388 w 5676316"/>
              <a:gd name="connsiteY45" fmla="*/ 4806950 h 6858000"/>
              <a:gd name="connsiteX46" fmla="*/ 176213 w 5676316"/>
              <a:gd name="connsiteY46" fmla="*/ 4738687 h 6858000"/>
              <a:gd name="connsiteX47" fmla="*/ 168275 w 5676316"/>
              <a:gd name="connsiteY47" fmla="*/ 4678362 h 6858000"/>
              <a:gd name="connsiteX48" fmla="*/ 157163 w 5676316"/>
              <a:gd name="connsiteY48" fmla="*/ 4625975 h 6858000"/>
              <a:gd name="connsiteX49" fmla="*/ 142875 w 5676316"/>
              <a:gd name="connsiteY49" fmla="*/ 4579937 h 6858000"/>
              <a:gd name="connsiteX50" fmla="*/ 127000 w 5676316"/>
              <a:gd name="connsiteY50" fmla="*/ 4537075 h 6858000"/>
              <a:gd name="connsiteX51" fmla="*/ 107950 w 5676316"/>
              <a:gd name="connsiteY51" fmla="*/ 4498975 h 6858000"/>
              <a:gd name="connsiteX52" fmla="*/ 69850 w 5676316"/>
              <a:gd name="connsiteY52" fmla="*/ 4424362 h 6858000"/>
              <a:gd name="connsiteX53" fmla="*/ 52388 w 5676316"/>
              <a:gd name="connsiteY53" fmla="*/ 4386262 h 6858000"/>
              <a:gd name="connsiteX54" fmla="*/ 34925 w 5676316"/>
              <a:gd name="connsiteY54" fmla="*/ 4343400 h 6858000"/>
              <a:gd name="connsiteX55" fmla="*/ 20638 w 5676316"/>
              <a:gd name="connsiteY55" fmla="*/ 4297362 h 6858000"/>
              <a:gd name="connsiteX56" fmla="*/ 11113 w 5676316"/>
              <a:gd name="connsiteY56" fmla="*/ 4244975 h 6858000"/>
              <a:gd name="connsiteX57" fmla="*/ 1588 w 5676316"/>
              <a:gd name="connsiteY57" fmla="*/ 4186237 h 6858000"/>
              <a:gd name="connsiteX58" fmla="*/ 0 w 5676316"/>
              <a:gd name="connsiteY58" fmla="*/ 4116387 h 6858000"/>
              <a:gd name="connsiteX59" fmla="*/ 1588 w 5676316"/>
              <a:gd name="connsiteY59" fmla="*/ 4048125 h 6858000"/>
              <a:gd name="connsiteX60" fmla="*/ 11113 w 5676316"/>
              <a:gd name="connsiteY60" fmla="*/ 3987800 h 6858000"/>
              <a:gd name="connsiteX61" fmla="*/ 20638 w 5676316"/>
              <a:gd name="connsiteY61" fmla="*/ 3935412 h 6858000"/>
              <a:gd name="connsiteX62" fmla="*/ 34925 w 5676316"/>
              <a:gd name="connsiteY62" fmla="*/ 3890962 h 6858000"/>
              <a:gd name="connsiteX63" fmla="*/ 52388 w 5676316"/>
              <a:gd name="connsiteY63" fmla="*/ 3848100 h 6858000"/>
              <a:gd name="connsiteX64" fmla="*/ 69850 w 5676316"/>
              <a:gd name="connsiteY64" fmla="*/ 3811587 h 6858000"/>
              <a:gd name="connsiteX65" fmla="*/ 107950 w 5676316"/>
              <a:gd name="connsiteY65" fmla="*/ 3736975 h 6858000"/>
              <a:gd name="connsiteX66" fmla="*/ 127000 w 5676316"/>
              <a:gd name="connsiteY66" fmla="*/ 3697287 h 6858000"/>
              <a:gd name="connsiteX67" fmla="*/ 142875 w 5676316"/>
              <a:gd name="connsiteY67" fmla="*/ 3656012 h 6858000"/>
              <a:gd name="connsiteX68" fmla="*/ 157163 w 5676316"/>
              <a:gd name="connsiteY68" fmla="*/ 3609975 h 6858000"/>
              <a:gd name="connsiteX69" fmla="*/ 168275 w 5676316"/>
              <a:gd name="connsiteY69" fmla="*/ 3557587 h 6858000"/>
              <a:gd name="connsiteX70" fmla="*/ 176213 w 5676316"/>
              <a:gd name="connsiteY70" fmla="*/ 3497262 h 6858000"/>
              <a:gd name="connsiteX71" fmla="*/ 179388 w 5676316"/>
              <a:gd name="connsiteY71" fmla="*/ 3427412 h 6858000"/>
              <a:gd name="connsiteX72" fmla="*/ 176213 w 5676316"/>
              <a:gd name="connsiteY72" fmla="*/ 3360737 h 6858000"/>
              <a:gd name="connsiteX73" fmla="*/ 168275 w 5676316"/>
              <a:gd name="connsiteY73" fmla="*/ 3300412 h 6858000"/>
              <a:gd name="connsiteX74" fmla="*/ 157163 w 5676316"/>
              <a:gd name="connsiteY74" fmla="*/ 3248025 h 6858000"/>
              <a:gd name="connsiteX75" fmla="*/ 142875 w 5676316"/>
              <a:gd name="connsiteY75" fmla="*/ 3201987 h 6858000"/>
              <a:gd name="connsiteX76" fmla="*/ 127000 w 5676316"/>
              <a:gd name="connsiteY76" fmla="*/ 3160712 h 6858000"/>
              <a:gd name="connsiteX77" fmla="*/ 107950 w 5676316"/>
              <a:gd name="connsiteY77" fmla="*/ 3121025 h 6858000"/>
              <a:gd name="connsiteX78" fmla="*/ 88900 w 5676316"/>
              <a:gd name="connsiteY78" fmla="*/ 3084512 h 6858000"/>
              <a:gd name="connsiteX79" fmla="*/ 69850 w 5676316"/>
              <a:gd name="connsiteY79" fmla="*/ 3046412 h 6858000"/>
              <a:gd name="connsiteX80" fmla="*/ 52388 w 5676316"/>
              <a:gd name="connsiteY80" fmla="*/ 3009900 h 6858000"/>
              <a:gd name="connsiteX81" fmla="*/ 34925 w 5676316"/>
              <a:gd name="connsiteY81" fmla="*/ 2967037 h 6858000"/>
              <a:gd name="connsiteX82" fmla="*/ 20638 w 5676316"/>
              <a:gd name="connsiteY82" fmla="*/ 2922587 h 6858000"/>
              <a:gd name="connsiteX83" fmla="*/ 11113 w 5676316"/>
              <a:gd name="connsiteY83" fmla="*/ 2868612 h 6858000"/>
              <a:gd name="connsiteX84" fmla="*/ 1588 w 5676316"/>
              <a:gd name="connsiteY84" fmla="*/ 2809875 h 6858000"/>
              <a:gd name="connsiteX85" fmla="*/ 0 w 5676316"/>
              <a:gd name="connsiteY85" fmla="*/ 2741612 h 6858000"/>
              <a:gd name="connsiteX86" fmla="*/ 1588 w 5676316"/>
              <a:gd name="connsiteY86" fmla="*/ 2671762 h 6858000"/>
              <a:gd name="connsiteX87" fmla="*/ 11113 w 5676316"/>
              <a:gd name="connsiteY87" fmla="*/ 2613025 h 6858000"/>
              <a:gd name="connsiteX88" fmla="*/ 20638 w 5676316"/>
              <a:gd name="connsiteY88" fmla="*/ 2560637 h 6858000"/>
              <a:gd name="connsiteX89" fmla="*/ 34925 w 5676316"/>
              <a:gd name="connsiteY89" fmla="*/ 2513012 h 6858000"/>
              <a:gd name="connsiteX90" fmla="*/ 52388 w 5676316"/>
              <a:gd name="connsiteY90" fmla="*/ 2471737 h 6858000"/>
              <a:gd name="connsiteX91" fmla="*/ 69850 w 5676316"/>
              <a:gd name="connsiteY91" fmla="*/ 2433637 h 6858000"/>
              <a:gd name="connsiteX92" fmla="*/ 88900 w 5676316"/>
              <a:gd name="connsiteY92" fmla="*/ 2395537 h 6858000"/>
              <a:gd name="connsiteX93" fmla="*/ 107950 w 5676316"/>
              <a:gd name="connsiteY93" fmla="*/ 2359025 h 6858000"/>
              <a:gd name="connsiteX94" fmla="*/ 127000 w 5676316"/>
              <a:gd name="connsiteY94" fmla="*/ 2319337 h 6858000"/>
              <a:gd name="connsiteX95" fmla="*/ 142875 w 5676316"/>
              <a:gd name="connsiteY95" fmla="*/ 2278062 h 6858000"/>
              <a:gd name="connsiteX96" fmla="*/ 157163 w 5676316"/>
              <a:gd name="connsiteY96" fmla="*/ 2232025 h 6858000"/>
              <a:gd name="connsiteX97" fmla="*/ 168275 w 5676316"/>
              <a:gd name="connsiteY97" fmla="*/ 2179637 h 6858000"/>
              <a:gd name="connsiteX98" fmla="*/ 176213 w 5676316"/>
              <a:gd name="connsiteY98" fmla="*/ 2119312 h 6858000"/>
              <a:gd name="connsiteX99" fmla="*/ 179388 w 5676316"/>
              <a:gd name="connsiteY99" fmla="*/ 2051050 h 6858000"/>
              <a:gd name="connsiteX100" fmla="*/ 176213 w 5676316"/>
              <a:gd name="connsiteY100" fmla="*/ 1982787 h 6858000"/>
              <a:gd name="connsiteX101" fmla="*/ 168275 w 5676316"/>
              <a:gd name="connsiteY101" fmla="*/ 1922462 h 6858000"/>
              <a:gd name="connsiteX102" fmla="*/ 157163 w 5676316"/>
              <a:gd name="connsiteY102" fmla="*/ 1870075 h 6858000"/>
              <a:gd name="connsiteX103" fmla="*/ 142875 w 5676316"/>
              <a:gd name="connsiteY103" fmla="*/ 1824037 h 6858000"/>
              <a:gd name="connsiteX104" fmla="*/ 127000 w 5676316"/>
              <a:gd name="connsiteY104" fmla="*/ 1782762 h 6858000"/>
              <a:gd name="connsiteX105" fmla="*/ 107950 w 5676316"/>
              <a:gd name="connsiteY105" fmla="*/ 1743075 h 6858000"/>
              <a:gd name="connsiteX106" fmla="*/ 88900 w 5676316"/>
              <a:gd name="connsiteY106" fmla="*/ 1708150 h 6858000"/>
              <a:gd name="connsiteX107" fmla="*/ 69850 w 5676316"/>
              <a:gd name="connsiteY107" fmla="*/ 1671637 h 6858000"/>
              <a:gd name="connsiteX108" fmla="*/ 52388 w 5676316"/>
              <a:gd name="connsiteY108" fmla="*/ 1631950 h 6858000"/>
              <a:gd name="connsiteX109" fmla="*/ 34925 w 5676316"/>
              <a:gd name="connsiteY109" fmla="*/ 1589087 h 6858000"/>
              <a:gd name="connsiteX110" fmla="*/ 20638 w 5676316"/>
              <a:gd name="connsiteY110" fmla="*/ 1544637 h 6858000"/>
              <a:gd name="connsiteX111" fmla="*/ 11113 w 5676316"/>
              <a:gd name="connsiteY111" fmla="*/ 1492250 h 6858000"/>
              <a:gd name="connsiteX112" fmla="*/ 1588 w 5676316"/>
              <a:gd name="connsiteY112" fmla="*/ 1431925 h 6858000"/>
              <a:gd name="connsiteX113" fmla="*/ 0 w 5676316"/>
              <a:gd name="connsiteY113" fmla="*/ 1363662 h 6858000"/>
              <a:gd name="connsiteX114" fmla="*/ 1588 w 5676316"/>
              <a:gd name="connsiteY114" fmla="*/ 1295400 h 6858000"/>
              <a:gd name="connsiteX115" fmla="*/ 11113 w 5676316"/>
              <a:gd name="connsiteY115" fmla="*/ 1235075 h 6858000"/>
              <a:gd name="connsiteX116" fmla="*/ 20638 w 5676316"/>
              <a:gd name="connsiteY116" fmla="*/ 1182687 h 6858000"/>
              <a:gd name="connsiteX117" fmla="*/ 34925 w 5676316"/>
              <a:gd name="connsiteY117" fmla="*/ 1136650 h 6858000"/>
              <a:gd name="connsiteX118" fmla="*/ 52388 w 5676316"/>
              <a:gd name="connsiteY118" fmla="*/ 1095375 h 6858000"/>
              <a:gd name="connsiteX119" fmla="*/ 69850 w 5676316"/>
              <a:gd name="connsiteY119" fmla="*/ 1055687 h 6858000"/>
              <a:gd name="connsiteX120" fmla="*/ 88900 w 5676316"/>
              <a:gd name="connsiteY120" fmla="*/ 1017587 h 6858000"/>
              <a:gd name="connsiteX121" fmla="*/ 107950 w 5676316"/>
              <a:gd name="connsiteY121" fmla="*/ 981075 h 6858000"/>
              <a:gd name="connsiteX122" fmla="*/ 127000 w 5676316"/>
              <a:gd name="connsiteY122" fmla="*/ 942975 h 6858000"/>
              <a:gd name="connsiteX123" fmla="*/ 142875 w 5676316"/>
              <a:gd name="connsiteY123" fmla="*/ 901700 h 6858000"/>
              <a:gd name="connsiteX124" fmla="*/ 157163 w 5676316"/>
              <a:gd name="connsiteY124" fmla="*/ 854075 h 6858000"/>
              <a:gd name="connsiteX125" fmla="*/ 168275 w 5676316"/>
              <a:gd name="connsiteY125" fmla="*/ 801687 h 6858000"/>
              <a:gd name="connsiteX126" fmla="*/ 176213 w 5676316"/>
              <a:gd name="connsiteY126" fmla="*/ 744537 h 6858000"/>
              <a:gd name="connsiteX127" fmla="*/ 179388 w 5676316"/>
              <a:gd name="connsiteY127" fmla="*/ 673100 h 6858000"/>
              <a:gd name="connsiteX128" fmla="*/ 176213 w 5676316"/>
              <a:gd name="connsiteY128" fmla="*/ 606425 h 6858000"/>
              <a:gd name="connsiteX129" fmla="*/ 168275 w 5676316"/>
              <a:gd name="connsiteY129" fmla="*/ 546100 h 6858000"/>
              <a:gd name="connsiteX130" fmla="*/ 157163 w 5676316"/>
              <a:gd name="connsiteY130" fmla="*/ 496887 h 6858000"/>
              <a:gd name="connsiteX131" fmla="*/ 142875 w 5676316"/>
              <a:gd name="connsiteY131" fmla="*/ 450850 h 6858000"/>
              <a:gd name="connsiteX132" fmla="*/ 127000 w 5676316"/>
              <a:gd name="connsiteY132" fmla="*/ 409575 h 6858000"/>
              <a:gd name="connsiteX133" fmla="*/ 109538 w 5676316"/>
              <a:gd name="connsiteY133" fmla="*/ 369887 h 6858000"/>
              <a:gd name="connsiteX134" fmla="*/ 92075 w 5676316"/>
              <a:gd name="connsiteY134" fmla="*/ 334962 h 6858000"/>
              <a:gd name="connsiteX135" fmla="*/ 73025 w 5676316"/>
              <a:gd name="connsiteY135" fmla="*/ 296862 h 6858000"/>
              <a:gd name="connsiteX136" fmla="*/ 53975 w 5676316"/>
              <a:gd name="connsiteY136" fmla="*/ 260350 h 6858000"/>
              <a:gd name="connsiteX137" fmla="*/ 38100 w 5676316"/>
              <a:gd name="connsiteY137" fmla="*/ 217487 h 6858000"/>
              <a:gd name="connsiteX138" fmla="*/ 22225 w 5676316"/>
              <a:gd name="connsiteY138" fmla="*/ 174625 h 6858000"/>
              <a:gd name="connsiteX139" fmla="*/ 12700 w 5676316"/>
              <a:gd name="connsiteY139" fmla="*/ 122237 h 6858000"/>
              <a:gd name="connsiteX140" fmla="*/ 4763 w 5676316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676316" h="6858000">
                <a:moveTo>
                  <a:pt x="0" y="0"/>
                </a:moveTo>
                <a:lnTo>
                  <a:pt x="5676316" y="0"/>
                </a:lnTo>
                <a:lnTo>
                  <a:pt x="5676316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8F33E-534A-8C49-99C5-EA86D6CB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29" y="771580"/>
            <a:ext cx="4767507" cy="16885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pc="200" dirty="0">
                <a:solidFill>
                  <a:schemeClr val="tx2"/>
                </a:solidFill>
                <a:latin typeface="+mj-lt"/>
              </a:rPr>
              <a:t>Café Buyer</a:t>
            </a:r>
            <a:br>
              <a:rPr lang="en-US" sz="4800" b="0" spc="200" dirty="0">
                <a:solidFill>
                  <a:schemeClr val="tx2"/>
                </a:solidFill>
                <a:latin typeface="+mj-lt"/>
              </a:rPr>
            </a:br>
            <a:endParaRPr lang="en-US" sz="4800" b="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 descr="A person standing in a kitchen&#10;&#10;Description automatically generated">
            <a:extLst>
              <a:ext uri="{FF2B5EF4-FFF2-40B4-BE49-F238E27FC236}">
                <a16:creationId xmlns:a16="http://schemas.microsoft.com/office/drawing/2014/main" id="{6862B61D-F46A-F34C-A969-065C68337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37"/>
          <a:stretch/>
        </p:blipFill>
        <p:spPr>
          <a:xfrm>
            <a:off x="20" y="10"/>
            <a:ext cx="6577170" cy="3383270"/>
          </a:xfrm>
          <a:custGeom>
            <a:avLst/>
            <a:gdLst>
              <a:gd name="connsiteX0" fmla="*/ 0 w 6577190"/>
              <a:gd name="connsiteY0" fmla="*/ 0 h 3383280"/>
              <a:gd name="connsiteX1" fmla="*/ 6397802 w 6577190"/>
              <a:gd name="connsiteY1" fmla="*/ 0 h 3383280"/>
              <a:gd name="connsiteX2" fmla="*/ 6402565 w 6577190"/>
              <a:gd name="connsiteY2" fmla="*/ 66675 h 3383280"/>
              <a:gd name="connsiteX3" fmla="*/ 6410502 w 6577190"/>
              <a:gd name="connsiteY3" fmla="*/ 122237 h 3383280"/>
              <a:gd name="connsiteX4" fmla="*/ 6420027 w 6577190"/>
              <a:gd name="connsiteY4" fmla="*/ 174625 h 3383280"/>
              <a:gd name="connsiteX5" fmla="*/ 6435902 w 6577190"/>
              <a:gd name="connsiteY5" fmla="*/ 217487 h 3383280"/>
              <a:gd name="connsiteX6" fmla="*/ 6451777 w 6577190"/>
              <a:gd name="connsiteY6" fmla="*/ 260350 h 3383280"/>
              <a:gd name="connsiteX7" fmla="*/ 6470827 w 6577190"/>
              <a:gd name="connsiteY7" fmla="*/ 296862 h 3383280"/>
              <a:gd name="connsiteX8" fmla="*/ 6489877 w 6577190"/>
              <a:gd name="connsiteY8" fmla="*/ 334962 h 3383280"/>
              <a:gd name="connsiteX9" fmla="*/ 6507340 w 6577190"/>
              <a:gd name="connsiteY9" fmla="*/ 369887 h 3383280"/>
              <a:gd name="connsiteX10" fmla="*/ 6524802 w 6577190"/>
              <a:gd name="connsiteY10" fmla="*/ 409575 h 3383280"/>
              <a:gd name="connsiteX11" fmla="*/ 6540677 w 6577190"/>
              <a:gd name="connsiteY11" fmla="*/ 450850 h 3383280"/>
              <a:gd name="connsiteX12" fmla="*/ 6554965 w 6577190"/>
              <a:gd name="connsiteY12" fmla="*/ 496887 h 3383280"/>
              <a:gd name="connsiteX13" fmla="*/ 6566077 w 6577190"/>
              <a:gd name="connsiteY13" fmla="*/ 546100 h 3383280"/>
              <a:gd name="connsiteX14" fmla="*/ 6574015 w 6577190"/>
              <a:gd name="connsiteY14" fmla="*/ 606425 h 3383280"/>
              <a:gd name="connsiteX15" fmla="*/ 6577190 w 6577190"/>
              <a:gd name="connsiteY15" fmla="*/ 673100 h 3383280"/>
              <a:gd name="connsiteX16" fmla="*/ 6574015 w 6577190"/>
              <a:gd name="connsiteY16" fmla="*/ 744537 h 3383280"/>
              <a:gd name="connsiteX17" fmla="*/ 6566077 w 6577190"/>
              <a:gd name="connsiteY17" fmla="*/ 801687 h 3383280"/>
              <a:gd name="connsiteX18" fmla="*/ 6554965 w 6577190"/>
              <a:gd name="connsiteY18" fmla="*/ 854075 h 3383280"/>
              <a:gd name="connsiteX19" fmla="*/ 6540677 w 6577190"/>
              <a:gd name="connsiteY19" fmla="*/ 901700 h 3383280"/>
              <a:gd name="connsiteX20" fmla="*/ 6524802 w 6577190"/>
              <a:gd name="connsiteY20" fmla="*/ 942975 h 3383280"/>
              <a:gd name="connsiteX21" fmla="*/ 6505752 w 6577190"/>
              <a:gd name="connsiteY21" fmla="*/ 981075 h 3383280"/>
              <a:gd name="connsiteX22" fmla="*/ 6486702 w 6577190"/>
              <a:gd name="connsiteY22" fmla="*/ 1017587 h 3383280"/>
              <a:gd name="connsiteX23" fmla="*/ 6467652 w 6577190"/>
              <a:gd name="connsiteY23" fmla="*/ 1055687 h 3383280"/>
              <a:gd name="connsiteX24" fmla="*/ 6450190 w 6577190"/>
              <a:gd name="connsiteY24" fmla="*/ 1095375 h 3383280"/>
              <a:gd name="connsiteX25" fmla="*/ 6432727 w 6577190"/>
              <a:gd name="connsiteY25" fmla="*/ 1136650 h 3383280"/>
              <a:gd name="connsiteX26" fmla="*/ 6418440 w 6577190"/>
              <a:gd name="connsiteY26" fmla="*/ 1182687 h 3383280"/>
              <a:gd name="connsiteX27" fmla="*/ 6408915 w 6577190"/>
              <a:gd name="connsiteY27" fmla="*/ 1235075 h 3383280"/>
              <a:gd name="connsiteX28" fmla="*/ 6399390 w 6577190"/>
              <a:gd name="connsiteY28" fmla="*/ 1295400 h 3383280"/>
              <a:gd name="connsiteX29" fmla="*/ 6397802 w 6577190"/>
              <a:gd name="connsiteY29" fmla="*/ 1363662 h 3383280"/>
              <a:gd name="connsiteX30" fmla="*/ 6399390 w 6577190"/>
              <a:gd name="connsiteY30" fmla="*/ 1431925 h 3383280"/>
              <a:gd name="connsiteX31" fmla="*/ 6408915 w 6577190"/>
              <a:gd name="connsiteY31" fmla="*/ 1492250 h 3383280"/>
              <a:gd name="connsiteX32" fmla="*/ 6418440 w 6577190"/>
              <a:gd name="connsiteY32" fmla="*/ 1544637 h 3383280"/>
              <a:gd name="connsiteX33" fmla="*/ 6432727 w 6577190"/>
              <a:gd name="connsiteY33" fmla="*/ 1589087 h 3383280"/>
              <a:gd name="connsiteX34" fmla="*/ 6450190 w 6577190"/>
              <a:gd name="connsiteY34" fmla="*/ 1631950 h 3383280"/>
              <a:gd name="connsiteX35" fmla="*/ 6467652 w 6577190"/>
              <a:gd name="connsiteY35" fmla="*/ 1671637 h 3383280"/>
              <a:gd name="connsiteX36" fmla="*/ 6486702 w 6577190"/>
              <a:gd name="connsiteY36" fmla="*/ 1708150 h 3383280"/>
              <a:gd name="connsiteX37" fmla="*/ 6505752 w 6577190"/>
              <a:gd name="connsiteY37" fmla="*/ 1743075 h 3383280"/>
              <a:gd name="connsiteX38" fmla="*/ 6524802 w 6577190"/>
              <a:gd name="connsiteY38" fmla="*/ 1782762 h 3383280"/>
              <a:gd name="connsiteX39" fmla="*/ 6540677 w 6577190"/>
              <a:gd name="connsiteY39" fmla="*/ 1824037 h 3383280"/>
              <a:gd name="connsiteX40" fmla="*/ 6554965 w 6577190"/>
              <a:gd name="connsiteY40" fmla="*/ 1870075 h 3383280"/>
              <a:gd name="connsiteX41" fmla="*/ 6566077 w 6577190"/>
              <a:gd name="connsiteY41" fmla="*/ 1922462 h 3383280"/>
              <a:gd name="connsiteX42" fmla="*/ 6574015 w 6577190"/>
              <a:gd name="connsiteY42" fmla="*/ 1982787 h 3383280"/>
              <a:gd name="connsiteX43" fmla="*/ 6577190 w 6577190"/>
              <a:gd name="connsiteY43" fmla="*/ 2051050 h 3383280"/>
              <a:gd name="connsiteX44" fmla="*/ 6574015 w 6577190"/>
              <a:gd name="connsiteY44" fmla="*/ 2119312 h 3383280"/>
              <a:gd name="connsiteX45" fmla="*/ 6566077 w 6577190"/>
              <a:gd name="connsiteY45" fmla="*/ 2179637 h 3383280"/>
              <a:gd name="connsiteX46" fmla="*/ 6554965 w 6577190"/>
              <a:gd name="connsiteY46" fmla="*/ 2232025 h 3383280"/>
              <a:gd name="connsiteX47" fmla="*/ 6540677 w 6577190"/>
              <a:gd name="connsiteY47" fmla="*/ 2278062 h 3383280"/>
              <a:gd name="connsiteX48" fmla="*/ 6524802 w 6577190"/>
              <a:gd name="connsiteY48" fmla="*/ 2319337 h 3383280"/>
              <a:gd name="connsiteX49" fmla="*/ 6505752 w 6577190"/>
              <a:gd name="connsiteY49" fmla="*/ 2359025 h 3383280"/>
              <a:gd name="connsiteX50" fmla="*/ 6486702 w 6577190"/>
              <a:gd name="connsiteY50" fmla="*/ 2395537 h 3383280"/>
              <a:gd name="connsiteX51" fmla="*/ 6467652 w 6577190"/>
              <a:gd name="connsiteY51" fmla="*/ 2433637 h 3383280"/>
              <a:gd name="connsiteX52" fmla="*/ 6450190 w 6577190"/>
              <a:gd name="connsiteY52" fmla="*/ 2471737 h 3383280"/>
              <a:gd name="connsiteX53" fmla="*/ 6432727 w 6577190"/>
              <a:gd name="connsiteY53" fmla="*/ 2513012 h 3383280"/>
              <a:gd name="connsiteX54" fmla="*/ 6418440 w 6577190"/>
              <a:gd name="connsiteY54" fmla="*/ 2560637 h 3383280"/>
              <a:gd name="connsiteX55" fmla="*/ 6408915 w 6577190"/>
              <a:gd name="connsiteY55" fmla="*/ 2613025 h 3383280"/>
              <a:gd name="connsiteX56" fmla="*/ 6399390 w 6577190"/>
              <a:gd name="connsiteY56" fmla="*/ 2671762 h 3383280"/>
              <a:gd name="connsiteX57" fmla="*/ 6397802 w 6577190"/>
              <a:gd name="connsiteY57" fmla="*/ 2741612 h 3383280"/>
              <a:gd name="connsiteX58" fmla="*/ 6399390 w 6577190"/>
              <a:gd name="connsiteY58" fmla="*/ 2809875 h 3383280"/>
              <a:gd name="connsiteX59" fmla="*/ 6408915 w 6577190"/>
              <a:gd name="connsiteY59" fmla="*/ 2868612 h 3383280"/>
              <a:gd name="connsiteX60" fmla="*/ 6418440 w 6577190"/>
              <a:gd name="connsiteY60" fmla="*/ 2922587 h 3383280"/>
              <a:gd name="connsiteX61" fmla="*/ 6432727 w 6577190"/>
              <a:gd name="connsiteY61" fmla="*/ 2967037 h 3383280"/>
              <a:gd name="connsiteX62" fmla="*/ 6450190 w 6577190"/>
              <a:gd name="connsiteY62" fmla="*/ 3009900 h 3383280"/>
              <a:gd name="connsiteX63" fmla="*/ 6467652 w 6577190"/>
              <a:gd name="connsiteY63" fmla="*/ 3046412 h 3383280"/>
              <a:gd name="connsiteX64" fmla="*/ 6486702 w 6577190"/>
              <a:gd name="connsiteY64" fmla="*/ 3084512 h 3383280"/>
              <a:gd name="connsiteX65" fmla="*/ 6505752 w 6577190"/>
              <a:gd name="connsiteY65" fmla="*/ 3121025 h 3383280"/>
              <a:gd name="connsiteX66" fmla="*/ 6524802 w 6577190"/>
              <a:gd name="connsiteY66" fmla="*/ 3160712 h 3383280"/>
              <a:gd name="connsiteX67" fmla="*/ 6540677 w 6577190"/>
              <a:gd name="connsiteY67" fmla="*/ 3201987 h 3383280"/>
              <a:gd name="connsiteX68" fmla="*/ 6554965 w 6577190"/>
              <a:gd name="connsiteY68" fmla="*/ 3248025 h 3383280"/>
              <a:gd name="connsiteX69" fmla="*/ 6566077 w 6577190"/>
              <a:gd name="connsiteY69" fmla="*/ 3300412 h 3383280"/>
              <a:gd name="connsiteX70" fmla="*/ 6574015 w 6577190"/>
              <a:gd name="connsiteY70" fmla="*/ 3360737 h 3383280"/>
              <a:gd name="connsiteX71" fmla="*/ 6575089 w 6577190"/>
              <a:gd name="connsiteY71" fmla="*/ 3383280 h 3383280"/>
              <a:gd name="connsiteX72" fmla="*/ 0 w 6577190"/>
              <a:gd name="connsiteY72" fmla="*/ 338328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577190" h="3383280">
                <a:moveTo>
                  <a:pt x="0" y="0"/>
                </a:moveTo>
                <a:lnTo>
                  <a:pt x="6397802" y="0"/>
                </a:lnTo>
                <a:lnTo>
                  <a:pt x="6402565" y="66675"/>
                </a:lnTo>
                <a:lnTo>
                  <a:pt x="6410502" y="122237"/>
                </a:lnTo>
                <a:lnTo>
                  <a:pt x="6420027" y="174625"/>
                </a:lnTo>
                <a:lnTo>
                  <a:pt x="6435902" y="217487"/>
                </a:lnTo>
                <a:lnTo>
                  <a:pt x="6451777" y="260350"/>
                </a:lnTo>
                <a:lnTo>
                  <a:pt x="6470827" y="296862"/>
                </a:lnTo>
                <a:lnTo>
                  <a:pt x="6489877" y="334962"/>
                </a:lnTo>
                <a:lnTo>
                  <a:pt x="6507340" y="369887"/>
                </a:lnTo>
                <a:lnTo>
                  <a:pt x="6524802" y="409575"/>
                </a:lnTo>
                <a:lnTo>
                  <a:pt x="6540677" y="450850"/>
                </a:lnTo>
                <a:lnTo>
                  <a:pt x="6554965" y="496887"/>
                </a:lnTo>
                <a:lnTo>
                  <a:pt x="6566077" y="546100"/>
                </a:lnTo>
                <a:lnTo>
                  <a:pt x="6574015" y="606425"/>
                </a:lnTo>
                <a:lnTo>
                  <a:pt x="6577190" y="673100"/>
                </a:lnTo>
                <a:lnTo>
                  <a:pt x="6574015" y="744537"/>
                </a:lnTo>
                <a:lnTo>
                  <a:pt x="6566077" y="801687"/>
                </a:lnTo>
                <a:lnTo>
                  <a:pt x="6554965" y="854075"/>
                </a:lnTo>
                <a:lnTo>
                  <a:pt x="6540677" y="901700"/>
                </a:lnTo>
                <a:lnTo>
                  <a:pt x="6524802" y="942975"/>
                </a:lnTo>
                <a:lnTo>
                  <a:pt x="6505752" y="981075"/>
                </a:lnTo>
                <a:lnTo>
                  <a:pt x="6486702" y="1017587"/>
                </a:lnTo>
                <a:lnTo>
                  <a:pt x="6467652" y="1055687"/>
                </a:lnTo>
                <a:lnTo>
                  <a:pt x="6450190" y="1095375"/>
                </a:lnTo>
                <a:lnTo>
                  <a:pt x="6432727" y="1136650"/>
                </a:lnTo>
                <a:lnTo>
                  <a:pt x="6418440" y="1182687"/>
                </a:lnTo>
                <a:lnTo>
                  <a:pt x="6408915" y="1235075"/>
                </a:lnTo>
                <a:lnTo>
                  <a:pt x="6399390" y="1295400"/>
                </a:lnTo>
                <a:lnTo>
                  <a:pt x="6397802" y="1363662"/>
                </a:lnTo>
                <a:lnTo>
                  <a:pt x="6399390" y="1431925"/>
                </a:lnTo>
                <a:lnTo>
                  <a:pt x="6408915" y="1492250"/>
                </a:lnTo>
                <a:lnTo>
                  <a:pt x="6418440" y="1544637"/>
                </a:lnTo>
                <a:lnTo>
                  <a:pt x="6432727" y="1589087"/>
                </a:lnTo>
                <a:lnTo>
                  <a:pt x="6450190" y="1631950"/>
                </a:lnTo>
                <a:lnTo>
                  <a:pt x="6467652" y="1671637"/>
                </a:lnTo>
                <a:lnTo>
                  <a:pt x="6486702" y="1708150"/>
                </a:lnTo>
                <a:lnTo>
                  <a:pt x="6505752" y="1743075"/>
                </a:lnTo>
                <a:lnTo>
                  <a:pt x="6524802" y="1782762"/>
                </a:lnTo>
                <a:lnTo>
                  <a:pt x="6540677" y="1824037"/>
                </a:lnTo>
                <a:lnTo>
                  <a:pt x="6554965" y="1870075"/>
                </a:lnTo>
                <a:lnTo>
                  <a:pt x="6566077" y="1922462"/>
                </a:lnTo>
                <a:lnTo>
                  <a:pt x="6574015" y="1982787"/>
                </a:lnTo>
                <a:lnTo>
                  <a:pt x="6577190" y="2051050"/>
                </a:lnTo>
                <a:lnTo>
                  <a:pt x="6574015" y="2119312"/>
                </a:lnTo>
                <a:lnTo>
                  <a:pt x="6566077" y="2179637"/>
                </a:lnTo>
                <a:lnTo>
                  <a:pt x="6554965" y="2232025"/>
                </a:lnTo>
                <a:lnTo>
                  <a:pt x="6540677" y="2278062"/>
                </a:lnTo>
                <a:lnTo>
                  <a:pt x="6524802" y="2319337"/>
                </a:lnTo>
                <a:lnTo>
                  <a:pt x="6505752" y="2359025"/>
                </a:lnTo>
                <a:lnTo>
                  <a:pt x="6486702" y="2395537"/>
                </a:lnTo>
                <a:lnTo>
                  <a:pt x="6467652" y="2433637"/>
                </a:lnTo>
                <a:lnTo>
                  <a:pt x="6450190" y="2471737"/>
                </a:lnTo>
                <a:lnTo>
                  <a:pt x="6432727" y="2513012"/>
                </a:lnTo>
                <a:lnTo>
                  <a:pt x="6418440" y="2560637"/>
                </a:lnTo>
                <a:lnTo>
                  <a:pt x="6408915" y="2613025"/>
                </a:lnTo>
                <a:lnTo>
                  <a:pt x="6399390" y="2671762"/>
                </a:lnTo>
                <a:lnTo>
                  <a:pt x="6397802" y="2741612"/>
                </a:lnTo>
                <a:lnTo>
                  <a:pt x="6399390" y="2809875"/>
                </a:lnTo>
                <a:lnTo>
                  <a:pt x="6408915" y="2868612"/>
                </a:lnTo>
                <a:lnTo>
                  <a:pt x="6418440" y="2922587"/>
                </a:lnTo>
                <a:lnTo>
                  <a:pt x="6432727" y="2967037"/>
                </a:lnTo>
                <a:lnTo>
                  <a:pt x="6450190" y="3009900"/>
                </a:lnTo>
                <a:lnTo>
                  <a:pt x="6467652" y="3046412"/>
                </a:lnTo>
                <a:lnTo>
                  <a:pt x="6486702" y="3084512"/>
                </a:lnTo>
                <a:lnTo>
                  <a:pt x="6505752" y="3121025"/>
                </a:lnTo>
                <a:lnTo>
                  <a:pt x="6524802" y="3160712"/>
                </a:lnTo>
                <a:lnTo>
                  <a:pt x="6540677" y="3201987"/>
                </a:lnTo>
                <a:lnTo>
                  <a:pt x="6554965" y="3248025"/>
                </a:lnTo>
                <a:lnTo>
                  <a:pt x="6566077" y="3300412"/>
                </a:lnTo>
                <a:lnTo>
                  <a:pt x="6574015" y="3360737"/>
                </a:lnTo>
                <a:lnTo>
                  <a:pt x="6575089" y="3383280"/>
                </a:lnTo>
                <a:lnTo>
                  <a:pt x="0" y="3383280"/>
                </a:lnTo>
                <a:close/>
              </a:path>
            </a:pathLst>
          </a:cu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02B7F-32D4-2645-AEF4-A61A55BA3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47"/>
          <a:stretch/>
        </p:blipFill>
        <p:spPr>
          <a:xfrm>
            <a:off x="20" y="3474720"/>
            <a:ext cx="6577170" cy="3383280"/>
          </a:xfrm>
          <a:custGeom>
            <a:avLst/>
            <a:gdLst>
              <a:gd name="connsiteX0" fmla="*/ 0 w 6577190"/>
              <a:gd name="connsiteY0" fmla="*/ 0 h 3383280"/>
              <a:gd name="connsiteX1" fmla="*/ 6575040 w 6577190"/>
              <a:gd name="connsiteY1" fmla="*/ 0 h 3383280"/>
              <a:gd name="connsiteX2" fmla="*/ 6574015 w 6577190"/>
              <a:gd name="connsiteY2" fmla="*/ 22542 h 3383280"/>
              <a:gd name="connsiteX3" fmla="*/ 6566077 w 6577190"/>
              <a:gd name="connsiteY3" fmla="*/ 82867 h 3383280"/>
              <a:gd name="connsiteX4" fmla="*/ 6554965 w 6577190"/>
              <a:gd name="connsiteY4" fmla="*/ 135255 h 3383280"/>
              <a:gd name="connsiteX5" fmla="*/ 6540677 w 6577190"/>
              <a:gd name="connsiteY5" fmla="*/ 181292 h 3383280"/>
              <a:gd name="connsiteX6" fmla="*/ 6524802 w 6577190"/>
              <a:gd name="connsiteY6" fmla="*/ 222567 h 3383280"/>
              <a:gd name="connsiteX7" fmla="*/ 6505752 w 6577190"/>
              <a:gd name="connsiteY7" fmla="*/ 262255 h 3383280"/>
              <a:gd name="connsiteX8" fmla="*/ 6467652 w 6577190"/>
              <a:gd name="connsiteY8" fmla="*/ 336867 h 3383280"/>
              <a:gd name="connsiteX9" fmla="*/ 6450190 w 6577190"/>
              <a:gd name="connsiteY9" fmla="*/ 373380 h 3383280"/>
              <a:gd name="connsiteX10" fmla="*/ 6432727 w 6577190"/>
              <a:gd name="connsiteY10" fmla="*/ 416242 h 3383280"/>
              <a:gd name="connsiteX11" fmla="*/ 6418440 w 6577190"/>
              <a:gd name="connsiteY11" fmla="*/ 460692 h 3383280"/>
              <a:gd name="connsiteX12" fmla="*/ 6408915 w 6577190"/>
              <a:gd name="connsiteY12" fmla="*/ 513080 h 3383280"/>
              <a:gd name="connsiteX13" fmla="*/ 6399390 w 6577190"/>
              <a:gd name="connsiteY13" fmla="*/ 573405 h 3383280"/>
              <a:gd name="connsiteX14" fmla="*/ 6397802 w 6577190"/>
              <a:gd name="connsiteY14" fmla="*/ 641667 h 3383280"/>
              <a:gd name="connsiteX15" fmla="*/ 6399390 w 6577190"/>
              <a:gd name="connsiteY15" fmla="*/ 711517 h 3383280"/>
              <a:gd name="connsiteX16" fmla="*/ 6408915 w 6577190"/>
              <a:gd name="connsiteY16" fmla="*/ 770255 h 3383280"/>
              <a:gd name="connsiteX17" fmla="*/ 6418440 w 6577190"/>
              <a:gd name="connsiteY17" fmla="*/ 822642 h 3383280"/>
              <a:gd name="connsiteX18" fmla="*/ 6432727 w 6577190"/>
              <a:gd name="connsiteY18" fmla="*/ 868680 h 3383280"/>
              <a:gd name="connsiteX19" fmla="*/ 6450190 w 6577190"/>
              <a:gd name="connsiteY19" fmla="*/ 911542 h 3383280"/>
              <a:gd name="connsiteX20" fmla="*/ 6467652 w 6577190"/>
              <a:gd name="connsiteY20" fmla="*/ 949642 h 3383280"/>
              <a:gd name="connsiteX21" fmla="*/ 6505752 w 6577190"/>
              <a:gd name="connsiteY21" fmla="*/ 1024255 h 3383280"/>
              <a:gd name="connsiteX22" fmla="*/ 6524802 w 6577190"/>
              <a:gd name="connsiteY22" fmla="*/ 1062355 h 3383280"/>
              <a:gd name="connsiteX23" fmla="*/ 6540677 w 6577190"/>
              <a:gd name="connsiteY23" fmla="*/ 1105217 h 3383280"/>
              <a:gd name="connsiteX24" fmla="*/ 6554965 w 6577190"/>
              <a:gd name="connsiteY24" fmla="*/ 1151255 h 3383280"/>
              <a:gd name="connsiteX25" fmla="*/ 6566077 w 6577190"/>
              <a:gd name="connsiteY25" fmla="*/ 1203642 h 3383280"/>
              <a:gd name="connsiteX26" fmla="*/ 6574015 w 6577190"/>
              <a:gd name="connsiteY26" fmla="*/ 1263967 h 3383280"/>
              <a:gd name="connsiteX27" fmla="*/ 6577190 w 6577190"/>
              <a:gd name="connsiteY27" fmla="*/ 1332230 h 3383280"/>
              <a:gd name="connsiteX28" fmla="*/ 6574015 w 6577190"/>
              <a:gd name="connsiteY28" fmla="*/ 1400492 h 3383280"/>
              <a:gd name="connsiteX29" fmla="*/ 6566077 w 6577190"/>
              <a:gd name="connsiteY29" fmla="*/ 1460817 h 3383280"/>
              <a:gd name="connsiteX30" fmla="*/ 6554965 w 6577190"/>
              <a:gd name="connsiteY30" fmla="*/ 1513205 h 3383280"/>
              <a:gd name="connsiteX31" fmla="*/ 6540677 w 6577190"/>
              <a:gd name="connsiteY31" fmla="*/ 1559242 h 3383280"/>
              <a:gd name="connsiteX32" fmla="*/ 6524802 w 6577190"/>
              <a:gd name="connsiteY32" fmla="*/ 1600517 h 3383280"/>
              <a:gd name="connsiteX33" fmla="*/ 6505752 w 6577190"/>
              <a:gd name="connsiteY33" fmla="*/ 1640205 h 3383280"/>
              <a:gd name="connsiteX34" fmla="*/ 6486702 w 6577190"/>
              <a:gd name="connsiteY34" fmla="*/ 1675130 h 3383280"/>
              <a:gd name="connsiteX35" fmla="*/ 6467652 w 6577190"/>
              <a:gd name="connsiteY35" fmla="*/ 1711642 h 3383280"/>
              <a:gd name="connsiteX36" fmla="*/ 6450190 w 6577190"/>
              <a:gd name="connsiteY36" fmla="*/ 1751330 h 3383280"/>
              <a:gd name="connsiteX37" fmla="*/ 6432727 w 6577190"/>
              <a:gd name="connsiteY37" fmla="*/ 1794192 h 3383280"/>
              <a:gd name="connsiteX38" fmla="*/ 6418440 w 6577190"/>
              <a:gd name="connsiteY38" fmla="*/ 1838642 h 3383280"/>
              <a:gd name="connsiteX39" fmla="*/ 6408915 w 6577190"/>
              <a:gd name="connsiteY39" fmla="*/ 1891030 h 3383280"/>
              <a:gd name="connsiteX40" fmla="*/ 6399390 w 6577190"/>
              <a:gd name="connsiteY40" fmla="*/ 1951355 h 3383280"/>
              <a:gd name="connsiteX41" fmla="*/ 6397802 w 6577190"/>
              <a:gd name="connsiteY41" fmla="*/ 2019617 h 3383280"/>
              <a:gd name="connsiteX42" fmla="*/ 6399390 w 6577190"/>
              <a:gd name="connsiteY42" fmla="*/ 2087880 h 3383280"/>
              <a:gd name="connsiteX43" fmla="*/ 6408915 w 6577190"/>
              <a:gd name="connsiteY43" fmla="*/ 2148205 h 3383280"/>
              <a:gd name="connsiteX44" fmla="*/ 6418440 w 6577190"/>
              <a:gd name="connsiteY44" fmla="*/ 2200592 h 3383280"/>
              <a:gd name="connsiteX45" fmla="*/ 6432727 w 6577190"/>
              <a:gd name="connsiteY45" fmla="*/ 2246630 h 3383280"/>
              <a:gd name="connsiteX46" fmla="*/ 6450190 w 6577190"/>
              <a:gd name="connsiteY46" fmla="*/ 2287905 h 3383280"/>
              <a:gd name="connsiteX47" fmla="*/ 6467652 w 6577190"/>
              <a:gd name="connsiteY47" fmla="*/ 2327592 h 3383280"/>
              <a:gd name="connsiteX48" fmla="*/ 6486702 w 6577190"/>
              <a:gd name="connsiteY48" fmla="*/ 2365692 h 3383280"/>
              <a:gd name="connsiteX49" fmla="*/ 6505752 w 6577190"/>
              <a:gd name="connsiteY49" fmla="*/ 2402205 h 3383280"/>
              <a:gd name="connsiteX50" fmla="*/ 6524802 w 6577190"/>
              <a:gd name="connsiteY50" fmla="*/ 2440305 h 3383280"/>
              <a:gd name="connsiteX51" fmla="*/ 6540677 w 6577190"/>
              <a:gd name="connsiteY51" fmla="*/ 2481580 h 3383280"/>
              <a:gd name="connsiteX52" fmla="*/ 6554965 w 6577190"/>
              <a:gd name="connsiteY52" fmla="*/ 2529205 h 3383280"/>
              <a:gd name="connsiteX53" fmla="*/ 6566077 w 6577190"/>
              <a:gd name="connsiteY53" fmla="*/ 2581592 h 3383280"/>
              <a:gd name="connsiteX54" fmla="*/ 6574015 w 6577190"/>
              <a:gd name="connsiteY54" fmla="*/ 2638742 h 3383280"/>
              <a:gd name="connsiteX55" fmla="*/ 6577190 w 6577190"/>
              <a:gd name="connsiteY55" fmla="*/ 2708592 h 3383280"/>
              <a:gd name="connsiteX56" fmla="*/ 6574015 w 6577190"/>
              <a:gd name="connsiteY56" fmla="*/ 2776855 h 3383280"/>
              <a:gd name="connsiteX57" fmla="*/ 6566077 w 6577190"/>
              <a:gd name="connsiteY57" fmla="*/ 2837180 h 3383280"/>
              <a:gd name="connsiteX58" fmla="*/ 6554965 w 6577190"/>
              <a:gd name="connsiteY58" fmla="*/ 2886392 h 3383280"/>
              <a:gd name="connsiteX59" fmla="*/ 6540677 w 6577190"/>
              <a:gd name="connsiteY59" fmla="*/ 2932430 h 3383280"/>
              <a:gd name="connsiteX60" fmla="*/ 6524802 w 6577190"/>
              <a:gd name="connsiteY60" fmla="*/ 2973705 h 3383280"/>
              <a:gd name="connsiteX61" fmla="*/ 6507340 w 6577190"/>
              <a:gd name="connsiteY61" fmla="*/ 3013392 h 3383280"/>
              <a:gd name="connsiteX62" fmla="*/ 6489877 w 6577190"/>
              <a:gd name="connsiteY62" fmla="*/ 3048317 h 3383280"/>
              <a:gd name="connsiteX63" fmla="*/ 6470827 w 6577190"/>
              <a:gd name="connsiteY63" fmla="*/ 3086417 h 3383280"/>
              <a:gd name="connsiteX64" fmla="*/ 6451777 w 6577190"/>
              <a:gd name="connsiteY64" fmla="*/ 3122930 h 3383280"/>
              <a:gd name="connsiteX65" fmla="*/ 6435902 w 6577190"/>
              <a:gd name="connsiteY65" fmla="*/ 3165792 h 3383280"/>
              <a:gd name="connsiteX66" fmla="*/ 6420027 w 6577190"/>
              <a:gd name="connsiteY66" fmla="*/ 3208655 h 3383280"/>
              <a:gd name="connsiteX67" fmla="*/ 6410502 w 6577190"/>
              <a:gd name="connsiteY67" fmla="*/ 3261042 h 3383280"/>
              <a:gd name="connsiteX68" fmla="*/ 6402565 w 6577190"/>
              <a:gd name="connsiteY68" fmla="*/ 3316605 h 3383280"/>
              <a:gd name="connsiteX69" fmla="*/ 6397802 w 6577190"/>
              <a:gd name="connsiteY69" fmla="*/ 3383280 h 3383280"/>
              <a:gd name="connsiteX70" fmla="*/ 0 w 6577190"/>
              <a:gd name="connsiteY70" fmla="*/ 338328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577190" h="3383280">
                <a:moveTo>
                  <a:pt x="0" y="0"/>
                </a:moveTo>
                <a:lnTo>
                  <a:pt x="6575040" y="0"/>
                </a:lnTo>
                <a:lnTo>
                  <a:pt x="6574015" y="22542"/>
                </a:lnTo>
                <a:lnTo>
                  <a:pt x="6566077" y="82867"/>
                </a:lnTo>
                <a:lnTo>
                  <a:pt x="6554965" y="135255"/>
                </a:lnTo>
                <a:lnTo>
                  <a:pt x="6540677" y="181292"/>
                </a:lnTo>
                <a:lnTo>
                  <a:pt x="6524802" y="222567"/>
                </a:lnTo>
                <a:lnTo>
                  <a:pt x="6505752" y="262255"/>
                </a:lnTo>
                <a:lnTo>
                  <a:pt x="6467652" y="336867"/>
                </a:lnTo>
                <a:lnTo>
                  <a:pt x="6450190" y="373380"/>
                </a:lnTo>
                <a:lnTo>
                  <a:pt x="6432727" y="416242"/>
                </a:lnTo>
                <a:lnTo>
                  <a:pt x="6418440" y="460692"/>
                </a:lnTo>
                <a:lnTo>
                  <a:pt x="6408915" y="513080"/>
                </a:lnTo>
                <a:lnTo>
                  <a:pt x="6399390" y="573405"/>
                </a:lnTo>
                <a:lnTo>
                  <a:pt x="6397802" y="641667"/>
                </a:lnTo>
                <a:lnTo>
                  <a:pt x="6399390" y="711517"/>
                </a:lnTo>
                <a:lnTo>
                  <a:pt x="6408915" y="770255"/>
                </a:lnTo>
                <a:lnTo>
                  <a:pt x="6418440" y="822642"/>
                </a:lnTo>
                <a:lnTo>
                  <a:pt x="6432727" y="868680"/>
                </a:lnTo>
                <a:lnTo>
                  <a:pt x="6450190" y="911542"/>
                </a:lnTo>
                <a:lnTo>
                  <a:pt x="6467652" y="949642"/>
                </a:lnTo>
                <a:lnTo>
                  <a:pt x="6505752" y="1024255"/>
                </a:lnTo>
                <a:lnTo>
                  <a:pt x="6524802" y="1062355"/>
                </a:lnTo>
                <a:lnTo>
                  <a:pt x="6540677" y="1105217"/>
                </a:lnTo>
                <a:lnTo>
                  <a:pt x="6554965" y="1151255"/>
                </a:lnTo>
                <a:lnTo>
                  <a:pt x="6566077" y="1203642"/>
                </a:lnTo>
                <a:lnTo>
                  <a:pt x="6574015" y="1263967"/>
                </a:lnTo>
                <a:lnTo>
                  <a:pt x="6577190" y="1332230"/>
                </a:lnTo>
                <a:lnTo>
                  <a:pt x="6574015" y="1400492"/>
                </a:lnTo>
                <a:lnTo>
                  <a:pt x="6566077" y="1460817"/>
                </a:lnTo>
                <a:lnTo>
                  <a:pt x="6554965" y="1513205"/>
                </a:lnTo>
                <a:lnTo>
                  <a:pt x="6540677" y="1559242"/>
                </a:lnTo>
                <a:lnTo>
                  <a:pt x="6524802" y="1600517"/>
                </a:lnTo>
                <a:lnTo>
                  <a:pt x="6505752" y="1640205"/>
                </a:lnTo>
                <a:lnTo>
                  <a:pt x="6486702" y="1675130"/>
                </a:lnTo>
                <a:lnTo>
                  <a:pt x="6467652" y="1711642"/>
                </a:lnTo>
                <a:lnTo>
                  <a:pt x="6450190" y="1751330"/>
                </a:lnTo>
                <a:lnTo>
                  <a:pt x="6432727" y="1794192"/>
                </a:lnTo>
                <a:lnTo>
                  <a:pt x="6418440" y="1838642"/>
                </a:lnTo>
                <a:lnTo>
                  <a:pt x="6408915" y="1891030"/>
                </a:lnTo>
                <a:lnTo>
                  <a:pt x="6399390" y="1951355"/>
                </a:lnTo>
                <a:lnTo>
                  <a:pt x="6397802" y="2019617"/>
                </a:lnTo>
                <a:lnTo>
                  <a:pt x="6399390" y="2087880"/>
                </a:lnTo>
                <a:lnTo>
                  <a:pt x="6408915" y="2148205"/>
                </a:lnTo>
                <a:lnTo>
                  <a:pt x="6418440" y="2200592"/>
                </a:lnTo>
                <a:lnTo>
                  <a:pt x="6432727" y="2246630"/>
                </a:lnTo>
                <a:lnTo>
                  <a:pt x="6450190" y="2287905"/>
                </a:lnTo>
                <a:lnTo>
                  <a:pt x="6467652" y="2327592"/>
                </a:lnTo>
                <a:lnTo>
                  <a:pt x="6486702" y="2365692"/>
                </a:lnTo>
                <a:lnTo>
                  <a:pt x="6505752" y="2402205"/>
                </a:lnTo>
                <a:lnTo>
                  <a:pt x="6524802" y="2440305"/>
                </a:lnTo>
                <a:lnTo>
                  <a:pt x="6540677" y="2481580"/>
                </a:lnTo>
                <a:lnTo>
                  <a:pt x="6554965" y="2529205"/>
                </a:lnTo>
                <a:lnTo>
                  <a:pt x="6566077" y="2581592"/>
                </a:lnTo>
                <a:lnTo>
                  <a:pt x="6574015" y="2638742"/>
                </a:lnTo>
                <a:lnTo>
                  <a:pt x="6577190" y="2708592"/>
                </a:lnTo>
                <a:lnTo>
                  <a:pt x="6574015" y="2776855"/>
                </a:lnTo>
                <a:lnTo>
                  <a:pt x="6566077" y="2837180"/>
                </a:lnTo>
                <a:lnTo>
                  <a:pt x="6554965" y="2886392"/>
                </a:lnTo>
                <a:lnTo>
                  <a:pt x="6540677" y="2932430"/>
                </a:lnTo>
                <a:lnTo>
                  <a:pt x="6524802" y="2973705"/>
                </a:lnTo>
                <a:lnTo>
                  <a:pt x="6507340" y="3013392"/>
                </a:lnTo>
                <a:lnTo>
                  <a:pt x="6489877" y="3048317"/>
                </a:lnTo>
                <a:lnTo>
                  <a:pt x="6470827" y="3086417"/>
                </a:lnTo>
                <a:lnTo>
                  <a:pt x="6451777" y="3122930"/>
                </a:lnTo>
                <a:lnTo>
                  <a:pt x="6435902" y="3165792"/>
                </a:lnTo>
                <a:lnTo>
                  <a:pt x="6420027" y="3208655"/>
                </a:lnTo>
                <a:lnTo>
                  <a:pt x="6410502" y="3261042"/>
                </a:lnTo>
                <a:lnTo>
                  <a:pt x="6402565" y="3316605"/>
                </a:lnTo>
                <a:lnTo>
                  <a:pt x="6397802" y="3383280"/>
                </a:lnTo>
                <a:lnTo>
                  <a:pt x="0" y="338328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C27E-FD68-D044-BC1B-D0CE92C5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13" y="2139351"/>
            <a:ext cx="4604657" cy="394706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Currently stocking Synergy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 </a:t>
            </a:r>
          </a:p>
          <a:p>
            <a:r>
              <a:rPr lang="en-US" sz="3000" dirty="0">
                <a:solidFill>
                  <a:schemeClr val="tx1"/>
                </a:solidFill>
              </a:rPr>
              <a:t>Age: 30</a:t>
            </a:r>
          </a:p>
          <a:p>
            <a:r>
              <a:rPr lang="en-US" sz="3000" dirty="0">
                <a:solidFill>
                  <a:schemeClr val="tx1"/>
                </a:solidFill>
              </a:rPr>
              <a:t>Occupation: Café Owner</a:t>
            </a:r>
          </a:p>
          <a:p>
            <a:r>
              <a:rPr lang="en-US" sz="3000" dirty="0">
                <a:solidFill>
                  <a:schemeClr val="tx1"/>
                </a:solidFill>
              </a:rPr>
              <a:t>Location: Skerries, Co. Dublin </a:t>
            </a:r>
          </a:p>
          <a:p>
            <a:r>
              <a:rPr lang="en-US" sz="3000" dirty="0">
                <a:solidFill>
                  <a:schemeClr val="tx1"/>
                </a:solidFill>
              </a:rPr>
              <a:t>Income: Full-time</a:t>
            </a:r>
          </a:p>
          <a:p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1" name="Content Placeholder 3" descr="Ribbon">
            <a:extLst>
              <a:ext uri="{FF2B5EF4-FFF2-40B4-BE49-F238E27FC236}">
                <a16:creationId xmlns:a16="http://schemas.microsoft.com/office/drawing/2014/main" id="{0C3E6016-BFA9-9248-8201-2972042C5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2302" y="4763069"/>
            <a:ext cx="1113652" cy="11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2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FBC7-9A54-654F-83F0-1271B296B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Internal </a:t>
            </a:r>
            <a:br>
              <a:rPr lang="en-US" sz="7200" dirty="0"/>
            </a:br>
            <a:r>
              <a:rPr lang="en-US" sz="72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D94EB-5BC5-9349-9B56-EA3F27A99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9551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1416</Words>
  <Application>Microsoft Macintosh PowerPoint</Application>
  <PresentationFormat>Widescreen</PresentationFormat>
  <Paragraphs>213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Condensed Medium</vt:lpstr>
      <vt:lpstr>Calibri</vt:lpstr>
      <vt:lpstr>Gill Sans MT</vt:lpstr>
      <vt:lpstr>Impact</vt:lpstr>
      <vt:lpstr>Times New Roman</vt:lpstr>
      <vt:lpstr>Badge</vt:lpstr>
      <vt:lpstr>Synergy Raw Foods</vt:lpstr>
      <vt:lpstr>PowerPoint Presentation</vt:lpstr>
      <vt:lpstr>External  ANALYSIS</vt:lpstr>
      <vt:lpstr>Introduction</vt:lpstr>
      <vt:lpstr>PEST Analysis</vt:lpstr>
      <vt:lpstr>Growing Market</vt:lpstr>
      <vt:lpstr>Competitor Strength Analysis</vt:lpstr>
      <vt:lpstr>Café Buyer </vt:lpstr>
      <vt:lpstr>Internal  ANALYSIS</vt:lpstr>
      <vt:lpstr>RESOURCES</vt:lpstr>
      <vt:lpstr>Marketing AUDIT</vt:lpstr>
      <vt:lpstr>Marketing Mix Effectiveness</vt:lpstr>
      <vt:lpstr>Brand Report  Card</vt:lpstr>
      <vt:lpstr>SWOT</vt:lpstr>
      <vt:lpstr>KEY ISSUES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Raw Foods</dc:title>
  <dc:creator>Deirdre Norgrove</dc:creator>
  <cp:lastModifiedBy>Deirdre Norgrove</cp:lastModifiedBy>
  <cp:revision>28</cp:revision>
  <dcterms:created xsi:type="dcterms:W3CDTF">2019-03-02T16:17:00Z</dcterms:created>
  <dcterms:modified xsi:type="dcterms:W3CDTF">2019-03-06T09:48:43Z</dcterms:modified>
</cp:coreProperties>
</file>