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11" r:id="rId3"/>
    <p:sldId id="313" r:id="rId4"/>
    <p:sldId id="257" r:id="rId5"/>
    <p:sldId id="258" r:id="rId6"/>
    <p:sldId id="295" r:id="rId7"/>
    <p:sldId id="294" r:id="rId8"/>
    <p:sldId id="283" r:id="rId9"/>
    <p:sldId id="297" r:id="rId10"/>
    <p:sldId id="281" r:id="rId11"/>
    <p:sldId id="302" r:id="rId12"/>
    <p:sldId id="310" r:id="rId13"/>
    <p:sldId id="299" r:id="rId14"/>
    <p:sldId id="264" r:id="rId15"/>
    <p:sldId id="266" r:id="rId16"/>
    <p:sldId id="315" r:id="rId17"/>
    <p:sldId id="303" r:id="rId18"/>
    <p:sldId id="317" r:id="rId19"/>
    <p:sldId id="316" r:id="rId20"/>
    <p:sldId id="300" r:id="rId21"/>
    <p:sldId id="322" r:id="rId22"/>
    <p:sldId id="323" r:id="rId23"/>
    <p:sldId id="280" r:id="rId24"/>
    <p:sldId id="314" r:id="rId25"/>
    <p:sldId id="293" r:id="rId26"/>
    <p:sldId id="262" r:id="rId27"/>
    <p:sldId id="309" r:id="rId2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6E523-96C0-4DB0-B9B6-FA47F8DF25D5}" v="6" dt="2024-07-09T01:35:46.761"/>
    <p1510:client id="{27EA895F-FE3F-4BEC-8E19-4811E9EAACD7}" v="21" dt="2024-07-10T19:25:04.607"/>
    <p1510:client id="{3D26BABC-53C5-4D8F-BE43-B07AF6E94409}" v="222" dt="2024-07-10T21:36:11.367"/>
    <p1510:client id="{49557D0B-3F7A-46A1-A3EB-4820CBFCEAFA}" v="64" dt="2024-07-09T22:33:40.994"/>
    <p1510:client id="{53E51B17-4260-4109-8F42-2D8F36E893EC}" v="6" dt="2024-07-10T00:26:58.615"/>
    <p1510:client id="{87BDF80C-DB8E-45FA-9F38-A4C527E65F5D}" v="9" dt="2024-07-10T03:53:40.707"/>
    <p1510:client id="{90ADD8C0-7617-49D3-91C0-CB234AF2E0A6}" v="399" dt="2024-07-10T21:46:01.251"/>
    <p1510:client id="{A644871A-DF24-4F22-A81C-B62CBA2C75FA}" v="163" dt="2024-07-10T19:56:16.676"/>
    <p1510:client id="{A9335E61-47E2-4F40-8C8B-0D2C5DCED59E}" v="1630" dt="2024-07-08T21:57:13.782"/>
    <p1510:client id="{C40FA050-365F-45D2-AC80-3D010E760809}" v="726" dt="2024-07-10T00:10:55.962"/>
    <p1510:client id="{CC82F0E3-9BC6-4AA0-BB20-FC6D4AEE9D50}" v="2137" dt="2024-07-10T19:48:51.425"/>
    <p1510:client id="{D3379DED-3351-4CF8-AA68-B443B2E8D7E9}" v="527" dt="2024-07-10T01:24:11.920"/>
    <p1510:client id="{D3DB9803-C682-4C13-8628-462928B0D02A}" v="41" dt="2024-07-09T23:51:45.728"/>
    <p1510:client id="{E7E8FB3E-BEA8-4D94-BF31-E191C017D0B6}" v="908" dt="2024-07-10T21:25:29.576"/>
    <p1510:client id="{E8376A88-C90B-39C7-A446-79C7373E3B1D}" v="246" dt="2024-07-10T19:29:46.344"/>
    <p1510:client id="{EBFABFE9-A32F-414F-8AF9-0B30BA2BF852}" v="4989" dt="2024-07-10T01:33:48.287"/>
    <p1510:client id="{F2E5437A-73DB-434F-837D-F94AFDF1430C}" v="204" dt="2024-07-10T01:30:58.180"/>
    <p1510:client id="{F818D222-F9EB-4AD7-81E6-528555A9A438}" v="597" dt="2024-07-10T18:36:09.266"/>
    <p1510:client id="{FBD9A701-0779-4C69-9E14-4C90D0A822F7}" v="263" dt="2024-07-10T01:11:52.657"/>
    <p1510:client id="{FCDBFF8A-0227-4B3D-A439-C9586B7C028E}" v="1909" dt="2024-07-10T19:42:38.078"/>
    <p1510:client id="{FCF3F93C-779F-4C84-AFFC-AC2162DDEEA6}" v="277" dt="2024-07-10T16:56:18.2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3" autoAdjust="0"/>
  </p:normalViewPr>
  <p:slideViewPr>
    <p:cSldViewPr snapToGrid="0">
      <p:cViewPr varScale="1">
        <p:scale>
          <a:sx n="130" d="100"/>
          <a:sy n="130" d="100"/>
        </p:scale>
        <p:origin x="1074" y="1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4A84-5D74-480C-AEFC-FE4CA5299F0A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7533-9801-4176-91F4-5A3DB4886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E7533-9801-4176-91F4-5A3DB4886E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1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E7533-9801-4176-91F4-5A3DB4886E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9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9" y="-129"/>
            <a:ext cx="2529840" cy="3068320"/>
          </a:xfrm>
          <a:custGeom>
            <a:avLst/>
            <a:gdLst/>
            <a:ahLst/>
            <a:cxnLst/>
            <a:rect l="l" t="t" r="r" b="b"/>
            <a:pathLst>
              <a:path w="2529840" h="3068320">
                <a:moveTo>
                  <a:pt x="6491" y="3067879"/>
                </a:moveTo>
                <a:lnTo>
                  <a:pt x="0" y="1483413"/>
                </a:lnTo>
                <a:lnTo>
                  <a:pt x="5836" y="0"/>
                </a:lnTo>
                <a:lnTo>
                  <a:pt x="946529" y="1641"/>
                </a:lnTo>
                <a:lnTo>
                  <a:pt x="2529479" y="1122802"/>
                </a:lnTo>
                <a:lnTo>
                  <a:pt x="6491" y="3067879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08299" y="4359599"/>
            <a:ext cx="1835785" cy="784225"/>
          </a:xfrm>
          <a:custGeom>
            <a:avLst/>
            <a:gdLst/>
            <a:ahLst/>
            <a:cxnLst/>
            <a:rect l="l" t="t" r="r" b="b"/>
            <a:pathLst>
              <a:path w="1835784" h="784225">
                <a:moveTo>
                  <a:pt x="1835699" y="783899"/>
                </a:moveTo>
                <a:lnTo>
                  <a:pt x="0" y="783899"/>
                </a:lnTo>
                <a:lnTo>
                  <a:pt x="1835699" y="0"/>
                </a:lnTo>
                <a:lnTo>
                  <a:pt x="1835699" y="783899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90014" y="3535603"/>
            <a:ext cx="561975" cy="504825"/>
          </a:xfrm>
          <a:custGeom>
            <a:avLst/>
            <a:gdLst/>
            <a:ahLst/>
            <a:cxnLst/>
            <a:rect l="l" t="t" r="r" b="b"/>
            <a:pathLst>
              <a:path w="561975" h="504825">
                <a:moveTo>
                  <a:pt x="29946" y="116293"/>
                </a:moveTo>
                <a:lnTo>
                  <a:pt x="28905" y="114401"/>
                </a:lnTo>
                <a:lnTo>
                  <a:pt x="28155" y="113080"/>
                </a:lnTo>
                <a:lnTo>
                  <a:pt x="26835" y="112433"/>
                </a:lnTo>
                <a:lnTo>
                  <a:pt x="25425" y="112433"/>
                </a:lnTo>
                <a:lnTo>
                  <a:pt x="24765" y="112433"/>
                </a:lnTo>
                <a:lnTo>
                  <a:pt x="0" y="128714"/>
                </a:lnTo>
                <a:lnTo>
                  <a:pt x="1130" y="130606"/>
                </a:lnTo>
                <a:lnTo>
                  <a:pt x="1879" y="132016"/>
                </a:lnTo>
                <a:lnTo>
                  <a:pt x="3289" y="132676"/>
                </a:lnTo>
                <a:lnTo>
                  <a:pt x="5270" y="132676"/>
                </a:lnTo>
                <a:lnTo>
                  <a:pt x="6019" y="132575"/>
                </a:lnTo>
                <a:lnTo>
                  <a:pt x="6680" y="132105"/>
                </a:lnTo>
                <a:lnTo>
                  <a:pt x="27393" y="119964"/>
                </a:lnTo>
                <a:lnTo>
                  <a:pt x="29375" y="118732"/>
                </a:lnTo>
                <a:lnTo>
                  <a:pt x="29946" y="116293"/>
                </a:lnTo>
                <a:close/>
              </a:path>
              <a:path w="561975" h="504825">
                <a:moveTo>
                  <a:pt x="133896" y="16383"/>
                </a:moveTo>
                <a:lnTo>
                  <a:pt x="133235" y="13843"/>
                </a:lnTo>
                <a:lnTo>
                  <a:pt x="131254" y="12712"/>
                </a:lnTo>
                <a:lnTo>
                  <a:pt x="110451" y="571"/>
                </a:lnTo>
                <a:lnTo>
                  <a:pt x="109880" y="190"/>
                </a:lnTo>
                <a:lnTo>
                  <a:pt x="109131" y="0"/>
                </a:lnTo>
                <a:lnTo>
                  <a:pt x="108470" y="0"/>
                </a:lnTo>
                <a:lnTo>
                  <a:pt x="107061" y="0"/>
                </a:lnTo>
                <a:lnTo>
                  <a:pt x="105740" y="749"/>
                </a:lnTo>
                <a:lnTo>
                  <a:pt x="104990" y="2070"/>
                </a:lnTo>
                <a:lnTo>
                  <a:pt x="103759" y="3962"/>
                </a:lnTo>
                <a:lnTo>
                  <a:pt x="104419" y="6400"/>
                </a:lnTo>
                <a:lnTo>
                  <a:pt x="106400" y="7531"/>
                </a:lnTo>
                <a:lnTo>
                  <a:pt x="127203" y="19773"/>
                </a:lnTo>
                <a:lnTo>
                  <a:pt x="127863" y="20053"/>
                </a:lnTo>
                <a:lnTo>
                  <a:pt x="128625" y="20243"/>
                </a:lnTo>
                <a:lnTo>
                  <a:pt x="130594" y="20243"/>
                </a:lnTo>
                <a:lnTo>
                  <a:pt x="132016" y="19494"/>
                </a:lnTo>
                <a:lnTo>
                  <a:pt x="132765" y="18275"/>
                </a:lnTo>
                <a:lnTo>
                  <a:pt x="133896" y="16383"/>
                </a:lnTo>
                <a:close/>
              </a:path>
              <a:path w="561975" h="504825">
                <a:moveTo>
                  <a:pt x="561759" y="500646"/>
                </a:moveTo>
                <a:lnTo>
                  <a:pt x="561098" y="498106"/>
                </a:lnTo>
                <a:lnTo>
                  <a:pt x="559206" y="497065"/>
                </a:lnTo>
                <a:lnTo>
                  <a:pt x="538314" y="485013"/>
                </a:lnTo>
                <a:lnTo>
                  <a:pt x="537654" y="484632"/>
                </a:lnTo>
                <a:lnTo>
                  <a:pt x="536994" y="484454"/>
                </a:lnTo>
                <a:lnTo>
                  <a:pt x="536333" y="484454"/>
                </a:lnTo>
                <a:lnTo>
                  <a:pt x="534924" y="484454"/>
                </a:lnTo>
                <a:lnTo>
                  <a:pt x="533501" y="485203"/>
                </a:lnTo>
                <a:lnTo>
                  <a:pt x="532752" y="486422"/>
                </a:lnTo>
                <a:lnTo>
                  <a:pt x="531622" y="488403"/>
                </a:lnTo>
                <a:lnTo>
                  <a:pt x="532371" y="490855"/>
                </a:lnTo>
                <a:lnTo>
                  <a:pt x="534263" y="491985"/>
                </a:lnTo>
                <a:lnTo>
                  <a:pt x="555167" y="504037"/>
                </a:lnTo>
                <a:lnTo>
                  <a:pt x="555828" y="504418"/>
                </a:lnTo>
                <a:lnTo>
                  <a:pt x="556387" y="504596"/>
                </a:lnTo>
                <a:lnTo>
                  <a:pt x="558558" y="504596"/>
                </a:lnTo>
                <a:lnTo>
                  <a:pt x="559866" y="503847"/>
                </a:lnTo>
                <a:lnTo>
                  <a:pt x="560628" y="502627"/>
                </a:lnTo>
                <a:lnTo>
                  <a:pt x="561759" y="500646"/>
                </a:lnTo>
                <a:close/>
              </a:path>
            </a:pathLst>
          </a:custGeom>
          <a:solidFill>
            <a:srgbClr val="3C3C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727581" y="3170745"/>
            <a:ext cx="463550" cy="635000"/>
          </a:xfrm>
          <a:custGeom>
            <a:avLst/>
            <a:gdLst/>
            <a:ahLst/>
            <a:cxnLst/>
            <a:rect l="l" t="t" r="r" b="b"/>
            <a:pathLst>
              <a:path w="463550" h="635000">
                <a:moveTo>
                  <a:pt x="254558" y="379361"/>
                </a:moveTo>
                <a:lnTo>
                  <a:pt x="237947" y="322084"/>
                </a:lnTo>
                <a:lnTo>
                  <a:pt x="205892" y="283781"/>
                </a:lnTo>
                <a:lnTo>
                  <a:pt x="168732" y="268439"/>
                </a:lnTo>
                <a:lnTo>
                  <a:pt x="160108" y="269570"/>
                </a:lnTo>
                <a:lnTo>
                  <a:pt x="152438" y="272973"/>
                </a:lnTo>
                <a:lnTo>
                  <a:pt x="145948" y="278650"/>
                </a:lnTo>
                <a:lnTo>
                  <a:pt x="140868" y="286613"/>
                </a:lnTo>
                <a:lnTo>
                  <a:pt x="136093" y="310438"/>
                </a:lnTo>
                <a:lnTo>
                  <a:pt x="140347" y="338645"/>
                </a:lnTo>
                <a:lnTo>
                  <a:pt x="172034" y="394335"/>
                </a:lnTo>
                <a:lnTo>
                  <a:pt x="210007" y="419646"/>
                </a:lnTo>
                <a:lnTo>
                  <a:pt x="221754" y="421360"/>
                </a:lnTo>
                <a:lnTo>
                  <a:pt x="230441" y="420230"/>
                </a:lnTo>
                <a:lnTo>
                  <a:pt x="238150" y="416826"/>
                </a:lnTo>
                <a:lnTo>
                  <a:pt x="244678" y="411149"/>
                </a:lnTo>
                <a:lnTo>
                  <a:pt x="249809" y="403186"/>
                </a:lnTo>
                <a:lnTo>
                  <a:pt x="254558" y="379361"/>
                </a:lnTo>
                <a:close/>
              </a:path>
              <a:path w="463550" h="635000">
                <a:moveTo>
                  <a:pt x="388975" y="584250"/>
                </a:moveTo>
                <a:lnTo>
                  <a:pt x="326834" y="543953"/>
                </a:lnTo>
                <a:lnTo>
                  <a:pt x="298869" y="559295"/>
                </a:lnTo>
                <a:lnTo>
                  <a:pt x="301409" y="634631"/>
                </a:lnTo>
                <a:lnTo>
                  <a:pt x="388975" y="584250"/>
                </a:lnTo>
                <a:close/>
              </a:path>
              <a:path w="463550" h="635000">
                <a:moveTo>
                  <a:pt x="453097" y="549503"/>
                </a:moveTo>
                <a:lnTo>
                  <a:pt x="433705" y="530390"/>
                </a:lnTo>
                <a:lnTo>
                  <a:pt x="388226" y="485381"/>
                </a:lnTo>
                <a:lnTo>
                  <a:pt x="388226" y="452335"/>
                </a:lnTo>
                <a:lnTo>
                  <a:pt x="388226" y="410908"/>
                </a:lnTo>
                <a:lnTo>
                  <a:pt x="363651" y="421728"/>
                </a:lnTo>
                <a:lnTo>
                  <a:pt x="363270" y="466648"/>
                </a:lnTo>
                <a:lnTo>
                  <a:pt x="410146" y="543864"/>
                </a:lnTo>
                <a:lnTo>
                  <a:pt x="390677" y="585292"/>
                </a:lnTo>
                <a:lnTo>
                  <a:pt x="453097" y="549503"/>
                </a:lnTo>
                <a:close/>
              </a:path>
              <a:path w="463550" h="635000">
                <a:moveTo>
                  <a:pt x="463550" y="296125"/>
                </a:moveTo>
                <a:lnTo>
                  <a:pt x="452920" y="264490"/>
                </a:lnTo>
                <a:lnTo>
                  <a:pt x="455079" y="263271"/>
                </a:lnTo>
                <a:lnTo>
                  <a:pt x="425323" y="247548"/>
                </a:lnTo>
                <a:lnTo>
                  <a:pt x="398018" y="199326"/>
                </a:lnTo>
                <a:lnTo>
                  <a:pt x="402069" y="128054"/>
                </a:lnTo>
                <a:lnTo>
                  <a:pt x="356311" y="78994"/>
                </a:lnTo>
                <a:lnTo>
                  <a:pt x="309232" y="106019"/>
                </a:lnTo>
                <a:lnTo>
                  <a:pt x="273735" y="85026"/>
                </a:lnTo>
                <a:lnTo>
                  <a:pt x="257937" y="55270"/>
                </a:lnTo>
                <a:lnTo>
                  <a:pt x="255485" y="50660"/>
                </a:lnTo>
                <a:lnTo>
                  <a:pt x="231444" y="5359"/>
                </a:lnTo>
                <a:lnTo>
                  <a:pt x="185305" y="0"/>
                </a:lnTo>
                <a:lnTo>
                  <a:pt x="97167" y="50660"/>
                </a:lnTo>
                <a:lnTo>
                  <a:pt x="96037" y="49237"/>
                </a:lnTo>
                <a:lnTo>
                  <a:pt x="0" y="104521"/>
                </a:lnTo>
                <a:lnTo>
                  <a:pt x="63842" y="145948"/>
                </a:lnTo>
                <a:lnTo>
                  <a:pt x="91808" y="130416"/>
                </a:lnTo>
                <a:lnTo>
                  <a:pt x="89268" y="55270"/>
                </a:lnTo>
                <a:lnTo>
                  <a:pt x="135407" y="60452"/>
                </a:lnTo>
                <a:lnTo>
                  <a:pt x="177685" y="140208"/>
                </a:lnTo>
                <a:lnTo>
                  <a:pt x="256082" y="95173"/>
                </a:lnTo>
                <a:lnTo>
                  <a:pt x="177685" y="140296"/>
                </a:lnTo>
                <a:lnTo>
                  <a:pt x="216763" y="163461"/>
                </a:lnTo>
                <a:lnTo>
                  <a:pt x="260159" y="134188"/>
                </a:lnTo>
                <a:lnTo>
                  <a:pt x="305828" y="183134"/>
                </a:lnTo>
                <a:lnTo>
                  <a:pt x="301879" y="254508"/>
                </a:lnTo>
                <a:lnTo>
                  <a:pt x="329184" y="302628"/>
                </a:lnTo>
                <a:lnTo>
                  <a:pt x="393115" y="336524"/>
                </a:lnTo>
                <a:lnTo>
                  <a:pt x="463550" y="296125"/>
                </a:lnTo>
                <a:close/>
              </a:path>
            </a:pathLst>
          </a:custGeom>
          <a:solidFill>
            <a:srgbClr val="D18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480869" y="3573168"/>
            <a:ext cx="49530" cy="52069"/>
          </a:xfrm>
          <a:custGeom>
            <a:avLst/>
            <a:gdLst/>
            <a:ahLst/>
            <a:cxnLst/>
            <a:rect l="l" t="t" r="r" b="b"/>
            <a:pathLst>
              <a:path w="49529" h="52070">
                <a:moveTo>
                  <a:pt x="49152" y="51695"/>
                </a:moveTo>
                <a:lnTo>
                  <a:pt x="0" y="0"/>
                </a:lnTo>
                <a:lnTo>
                  <a:pt x="7799" y="8077"/>
                </a:lnTo>
                <a:lnTo>
                  <a:pt x="49152" y="51695"/>
                </a:lnTo>
                <a:close/>
              </a:path>
            </a:pathLst>
          </a:custGeom>
          <a:solidFill>
            <a:srgbClr val="008D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930" y="3688230"/>
            <a:ext cx="160454" cy="20725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8617" y="3654427"/>
            <a:ext cx="197555" cy="27307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228215" y="3352469"/>
            <a:ext cx="588010" cy="808355"/>
          </a:xfrm>
          <a:custGeom>
            <a:avLst/>
            <a:gdLst/>
            <a:ahLst/>
            <a:cxnLst/>
            <a:rect l="l" t="t" r="r" b="b"/>
            <a:pathLst>
              <a:path w="588009" h="808354">
                <a:moveTo>
                  <a:pt x="317906" y="753554"/>
                </a:moveTo>
                <a:lnTo>
                  <a:pt x="301802" y="735380"/>
                </a:lnTo>
                <a:lnTo>
                  <a:pt x="252641" y="730478"/>
                </a:lnTo>
                <a:lnTo>
                  <a:pt x="223647" y="807974"/>
                </a:lnTo>
                <a:lnTo>
                  <a:pt x="317906" y="753554"/>
                </a:lnTo>
                <a:close/>
              </a:path>
              <a:path w="588009" h="808354">
                <a:moveTo>
                  <a:pt x="523265" y="301980"/>
                </a:moveTo>
                <a:lnTo>
                  <a:pt x="475526" y="219392"/>
                </a:lnTo>
                <a:lnTo>
                  <a:pt x="397268" y="217233"/>
                </a:lnTo>
                <a:lnTo>
                  <a:pt x="348208" y="165061"/>
                </a:lnTo>
                <a:lnTo>
                  <a:pt x="319214" y="54419"/>
                </a:lnTo>
                <a:lnTo>
                  <a:pt x="251891" y="15532"/>
                </a:lnTo>
                <a:lnTo>
                  <a:pt x="157632" y="70053"/>
                </a:lnTo>
                <a:lnTo>
                  <a:pt x="95491" y="0"/>
                </a:lnTo>
                <a:lnTo>
                  <a:pt x="0" y="55270"/>
                </a:lnTo>
                <a:lnTo>
                  <a:pt x="78257" y="143408"/>
                </a:lnTo>
                <a:lnTo>
                  <a:pt x="127215" y="148297"/>
                </a:lnTo>
                <a:lnTo>
                  <a:pt x="143129" y="105930"/>
                </a:lnTo>
                <a:lnTo>
                  <a:pt x="156311" y="70802"/>
                </a:lnTo>
                <a:lnTo>
                  <a:pt x="223634" y="109702"/>
                </a:lnTo>
                <a:lnTo>
                  <a:pt x="252361" y="219202"/>
                </a:lnTo>
                <a:lnTo>
                  <a:pt x="252539" y="220243"/>
                </a:lnTo>
                <a:lnTo>
                  <a:pt x="301790" y="272415"/>
                </a:lnTo>
                <a:lnTo>
                  <a:pt x="380047" y="274662"/>
                </a:lnTo>
                <a:lnTo>
                  <a:pt x="427596" y="357162"/>
                </a:lnTo>
                <a:lnTo>
                  <a:pt x="523265" y="301980"/>
                </a:lnTo>
                <a:close/>
              </a:path>
              <a:path w="588009" h="808354">
                <a:moveTo>
                  <a:pt x="587946" y="519849"/>
                </a:moveTo>
                <a:lnTo>
                  <a:pt x="492379" y="575030"/>
                </a:lnTo>
                <a:lnTo>
                  <a:pt x="492379" y="652907"/>
                </a:lnTo>
                <a:lnTo>
                  <a:pt x="455269" y="646684"/>
                </a:lnTo>
                <a:lnTo>
                  <a:pt x="390398" y="684161"/>
                </a:lnTo>
                <a:lnTo>
                  <a:pt x="427596" y="796036"/>
                </a:lnTo>
                <a:lnTo>
                  <a:pt x="475526" y="768350"/>
                </a:lnTo>
                <a:lnTo>
                  <a:pt x="523265" y="740752"/>
                </a:lnTo>
                <a:lnTo>
                  <a:pt x="493699" y="652145"/>
                </a:lnTo>
                <a:lnTo>
                  <a:pt x="587946" y="597623"/>
                </a:lnTo>
                <a:lnTo>
                  <a:pt x="587946" y="519849"/>
                </a:lnTo>
                <a:close/>
              </a:path>
            </a:pathLst>
          </a:custGeom>
          <a:solidFill>
            <a:srgbClr val="375D6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0706" y="3466863"/>
            <a:ext cx="96987" cy="125046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8115788" y="3407731"/>
            <a:ext cx="605155" cy="768350"/>
          </a:xfrm>
          <a:custGeom>
            <a:avLst/>
            <a:gdLst/>
            <a:ahLst/>
            <a:cxnLst/>
            <a:rect l="l" t="t" r="r" b="b"/>
            <a:pathLst>
              <a:path w="605154" h="768350">
                <a:moveTo>
                  <a:pt x="382974" y="184183"/>
                </a:moveTo>
                <a:lnTo>
                  <a:pt x="81639" y="184183"/>
                </a:lnTo>
                <a:lnTo>
                  <a:pt x="101885" y="139361"/>
                </a:lnTo>
                <a:lnTo>
                  <a:pt x="96046" y="121847"/>
                </a:lnTo>
                <a:lnTo>
                  <a:pt x="94257" y="116197"/>
                </a:lnTo>
                <a:lnTo>
                  <a:pt x="75330" y="59134"/>
                </a:lnTo>
                <a:lnTo>
                  <a:pt x="64689" y="27495"/>
                </a:lnTo>
                <a:lnTo>
                  <a:pt x="66855" y="26177"/>
                </a:lnTo>
                <a:lnTo>
                  <a:pt x="112430" y="0"/>
                </a:lnTo>
                <a:lnTo>
                  <a:pt x="190680" y="88136"/>
                </a:lnTo>
                <a:lnTo>
                  <a:pt x="239645" y="93033"/>
                </a:lnTo>
                <a:lnTo>
                  <a:pt x="346194" y="93033"/>
                </a:lnTo>
                <a:lnTo>
                  <a:pt x="364789" y="163938"/>
                </a:lnTo>
                <a:lnTo>
                  <a:pt x="364978" y="164974"/>
                </a:lnTo>
                <a:lnTo>
                  <a:pt x="372712" y="173324"/>
                </a:lnTo>
                <a:lnTo>
                  <a:pt x="382974" y="184183"/>
                </a:lnTo>
                <a:close/>
              </a:path>
              <a:path w="605154" h="768350">
                <a:moveTo>
                  <a:pt x="346194" y="93033"/>
                </a:moveTo>
                <a:lnTo>
                  <a:pt x="239645" y="93033"/>
                </a:lnTo>
                <a:lnTo>
                  <a:pt x="268742" y="15536"/>
                </a:lnTo>
                <a:lnTo>
                  <a:pt x="336069" y="54426"/>
                </a:lnTo>
                <a:lnTo>
                  <a:pt x="346194" y="93033"/>
                </a:lnTo>
                <a:close/>
              </a:path>
              <a:path w="605154" h="768350">
                <a:moveTo>
                  <a:pt x="336069" y="752743"/>
                </a:moveTo>
                <a:lnTo>
                  <a:pt x="268742" y="713853"/>
                </a:lnTo>
                <a:lnTo>
                  <a:pt x="239645" y="602835"/>
                </a:lnTo>
                <a:lnTo>
                  <a:pt x="190680" y="551045"/>
                </a:lnTo>
                <a:lnTo>
                  <a:pt x="112430" y="548879"/>
                </a:lnTo>
                <a:lnTo>
                  <a:pt x="64689" y="466392"/>
                </a:lnTo>
                <a:lnTo>
                  <a:pt x="101885" y="397464"/>
                </a:lnTo>
                <a:lnTo>
                  <a:pt x="81639" y="329007"/>
                </a:lnTo>
                <a:lnTo>
                  <a:pt x="0" y="248403"/>
                </a:lnTo>
                <a:lnTo>
                  <a:pt x="0" y="173919"/>
                </a:lnTo>
                <a:lnTo>
                  <a:pt x="5367" y="171471"/>
                </a:lnTo>
                <a:lnTo>
                  <a:pt x="81639" y="184183"/>
                </a:lnTo>
                <a:lnTo>
                  <a:pt x="382974" y="184183"/>
                </a:lnTo>
                <a:lnTo>
                  <a:pt x="414224" y="217140"/>
                </a:lnTo>
                <a:lnTo>
                  <a:pt x="492474" y="219401"/>
                </a:lnTo>
                <a:lnTo>
                  <a:pt x="527651" y="280419"/>
                </a:lnTo>
                <a:lnTo>
                  <a:pt x="266670" y="280419"/>
                </a:lnTo>
                <a:lnTo>
                  <a:pt x="248588" y="284268"/>
                </a:lnTo>
                <a:lnTo>
                  <a:pt x="234514" y="295461"/>
                </a:lnTo>
                <a:lnTo>
                  <a:pt x="225383" y="313470"/>
                </a:lnTo>
                <a:lnTo>
                  <a:pt x="222131" y="337764"/>
                </a:lnTo>
                <a:lnTo>
                  <a:pt x="228445" y="377450"/>
                </a:lnTo>
                <a:lnTo>
                  <a:pt x="245661" y="416826"/>
                </a:lnTo>
                <a:lnTo>
                  <a:pt x="271192" y="451418"/>
                </a:lnTo>
                <a:lnTo>
                  <a:pt x="302453" y="476749"/>
                </a:lnTo>
                <a:lnTo>
                  <a:pt x="338235" y="487672"/>
                </a:lnTo>
                <a:lnTo>
                  <a:pt x="572290" y="487672"/>
                </a:lnTo>
                <a:lnTo>
                  <a:pt x="604812" y="519782"/>
                </a:lnTo>
                <a:lnTo>
                  <a:pt x="604812" y="591441"/>
                </a:lnTo>
                <a:lnTo>
                  <a:pt x="567711" y="591441"/>
                </a:lnTo>
                <a:lnTo>
                  <a:pt x="502833" y="628918"/>
                </a:lnTo>
                <a:lnTo>
                  <a:pt x="518237" y="675246"/>
                </a:lnTo>
                <a:lnTo>
                  <a:pt x="365071" y="675246"/>
                </a:lnTo>
                <a:lnTo>
                  <a:pt x="336069" y="752743"/>
                </a:lnTo>
                <a:close/>
              </a:path>
              <a:path w="605154" h="768350">
                <a:moveTo>
                  <a:pt x="572290" y="487672"/>
                </a:moveTo>
                <a:lnTo>
                  <a:pt x="338235" y="487672"/>
                </a:lnTo>
                <a:lnTo>
                  <a:pt x="356248" y="483838"/>
                </a:lnTo>
                <a:lnTo>
                  <a:pt x="370262" y="472677"/>
                </a:lnTo>
                <a:lnTo>
                  <a:pt x="379351" y="454701"/>
                </a:lnTo>
                <a:lnTo>
                  <a:pt x="382586" y="430421"/>
                </a:lnTo>
                <a:lnTo>
                  <a:pt x="382586" y="423641"/>
                </a:lnTo>
                <a:lnTo>
                  <a:pt x="372612" y="379961"/>
                </a:lnTo>
                <a:lnTo>
                  <a:pt x="341070" y="325311"/>
                </a:lnTo>
                <a:lnTo>
                  <a:pt x="308385" y="294920"/>
                </a:lnTo>
                <a:lnTo>
                  <a:pt x="266670" y="280419"/>
                </a:lnTo>
                <a:lnTo>
                  <a:pt x="527651" y="280419"/>
                </a:lnTo>
                <a:lnTo>
                  <a:pt x="540028" y="301888"/>
                </a:lnTo>
                <a:lnTo>
                  <a:pt x="502833" y="370815"/>
                </a:lnTo>
                <a:lnTo>
                  <a:pt x="523172" y="439178"/>
                </a:lnTo>
                <a:lnTo>
                  <a:pt x="572290" y="487672"/>
                </a:lnTo>
                <a:close/>
              </a:path>
              <a:path w="605154" h="768350">
                <a:moveTo>
                  <a:pt x="604812" y="597656"/>
                </a:moveTo>
                <a:lnTo>
                  <a:pt x="567711" y="591441"/>
                </a:lnTo>
                <a:lnTo>
                  <a:pt x="604812" y="591441"/>
                </a:lnTo>
                <a:lnTo>
                  <a:pt x="604812" y="597656"/>
                </a:lnTo>
                <a:close/>
              </a:path>
              <a:path w="605154" h="768350">
                <a:moveTo>
                  <a:pt x="492474" y="768186"/>
                </a:moveTo>
                <a:lnTo>
                  <a:pt x="414224" y="680143"/>
                </a:lnTo>
                <a:lnTo>
                  <a:pt x="365071" y="675246"/>
                </a:lnTo>
                <a:lnTo>
                  <a:pt x="518237" y="675246"/>
                </a:lnTo>
                <a:lnTo>
                  <a:pt x="540028" y="740784"/>
                </a:lnTo>
                <a:lnTo>
                  <a:pt x="492474" y="768186"/>
                </a:lnTo>
                <a:close/>
              </a:path>
            </a:pathLst>
          </a:custGeom>
          <a:solidFill>
            <a:srgbClr val="4DC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706578" y="3226004"/>
            <a:ext cx="433070" cy="579755"/>
          </a:xfrm>
          <a:custGeom>
            <a:avLst/>
            <a:gdLst/>
            <a:ahLst/>
            <a:cxnLst/>
            <a:rect l="l" t="t" r="r" b="b"/>
            <a:pathLst>
              <a:path w="433070" h="579754">
                <a:moveTo>
                  <a:pt x="208216" y="90679"/>
                </a:moveTo>
                <a:lnTo>
                  <a:pt x="84652" y="90679"/>
                </a:lnTo>
                <a:lnTo>
                  <a:pt x="112713" y="75142"/>
                </a:lnTo>
                <a:lnTo>
                  <a:pt x="110265" y="0"/>
                </a:lnTo>
                <a:lnTo>
                  <a:pt x="156405" y="5179"/>
                </a:lnTo>
                <a:lnTo>
                  <a:pt x="198684" y="85029"/>
                </a:lnTo>
                <a:lnTo>
                  <a:pt x="208216" y="90679"/>
                </a:lnTo>
                <a:close/>
              </a:path>
              <a:path w="433070" h="579754">
                <a:moveTo>
                  <a:pt x="151414" y="500385"/>
                </a:moveTo>
                <a:lnTo>
                  <a:pt x="105651" y="451420"/>
                </a:lnTo>
                <a:lnTo>
                  <a:pt x="109700" y="380044"/>
                </a:lnTo>
                <a:lnTo>
                  <a:pt x="82392" y="331926"/>
                </a:lnTo>
                <a:lnTo>
                  <a:pt x="18455" y="297933"/>
                </a:lnTo>
                <a:lnTo>
                  <a:pt x="0" y="233996"/>
                </a:lnTo>
                <a:lnTo>
                  <a:pt x="47929" y="212809"/>
                </a:lnTo>
                <a:lnTo>
                  <a:pt x="48023" y="206406"/>
                </a:lnTo>
                <a:lnTo>
                  <a:pt x="48305" y="167893"/>
                </a:lnTo>
                <a:lnTo>
                  <a:pt x="1318" y="90679"/>
                </a:lnTo>
                <a:lnTo>
                  <a:pt x="20998" y="49247"/>
                </a:lnTo>
                <a:lnTo>
                  <a:pt x="84652" y="90679"/>
                </a:lnTo>
                <a:lnTo>
                  <a:pt x="208216" y="90679"/>
                </a:lnTo>
                <a:lnTo>
                  <a:pt x="237763" y="108194"/>
                </a:lnTo>
                <a:lnTo>
                  <a:pt x="308486" y="108194"/>
                </a:lnTo>
                <a:lnTo>
                  <a:pt x="326841" y="127874"/>
                </a:lnTo>
                <a:lnTo>
                  <a:pt x="322886" y="199250"/>
                </a:lnTo>
                <a:lnTo>
                  <a:pt x="330795" y="213186"/>
                </a:lnTo>
                <a:lnTo>
                  <a:pt x="189739" y="213186"/>
                </a:lnTo>
                <a:lnTo>
                  <a:pt x="181107" y="214317"/>
                </a:lnTo>
                <a:lnTo>
                  <a:pt x="173437" y="217718"/>
                </a:lnTo>
                <a:lnTo>
                  <a:pt x="166950" y="223395"/>
                </a:lnTo>
                <a:lnTo>
                  <a:pt x="161866" y="231360"/>
                </a:lnTo>
                <a:lnTo>
                  <a:pt x="157097" y="255183"/>
                </a:lnTo>
                <a:lnTo>
                  <a:pt x="161349" y="283385"/>
                </a:lnTo>
                <a:lnTo>
                  <a:pt x="193034" y="339083"/>
                </a:lnTo>
                <a:lnTo>
                  <a:pt x="231012" y="364388"/>
                </a:lnTo>
                <a:lnTo>
                  <a:pt x="242753" y="366108"/>
                </a:lnTo>
                <a:lnTo>
                  <a:pt x="385512" y="366108"/>
                </a:lnTo>
                <a:lnTo>
                  <a:pt x="384658" y="366484"/>
                </a:lnTo>
                <a:lnTo>
                  <a:pt x="384281" y="411400"/>
                </a:lnTo>
                <a:lnTo>
                  <a:pt x="420595" y="471194"/>
                </a:lnTo>
                <a:lnTo>
                  <a:pt x="194730" y="471194"/>
                </a:lnTo>
                <a:lnTo>
                  <a:pt x="151414" y="500385"/>
                </a:lnTo>
                <a:close/>
              </a:path>
              <a:path w="433070" h="579754">
                <a:moveTo>
                  <a:pt x="308486" y="108194"/>
                </a:moveTo>
                <a:lnTo>
                  <a:pt x="237763" y="108194"/>
                </a:lnTo>
                <a:lnTo>
                  <a:pt x="281172" y="78908"/>
                </a:lnTo>
                <a:lnTo>
                  <a:pt x="308486" y="108194"/>
                </a:lnTo>
                <a:close/>
              </a:path>
              <a:path w="433070" h="579754">
                <a:moveTo>
                  <a:pt x="385512" y="366108"/>
                </a:moveTo>
                <a:lnTo>
                  <a:pt x="242753" y="366108"/>
                </a:lnTo>
                <a:lnTo>
                  <a:pt x="251440" y="364976"/>
                </a:lnTo>
                <a:lnTo>
                  <a:pt x="259138" y="361576"/>
                </a:lnTo>
                <a:lnTo>
                  <a:pt x="265635" y="355898"/>
                </a:lnTo>
                <a:lnTo>
                  <a:pt x="270720" y="347934"/>
                </a:lnTo>
                <a:lnTo>
                  <a:pt x="275518" y="324112"/>
                </a:lnTo>
                <a:lnTo>
                  <a:pt x="271250" y="295920"/>
                </a:lnTo>
                <a:lnTo>
                  <a:pt x="239646" y="240305"/>
                </a:lnTo>
                <a:lnTo>
                  <a:pt x="201536" y="214907"/>
                </a:lnTo>
                <a:lnTo>
                  <a:pt x="189739" y="213186"/>
                </a:lnTo>
                <a:lnTo>
                  <a:pt x="330795" y="213186"/>
                </a:lnTo>
                <a:lnTo>
                  <a:pt x="350194" y="247367"/>
                </a:lnTo>
                <a:lnTo>
                  <a:pt x="414130" y="281266"/>
                </a:lnTo>
                <a:lnTo>
                  <a:pt x="432587" y="345203"/>
                </a:lnTo>
                <a:lnTo>
                  <a:pt x="414602" y="353207"/>
                </a:lnTo>
                <a:lnTo>
                  <a:pt x="409234" y="355655"/>
                </a:lnTo>
                <a:lnTo>
                  <a:pt x="385512" y="366108"/>
                </a:lnTo>
                <a:close/>
              </a:path>
              <a:path w="433070" h="579754">
                <a:moveTo>
                  <a:pt x="322415" y="579388"/>
                </a:moveTo>
                <a:lnTo>
                  <a:pt x="276275" y="574115"/>
                </a:lnTo>
                <a:lnTo>
                  <a:pt x="233996" y="494358"/>
                </a:lnTo>
                <a:lnTo>
                  <a:pt x="194730" y="471194"/>
                </a:lnTo>
                <a:lnTo>
                  <a:pt x="420595" y="471194"/>
                </a:lnTo>
                <a:lnTo>
                  <a:pt x="431174" y="488614"/>
                </a:lnTo>
                <a:lnTo>
                  <a:pt x="347840" y="488708"/>
                </a:lnTo>
                <a:lnTo>
                  <a:pt x="319873" y="504057"/>
                </a:lnTo>
                <a:lnTo>
                  <a:pt x="322415" y="579388"/>
                </a:lnTo>
                <a:close/>
              </a:path>
              <a:path w="433070" h="579754">
                <a:moveTo>
                  <a:pt x="411683" y="530046"/>
                </a:moveTo>
                <a:lnTo>
                  <a:pt x="409988" y="529010"/>
                </a:lnTo>
                <a:lnTo>
                  <a:pt x="347840" y="488708"/>
                </a:lnTo>
                <a:lnTo>
                  <a:pt x="431130" y="488708"/>
                </a:lnTo>
                <a:lnTo>
                  <a:pt x="411683" y="530046"/>
                </a:lnTo>
                <a:close/>
              </a:path>
            </a:pathLst>
          </a:custGeom>
          <a:solidFill>
            <a:srgbClr val="F9B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101609" y="4260303"/>
            <a:ext cx="408305" cy="288925"/>
          </a:xfrm>
          <a:custGeom>
            <a:avLst/>
            <a:gdLst/>
            <a:ahLst/>
            <a:cxnLst/>
            <a:rect l="l" t="t" r="r" b="b"/>
            <a:pathLst>
              <a:path w="408304" h="288925">
                <a:moveTo>
                  <a:pt x="29578" y="16192"/>
                </a:moveTo>
                <a:lnTo>
                  <a:pt x="29019" y="13766"/>
                </a:lnTo>
                <a:lnTo>
                  <a:pt x="27063" y="12649"/>
                </a:lnTo>
                <a:lnTo>
                  <a:pt x="6604" y="469"/>
                </a:lnTo>
                <a:lnTo>
                  <a:pt x="5943" y="190"/>
                </a:lnTo>
                <a:lnTo>
                  <a:pt x="5295" y="0"/>
                </a:lnTo>
                <a:lnTo>
                  <a:pt x="4559" y="0"/>
                </a:lnTo>
                <a:lnTo>
                  <a:pt x="3162" y="0"/>
                </a:lnTo>
                <a:lnTo>
                  <a:pt x="1854" y="749"/>
                </a:lnTo>
                <a:lnTo>
                  <a:pt x="1104" y="1955"/>
                </a:lnTo>
                <a:lnTo>
                  <a:pt x="0" y="3810"/>
                </a:lnTo>
                <a:lnTo>
                  <a:pt x="558" y="6235"/>
                </a:lnTo>
                <a:lnTo>
                  <a:pt x="2501" y="7442"/>
                </a:lnTo>
                <a:lnTo>
                  <a:pt x="22974" y="19443"/>
                </a:lnTo>
                <a:lnTo>
                  <a:pt x="23710" y="19900"/>
                </a:lnTo>
                <a:lnTo>
                  <a:pt x="24371" y="20091"/>
                </a:lnTo>
                <a:lnTo>
                  <a:pt x="26504" y="20091"/>
                </a:lnTo>
                <a:lnTo>
                  <a:pt x="27711" y="19354"/>
                </a:lnTo>
                <a:lnTo>
                  <a:pt x="28460" y="18135"/>
                </a:lnTo>
                <a:lnTo>
                  <a:pt x="29578" y="16192"/>
                </a:lnTo>
                <a:close/>
              </a:path>
              <a:path w="408304" h="288925">
                <a:moveTo>
                  <a:pt x="162026" y="52552"/>
                </a:moveTo>
                <a:lnTo>
                  <a:pt x="160921" y="50698"/>
                </a:lnTo>
                <a:lnTo>
                  <a:pt x="160261" y="49390"/>
                </a:lnTo>
                <a:lnTo>
                  <a:pt x="158864" y="48742"/>
                </a:lnTo>
                <a:lnTo>
                  <a:pt x="157480" y="48742"/>
                </a:lnTo>
                <a:lnTo>
                  <a:pt x="156819" y="48742"/>
                </a:lnTo>
                <a:lnTo>
                  <a:pt x="156171" y="48831"/>
                </a:lnTo>
                <a:lnTo>
                  <a:pt x="155524" y="49212"/>
                </a:lnTo>
                <a:lnTo>
                  <a:pt x="134874" y="61112"/>
                </a:lnTo>
                <a:lnTo>
                  <a:pt x="133007" y="62230"/>
                </a:lnTo>
                <a:lnTo>
                  <a:pt x="132359" y="64643"/>
                </a:lnTo>
                <a:lnTo>
                  <a:pt x="133388" y="66598"/>
                </a:lnTo>
                <a:lnTo>
                  <a:pt x="134124" y="67906"/>
                </a:lnTo>
                <a:lnTo>
                  <a:pt x="135521" y="68554"/>
                </a:lnTo>
                <a:lnTo>
                  <a:pt x="137566" y="68554"/>
                </a:lnTo>
                <a:lnTo>
                  <a:pt x="138214" y="68364"/>
                </a:lnTo>
                <a:lnTo>
                  <a:pt x="138874" y="68084"/>
                </a:lnTo>
                <a:lnTo>
                  <a:pt x="159524" y="56095"/>
                </a:lnTo>
                <a:lnTo>
                  <a:pt x="161378" y="54978"/>
                </a:lnTo>
                <a:lnTo>
                  <a:pt x="162026" y="52552"/>
                </a:lnTo>
                <a:close/>
              </a:path>
              <a:path w="408304" h="288925">
                <a:moveTo>
                  <a:pt x="407974" y="284543"/>
                </a:moveTo>
                <a:lnTo>
                  <a:pt x="407225" y="282028"/>
                </a:lnTo>
                <a:lnTo>
                  <a:pt x="405371" y="281000"/>
                </a:lnTo>
                <a:lnTo>
                  <a:pt x="384721" y="269100"/>
                </a:lnTo>
                <a:lnTo>
                  <a:pt x="384060" y="268719"/>
                </a:lnTo>
                <a:lnTo>
                  <a:pt x="383413" y="268541"/>
                </a:lnTo>
                <a:lnTo>
                  <a:pt x="382765" y="268541"/>
                </a:lnTo>
                <a:lnTo>
                  <a:pt x="381368" y="268541"/>
                </a:lnTo>
                <a:lnTo>
                  <a:pt x="380060" y="269278"/>
                </a:lnTo>
                <a:lnTo>
                  <a:pt x="379222" y="270497"/>
                </a:lnTo>
                <a:lnTo>
                  <a:pt x="378206" y="272440"/>
                </a:lnTo>
                <a:lnTo>
                  <a:pt x="378853" y="274866"/>
                </a:lnTo>
                <a:lnTo>
                  <a:pt x="380720" y="275983"/>
                </a:lnTo>
                <a:lnTo>
                  <a:pt x="401370" y="287883"/>
                </a:lnTo>
                <a:lnTo>
                  <a:pt x="402018" y="288264"/>
                </a:lnTo>
                <a:lnTo>
                  <a:pt x="402666" y="288442"/>
                </a:lnTo>
                <a:lnTo>
                  <a:pt x="404710" y="288442"/>
                </a:lnTo>
                <a:lnTo>
                  <a:pt x="406019" y="287705"/>
                </a:lnTo>
                <a:lnTo>
                  <a:pt x="406755" y="286486"/>
                </a:lnTo>
                <a:lnTo>
                  <a:pt x="407974" y="284543"/>
                </a:lnTo>
                <a:close/>
              </a:path>
            </a:pathLst>
          </a:custGeom>
          <a:solidFill>
            <a:srgbClr val="3C3C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948218" y="4104868"/>
            <a:ext cx="632460" cy="874394"/>
          </a:xfrm>
          <a:custGeom>
            <a:avLst/>
            <a:gdLst/>
            <a:ahLst/>
            <a:cxnLst/>
            <a:rect l="l" t="t" r="r" b="b"/>
            <a:pathLst>
              <a:path w="632459" h="874395">
                <a:moveTo>
                  <a:pt x="632129" y="376491"/>
                </a:moveTo>
                <a:lnTo>
                  <a:pt x="629932" y="307809"/>
                </a:lnTo>
                <a:lnTo>
                  <a:pt x="537565" y="254508"/>
                </a:lnTo>
                <a:lnTo>
                  <a:pt x="537565" y="331431"/>
                </a:lnTo>
                <a:lnTo>
                  <a:pt x="421754" y="264464"/>
                </a:lnTo>
                <a:lnTo>
                  <a:pt x="421754" y="187718"/>
                </a:lnTo>
                <a:lnTo>
                  <a:pt x="304825" y="120091"/>
                </a:lnTo>
                <a:lnTo>
                  <a:pt x="304825" y="197027"/>
                </a:lnTo>
                <a:lnTo>
                  <a:pt x="189014" y="130048"/>
                </a:lnTo>
                <a:lnTo>
                  <a:pt x="189014" y="53301"/>
                </a:lnTo>
                <a:lnTo>
                  <a:pt x="96558" y="0"/>
                </a:lnTo>
                <a:lnTo>
                  <a:pt x="0" y="55727"/>
                </a:lnTo>
                <a:lnTo>
                  <a:pt x="106870" y="278739"/>
                </a:lnTo>
                <a:lnTo>
                  <a:pt x="110540" y="305269"/>
                </a:lnTo>
                <a:lnTo>
                  <a:pt x="119316" y="354126"/>
                </a:lnTo>
                <a:lnTo>
                  <a:pt x="130098" y="402348"/>
                </a:lnTo>
                <a:lnTo>
                  <a:pt x="142963" y="449948"/>
                </a:lnTo>
                <a:lnTo>
                  <a:pt x="157988" y="496887"/>
                </a:lnTo>
                <a:lnTo>
                  <a:pt x="175209" y="543153"/>
                </a:lnTo>
                <a:lnTo>
                  <a:pt x="194716" y="588746"/>
                </a:lnTo>
                <a:lnTo>
                  <a:pt x="216560" y="633653"/>
                </a:lnTo>
                <a:lnTo>
                  <a:pt x="240817" y="677837"/>
                </a:lnTo>
                <a:lnTo>
                  <a:pt x="267550" y="721283"/>
                </a:lnTo>
                <a:lnTo>
                  <a:pt x="296811" y="764006"/>
                </a:lnTo>
                <a:lnTo>
                  <a:pt x="328688" y="805954"/>
                </a:lnTo>
                <a:lnTo>
                  <a:pt x="363245" y="847140"/>
                </a:lnTo>
                <a:lnTo>
                  <a:pt x="365379" y="847229"/>
                </a:lnTo>
                <a:lnTo>
                  <a:pt x="369570" y="847229"/>
                </a:lnTo>
                <a:lnTo>
                  <a:pt x="379082" y="846709"/>
                </a:lnTo>
                <a:lnTo>
                  <a:pt x="391515" y="872629"/>
                </a:lnTo>
                <a:lnTo>
                  <a:pt x="487337" y="818400"/>
                </a:lnTo>
                <a:lnTo>
                  <a:pt x="543763" y="770064"/>
                </a:lnTo>
                <a:lnTo>
                  <a:pt x="566356" y="737743"/>
                </a:lnTo>
                <a:lnTo>
                  <a:pt x="585381" y="700239"/>
                </a:lnTo>
                <a:lnTo>
                  <a:pt x="600976" y="657720"/>
                </a:lnTo>
                <a:lnTo>
                  <a:pt x="613283" y="610387"/>
                </a:lnTo>
                <a:lnTo>
                  <a:pt x="622414" y="558406"/>
                </a:lnTo>
                <a:lnTo>
                  <a:pt x="628510" y="501980"/>
                </a:lnTo>
                <a:lnTo>
                  <a:pt x="631698" y="441286"/>
                </a:lnTo>
                <a:lnTo>
                  <a:pt x="632129" y="376491"/>
                </a:lnTo>
                <a:close/>
              </a:path>
            </a:pathLst>
          </a:custGeom>
          <a:solidFill>
            <a:srgbClr val="D18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945942" y="4160584"/>
            <a:ext cx="537845" cy="847725"/>
          </a:xfrm>
          <a:custGeom>
            <a:avLst/>
            <a:gdLst/>
            <a:ahLst/>
            <a:cxnLst/>
            <a:rect l="l" t="t" r="r" b="b"/>
            <a:pathLst>
              <a:path w="537845" h="847725">
                <a:moveTo>
                  <a:pt x="274644" y="847318"/>
                </a:moveTo>
                <a:lnTo>
                  <a:pt x="270831" y="847318"/>
                </a:lnTo>
                <a:lnTo>
                  <a:pt x="268970" y="847225"/>
                </a:lnTo>
                <a:lnTo>
                  <a:pt x="234421" y="806029"/>
                </a:lnTo>
                <a:lnTo>
                  <a:pt x="202543" y="764061"/>
                </a:lnTo>
                <a:lnTo>
                  <a:pt x="173269" y="721337"/>
                </a:lnTo>
                <a:lnTo>
                  <a:pt x="146534" y="677870"/>
                </a:lnTo>
                <a:lnTo>
                  <a:pt x="122274" y="633678"/>
                </a:lnTo>
                <a:lnTo>
                  <a:pt x="100422" y="588774"/>
                </a:lnTo>
                <a:lnTo>
                  <a:pt x="80913" y="543175"/>
                </a:lnTo>
                <a:lnTo>
                  <a:pt x="63683" y="496894"/>
                </a:lnTo>
                <a:lnTo>
                  <a:pt x="48665" y="449948"/>
                </a:lnTo>
                <a:lnTo>
                  <a:pt x="35794" y="402352"/>
                </a:lnTo>
                <a:lnTo>
                  <a:pt x="25005" y="354121"/>
                </a:lnTo>
                <a:lnTo>
                  <a:pt x="16232" y="305270"/>
                </a:lnTo>
                <a:lnTo>
                  <a:pt x="9411" y="255815"/>
                </a:lnTo>
                <a:lnTo>
                  <a:pt x="4475" y="205770"/>
                </a:lnTo>
                <a:lnTo>
                  <a:pt x="1360" y="155150"/>
                </a:lnTo>
                <a:lnTo>
                  <a:pt x="0" y="103972"/>
                </a:lnTo>
                <a:lnTo>
                  <a:pt x="329" y="52250"/>
                </a:lnTo>
                <a:lnTo>
                  <a:pt x="2283" y="0"/>
                </a:lnTo>
                <a:lnTo>
                  <a:pt x="94651" y="53300"/>
                </a:lnTo>
                <a:lnTo>
                  <a:pt x="94651" y="130227"/>
                </a:lnTo>
                <a:lnTo>
                  <a:pt x="210554" y="197015"/>
                </a:lnTo>
                <a:lnTo>
                  <a:pt x="210554" y="120274"/>
                </a:lnTo>
                <a:lnTo>
                  <a:pt x="327387" y="187713"/>
                </a:lnTo>
                <a:lnTo>
                  <a:pt x="327387" y="264548"/>
                </a:lnTo>
                <a:lnTo>
                  <a:pt x="443289" y="331430"/>
                </a:lnTo>
                <a:lnTo>
                  <a:pt x="443289" y="254595"/>
                </a:lnTo>
                <a:lnTo>
                  <a:pt x="535565" y="307895"/>
                </a:lnTo>
                <a:lnTo>
                  <a:pt x="537769" y="376580"/>
                </a:lnTo>
                <a:lnTo>
                  <a:pt x="537339" y="441360"/>
                </a:lnTo>
                <a:lnTo>
                  <a:pt x="534142" y="502051"/>
                </a:lnTo>
                <a:lnTo>
                  <a:pt x="528045" y="558469"/>
                </a:lnTo>
                <a:lnTo>
                  <a:pt x="518915" y="610432"/>
                </a:lnTo>
                <a:lnTo>
                  <a:pt x="506618" y="657757"/>
                </a:lnTo>
                <a:lnTo>
                  <a:pt x="491021" y="700260"/>
                </a:lnTo>
                <a:lnTo>
                  <a:pt x="471991" y="737758"/>
                </a:lnTo>
                <a:lnTo>
                  <a:pt x="449394" y="770067"/>
                </a:lnTo>
                <a:lnTo>
                  <a:pt x="392966" y="818388"/>
                </a:lnTo>
                <a:lnTo>
                  <a:pt x="338724" y="839969"/>
                </a:lnTo>
                <a:lnTo>
                  <a:pt x="307953" y="845466"/>
                </a:lnTo>
                <a:lnTo>
                  <a:pt x="274644" y="847318"/>
                </a:lnTo>
                <a:close/>
              </a:path>
            </a:pathLst>
          </a:custGeom>
          <a:solidFill>
            <a:srgbClr val="F9B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000779" y="4328758"/>
            <a:ext cx="430530" cy="626110"/>
          </a:xfrm>
          <a:custGeom>
            <a:avLst/>
            <a:gdLst/>
            <a:ahLst/>
            <a:cxnLst/>
            <a:rect l="l" t="t" r="r" b="b"/>
            <a:pathLst>
              <a:path w="430529" h="626110">
                <a:moveTo>
                  <a:pt x="237944" y="625651"/>
                </a:moveTo>
                <a:lnTo>
                  <a:pt x="209716" y="590631"/>
                </a:lnTo>
                <a:lnTo>
                  <a:pt x="183248" y="554712"/>
                </a:lnTo>
                <a:lnTo>
                  <a:pt x="158595" y="518008"/>
                </a:lnTo>
                <a:lnTo>
                  <a:pt x="135808" y="480633"/>
                </a:lnTo>
                <a:lnTo>
                  <a:pt x="112637" y="438004"/>
                </a:lnTo>
                <a:lnTo>
                  <a:pt x="91617" y="394258"/>
                </a:lnTo>
                <a:lnTo>
                  <a:pt x="72742" y="349361"/>
                </a:lnTo>
                <a:lnTo>
                  <a:pt x="56003" y="303279"/>
                </a:lnTo>
                <a:lnTo>
                  <a:pt x="41393" y="255979"/>
                </a:lnTo>
                <a:lnTo>
                  <a:pt x="28904" y="207425"/>
                </a:lnTo>
                <a:lnTo>
                  <a:pt x="18528" y="157584"/>
                </a:lnTo>
                <a:lnTo>
                  <a:pt x="10257" y="106422"/>
                </a:lnTo>
                <a:lnTo>
                  <a:pt x="4083" y="53906"/>
                </a:lnTo>
                <a:lnTo>
                  <a:pt x="0" y="0"/>
                </a:lnTo>
                <a:lnTo>
                  <a:pt x="21301" y="12278"/>
                </a:lnTo>
                <a:lnTo>
                  <a:pt x="430216" y="248362"/>
                </a:lnTo>
                <a:lnTo>
                  <a:pt x="427802" y="314360"/>
                </a:lnTo>
                <a:lnTo>
                  <a:pt x="422166" y="374059"/>
                </a:lnTo>
                <a:lnTo>
                  <a:pt x="413314" y="427431"/>
                </a:lnTo>
                <a:lnTo>
                  <a:pt x="401252" y="474447"/>
                </a:lnTo>
                <a:lnTo>
                  <a:pt x="385986" y="515081"/>
                </a:lnTo>
                <a:lnTo>
                  <a:pt x="367520" y="549302"/>
                </a:lnTo>
                <a:lnTo>
                  <a:pt x="321011" y="598396"/>
                </a:lnTo>
                <a:lnTo>
                  <a:pt x="277466" y="618814"/>
                </a:lnTo>
                <a:lnTo>
                  <a:pt x="237944" y="625651"/>
                </a:lnTo>
                <a:close/>
              </a:path>
            </a:pathLst>
          </a:custGeom>
          <a:solidFill>
            <a:srgbClr val="D18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948218" y="4104868"/>
            <a:ext cx="629920" cy="363855"/>
          </a:xfrm>
          <a:custGeom>
            <a:avLst/>
            <a:gdLst/>
            <a:ahLst/>
            <a:cxnLst/>
            <a:rect l="l" t="t" r="r" b="b"/>
            <a:pathLst>
              <a:path w="629920" h="363854">
                <a:moveTo>
                  <a:pt x="189014" y="53301"/>
                </a:moveTo>
                <a:lnTo>
                  <a:pt x="96558" y="0"/>
                </a:lnTo>
                <a:lnTo>
                  <a:pt x="0" y="55727"/>
                </a:lnTo>
                <a:lnTo>
                  <a:pt x="92367" y="109029"/>
                </a:lnTo>
                <a:lnTo>
                  <a:pt x="189014" y="53301"/>
                </a:lnTo>
                <a:close/>
              </a:path>
              <a:path w="629920" h="363854">
                <a:moveTo>
                  <a:pt x="421741" y="187718"/>
                </a:moveTo>
                <a:lnTo>
                  <a:pt x="304825" y="120091"/>
                </a:lnTo>
                <a:lnTo>
                  <a:pt x="208267" y="175996"/>
                </a:lnTo>
                <a:lnTo>
                  <a:pt x="325094" y="243433"/>
                </a:lnTo>
                <a:lnTo>
                  <a:pt x="421741" y="187718"/>
                </a:lnTo>
                <a:close/>
              </a:path>
              <a:path w="629920" h="363854">
                <a:moveTo>
                  <a:pt x="629920" y="307797"/>
                </a:moveTo>
                <a:lnTo>
                  <a:pt x="537552" y="254495"/>
                </a:lnTo>
                <a:lnTo>
                  <a:pt x="440994" y="310311"/>
                </a:lnTo>
                <a:lnTo>
                  <a:pt x="533273" y="363613"/>
                </a:lnTo>
                <a:lnTo>
                  <a:pt x="629920" y="307797"/>
                </a:lnTo>
                <a:close/>
              </a:path>
            </a:pathLst>
          </a:custGeom>
          <a:solidFill>
            <a:srgbClr val="F9B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040585" y="4158170"/>
            <a:ext cx="329565" cy="267335"/>
          </a:xfrm>
          <a:custGeom>
            <a:avLst/>
            <a:gdLst/>
            <a:ahLst/>
            <a:cxnLst/>
            <a:rect l="l" t="t" r="r" b="b"/>
            <a:pathLst>
              <a:path w="329565" h="267335">
                <a:moveTo>
                  <a:pt x="96647" y="0"/>
                </a:moveTo>
                <a:lnTo>
                  <a:pt x="0" y="55714"/>
                </a:lnTo>
                <a:lnTo>
                  <a:pt x="0" y="132651"/>
                </a:lnTo>
                <a:lnTo>
                  <a:pt x="96647" y="76746"/>
                </a:lnTo>
                <a:lnTo>
                  <a:pt x="96647" y="0"/>
                </a:lnTo>
                <a:close/>
              </a:path>
              <a:path w="329565" h="267335">
                <a:moveTo>
                  <a:pt x="329374" y="134416"/>
                </a:moveTo>
                <a:lnTo>
                  <a:pt x="232727" y="190131"/>
                </a:lnTo>
                <a:lnTo>
                  <a:pt x="232727" y="266966"/>
                </a:lnTo>
                <a:lnTo>
                  <a:pt x="329374" y="211150"/>
                </a:lnTo>
                <a:lnTo>
                  <a:pt x="329374" y="134416"/>
                </a:lnTo>
                <a:close/>
              </a:path>
            </a:pathLst>
          </a:custGeom>
          <a:solidFill>
            <a:srgbClr val="D18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28290" y="1339544"/>
            <a:ext cx="248792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C3C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C3C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19046" y="1621324"/>
            <a:ext cx="2305050" cy="297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57355" y="2948850"/>
            <a:ext cx="3886835" cy="2195195"/>
          </a:xfrm>
          <a:custGeom>
            <a:avLst/>
            <a:gdLst/>
            <a:ahLst/>
            <a:cxnLst/>
            <a:rect l="l" t="t" r="r" b="b"/>
            <a:pathLst>
              <a:path w="3886834" h="2195195">
                <a:moveTo>
                  <a:pt x="3886644" y="2194649"/>
                </a:moveTo>
                <a:lnTo>
                  <a:pt x="0" y="2194649"/>
                </a:lnTo>
                <a:lnTo>
                  <a:pt x="631502" y="1747109"/>
                </a:lnTo>
                <a:lnTo>
                  <a:pt x="2764073" y="0"/>
                </a:lnTo>
                <a:lnTo>
                  <a:pt x="3886644" y="807033"/>
                </a:lnTo>
                <a:lnTo>
                  <a:pt x="3886644" y="2194649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24"/>
            <a:ext cx="1508125" cy="1741170"/>
          </a:xfrm>
          <a:custGeom>
            <a:avLst/>
            <a:gdLst/>
            <a:ahLst/>
            <a:cxnLst/>
            <a:rect l="l" t="t" r="r" b="b"/>
            <a:pathLst>
              <a:path w="1508125" h="1741170">
                <a:moveTo>
                  <a:pt x="0" y="1740775"/>
                </a:moveTo>
                <a:lnTo>
                  <a:pt x="0" y="0"/>
                </a:lnTo>
                <a:lnTo>
                  <a:pt x="343399" y="0"/>
                </a:lnTo>
                <a:lnTo>
                  <a:pt x="1508049" y="677199"/>
                </a:lnTo>
                <a:lnTo>
                  <a:pt x="0" y="1740775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C3C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024" y="500269"/>
            <a:ext cx="464629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170" y="1637184"/>
            <a:ext cx="7459659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3599" y="4814455"/>
            <a:ext cx="287020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oly2VFk9DJY?feature=oembed" TargetMode="External"/><Relationship Id="rId4" Type="http://schemas.openxmlformats.org/officeDocument/2006/relationships/hyperlink" Target="https://youtu.be/oly2VFk9DJ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5gz9pafMpxQ?feature=oembed" TargetMode="External"/><Relationship Id="rId4" Type="http://schemas.openxmlformats.org/officeDocument/2006/relationships/hyperlink" Target="https://youtu.be/5gz9pafMpx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4949" y="921099"/>
            <a:ext cx="4519295" cy="4222750"/>
          </a:xfrm>
          <a:custGeom>
            <a:avLst/>
            <a:gdLst/>
            <a:ahLst/>
            <a:cxnLst/>
            <a:rect l="l" t="t" r="r" b="b"/>
            <a:pathLst>
              <a:path w="4519295" h="4222750">
                <a:moveTo>
                  <a:pt x="4519049" y="4222399"/>
                </a:moveTo>
                <a:lnTo>
                  <a:pt x="3281701" y="4222399"/>
                </a:lnTo>
                <a:lnTo>
                  <a:pt x="2501524" y="4217724"/>
                </a:lnTo>
                <a:lnTo>
                  <a:pt x="0" y="2554049"/>
                </a:lnTo>
                <a:lnTo>
                  <a:pt x="4518274" y="0"/>
                </a:lnTo>
                <a:lnTo>
                  <a:pt x="4519049" y="301439"/>
                </a:lnTo>
                <a:lnTo>
                  <a:pt x="4519049" y="4222399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29"/>
            <a:ext cx="1204595" cy="1252855"/>
            <a:chOff x="0" y="1029"/>
            <a:chExt cx="1204595" cy="1252855"/>
          </a:xfrm>
        </p:grpSpPr>
        <p:sp>
          <p:nvSpPr>
            <p:cNvPr id="4" name="object 4"/>
            <p:cNvSpPr/>
            <p:nvPr/>
          </p:nvSpPr>
          <p:spPr>
            <a:xfrm>
              <a:off x="0" y="1029"/>
              <a:ext cx="1204595" cy="1202055"/>
            </a:xfrm>
            <a:custGeom>
              <a:avLst/>
              <a:gdLst/>
              <a:ahLst/>
              <a:cxnLst/>
              <a:rect l="l" t="t" r="r" b="b"/>
              <a:pathLst>
                <a:path w="1204595" h="1202055">
                  <a:moveTo>
                    <a:pt x="0" y="1201924"/>
                  </a:moveTo>
                  <a:lnTo>
                    <a:pt x="0" y="0"/>
                  </a:lnTo>
                  <a:lnTo>
                    <a:pt x="343399" y="0"/>
                  </a:lnTo>
                  <a:lnTo>
                    <a:pt x="1204424" y="507599"/>
                  </a:lnTo>
                  <a:lnTo>
                    <a:pt x="0" y="1201924"/>
                  </a:lnTo>
                  <a:close/>
                </a:path>
              </a:pathLst>
            </a:custGeom>
            <a:solidFill>
              <a:srgbClr val="878787">
                <a:alpha val="13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317" y="457700"/>
              <a:ext cx="455930" cy="737870"/>
            </a:xfrm>
            <a:custGeom>
              <a:avLst/>
              <a:gdLst/>
              <a:ahLst/>
              <a:cxnLst/>
              <a:rect l="l" t="t" r="r" b="b"/>
              <a:pathLst>
                <a:path w="455930" h="737869">
                  <a:moveTo>
                    <a:pt x="137529" y="737481"/>
                  </a:moveTo>
                  <a:lnTo>
                    <a:pt x="99260" y="731365"/>
                  </a:lnTo>
                  <a:lnTo>
                    <a:pt x="38436" y="684481"/>
                  </a:lnTo>
                  <a:lnTo>
                    <a:pt x="17683" y="645073"/>
                  </a:lnTo>
                  <a:lnTo>
                    <a:pt x="4571" y="595929"/>
                  </a:lnTo>
                  <a:lnTo>
                    <a:pt x="0" y="537729"/>
                  </a:lnTo>
                  <a:lnTo>
                    <a:pt x="0" y="318767"/>
                  </a:lnTo>
                  <a:lnTo>
                    <a:pt x="18652" y="248089"/>
                  </a:lnTo>
                  <a:lnTo>
                    <a:pt x="63614" y="197246"/>
                  </a:lnTo>
                  <a:lnTo>
                    <a:pt x="392126" y="7655"/>
                  </a:lnTo>
                  <a:lnTo>
                    <a:pt x="417460" y="0"/>
                  </a:lnTo>
                  <a:lnTo>
                    <a:pt x="432955" y="3804"/>
                  </a:lnTo>
                  <a:lnTo>
                    <a:pt x="445057" y="14772"/>
                  </a:lnTo>
                  <a:lnTo>
                    <a:pt x="452930" y="32240"/>
                  </a:lnTo>
                  <a:lnTo>
                    <a:pt x="455740" y="55540"/>
                  </a:lnTo>
                  <a:lnTo>
                    <a:pt x="455740" y="274780"/>
                  </a:lnTo>
                  <a:lnTo>
                    <a:pt x="452754" y="325702"/>
                  </a:lnTo>
                  <a:lnTo>
                    <a:pt x="444109" y="377392"/>
                  </a:lnTo>
                  <a:lnTo>
                    <a:pt x="430277" y="428946"/>
                  </a:lnTo>
                  <a:lnTo>
                    <a:pt x="411731" y="479462"/>
                  </a:lnTo>
                  <a:lnTo>
                    <a:pt x="388942" y="528037"/>
                  </a:lnTo>
                  <a:lnTo>
                    <a:pt x="362382" y="573769"/>
                  </a:lnTo>
                  <a:lnTo>
                    <a:pt x="332523" y="615753"/>
                  </a:lnTo>
                  <a:lnTo>
                    <a:pt x="299836" y="653088"/>
                  </a:lnTo>
                  <a:lnTo>
                    <a:pt x="264795" y="684871"/>
                  </a:lnTo>
                  <a:lnTo>
                    <a:pt x="227870" y="710198"/>
                  </a:lnTo>
                  <a:lnTo>
                    <a:pt x="181081" y="730782"/>
                  </a:lnTo>
                  <a:lnTo>
                    <a:pt x="137529" y="737481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115" y="459790"/>
              <a:ext cx="469900" cy="781050"/>
            </a:xfrm>
            <a:custGeom>
              <a:avLst/>
              <a:gdLst/>
              <a:ahLst/>
              <a:cxnLst/>
              <a:rect l="l" t="t" r="r" b="b"/>
              <a:pathLst>
                <a:path w="469900" h="781050">
                  <a:moveTo>
                    <a:pt x="134327" y="741527"/>
                  </a:moveTo>
                  <a:lnTo>
                    <a:pt x="0" y="642835"/>
                  </a:lnTo>
                  <a:lnTo>
                    <a:pt x="20459" y="721893"/>
                  </a:lnTo>
                  <a:lnTo>
                    <a:pt x="123748" y="780923"/>
                  </a:lnTo>
                  <a:lnTo>
                    <a:pt x="134327" y="741527"/>
                  </a:lnTo>
                  <a:close/>
                </a:path>
                <a:path w="469900" h="781050">
                  <a:moveTo>
                    <a:pt x="469658" y="58750"/>
                  </a:moveTo>
                  <a:lnTo>
                    <a:pt x="367347" y="0"/>
                  </a:lnTo>
                  <a:lnTo>
                    <a:pt x="320713" y="40792"/>
                  </a:lnTo>
                  <a:lnTo>
                    <a:pt x="354266" y="136144"/>
                  </a:lnTo>
                  <a:lnTo>
                    <a:pt x="469658" y="58750"/>
                  </a:lnTo>
                  <a:close/>
                </a:path>
              </a:pathLst>
            </a:custGeom>
            <a:solidFill>
              <a:srgbClr val="474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794" y="515886"/>
              <a:ext cx="455930" cy="737870"/>
            </a:xfrm>
            <a:custGeom>
              <a:avLst/>
              <a:gdLst/>
              <a:ahLst/>
              <a:cxnLst/>
              <a:rect l="l" t="t" r="r" b="b"/>
              <a:pathLst>
                <a:path w="455930" h="737869">
                  <a:moveTo>
                    <a:pt x="137668" y="737481"/>
                  </a:moveTo>
                  <a:lnTo>
                    <a:pt x="99389" y="731366"/>
                  </a:lnTo>
                  <a:lnTo>
                    <a:pt x="38506" y="684498"/>
                  </a:lnTo>
                  <a:lnTo>
                    <a:pt x="17719" y="645114"/>
                  </a:lnTo>
                  <a:lnTo>
                    <a:pt x="4581" y="596009"/>
                  </a:lnTo>
                  <a:lnTo>
                    <a:pt x="0" y="537868"/>
                  </a:lnTo>
                  <a:lnTo>
                    <a:pt x="0" y="318907"/>
                  </a:lnTo>
                  <a:lnTo>
                    <a:pt x="18704" y="248054"/>
                  </a:lnTo>
                  <a:lnTo>
                    <a:pt x="63614" y="197246"/>
                  </a:lnTo>
                  <a:lnTo>
                    <a:pt x="392265" y="7656"/>
                  </a:lnTo>
                  <a:lnTo>
                    <a:pt x="417321" y="0"/>
                  </a:lnTo>
                  <a:lnTo>
                    <a:pt x="432918" y="3806"/>
                  </a:lnTo>
                  <a:lnTo>
                    <a:pt x="445109" y="14789"/>
                  </a:lnTo>
                  <a:lnTo>
                    <a:pt x="453045" y="32298"/>
                  </a:lnTo>
                  <a:lnTo>
                    <a:pt x="455880" y="55679"/>
                  </a:lnTo>
                  <a:lnTo>
                    <a:pt x="455880" y="274641"/>
                  </a:lnTo>
                  <a:lnTo>
                    <a:pt x="452893" y="325601"/>
                  </a:lnTo>
                  <a:lnTo>
                    <a:pt x="444248" y="377321"/>
                  </a:lnTo>
                  <a:lnTo>
                    <a:pt x="430416" y="428898"/>
                  </a:lnTo>
                  <a:lnTo>
                    <a:pt x="411870" y="479432"/>
                  </a:lnTo>
                  <a:lnTo>
                    <a:pt x="389081" y="528020"/>
                  </a:lnTo>
                  <a:lnTo>
                    <a:pt x="362521" y="573760"/>
                  </a:lnTo>
                  <a:lnTo>
                    <a:pt x="332662" y="615749"/>
                  </a:lnTo>
                  <a:lnTo>
                    <a:pt x="299975" y="653087"/>
                  </a:lnTo>
                  <a:lnTo>
                    <a:pt x="264934" y="684871"/>
                  </a:lnTo>
                  <a:lnTo>
                    <a:pt x="228009" y="710198"/>
                  </a:lnTo>
                  <a:lnTo>
                    <a:pt x="181168" y="730782"/>
                  </a:lnTo>
                  <a:lnTo>
                    <a:pt x="137668" y="737481"/>
                  </a:lnTo>
                  <a:close/>
                </a:path>
              </a:pathLst>
            </a:custGeom>
            <a:solidFill>
              <a:srgbClr val="375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86" y="553609"/>
              <a:ext cx="404495" cy="662305"/>
            </a:xfrm>
            <a:custGeom>
              <a:avLst/>
              <a:gdLst/>
              <a:ahLst/>
              <a:cxnLst/>
              <a:rect l="l" t="t" r="r" b="b"/>
              <a:pathLst>
                <a:path w="404494" h="662305">
                  <a:moveTo>
                    <a:pt x="127785" y="662035"/>
                  </a:moveTo>
                  <a:lnTo>
                    <a:pt x="121939" y="662035"/>
                  </a:lnTo>
                  <a:lnTo>
                    <a:pt x="107797" y="661126"/>
                  </a:lnTo>
                  <a:lnTo>
                    <a:pt x="68764" y="647697"/>
                  </a:lnTo>
                  <a:lnTo>
                    <a:pt x="39811" y="622780"/>
                  </a:lnTo>
                  <a:lnTo>
                    <a:pt x="16266" y="580820"/>
                  </a:lnTo>
                  <a:lnTo>
                    <a:pt x="3044" y="529499"/>
                  </a:lnTo>
                  <a:lnTo>
                    <a:pt x="0" y="485251"/>
                  </a:lnTo>
                  <a:lnTo>
                    <a:pt x="0" y="266289"/>
                  </a:lnTo>
                  <a:lnTo>
                    <a:pt x="11083" y="224320"/>
                  </a:lnTo>
                  <a:lnTo>
                    <a:pt x="37723" y="194044"/>
                  </a:lnTo>
                  <a:lnTo>
                    <a:pt x="366374" y="4315"/>
                  </a:lnTo>
                  <a:lnTo>
                    <a:pt x="378902" y="139"/>
                  </a:lnTo>
                  <a:lnTo>
                    <a:pt x="379737" y="0"/>
                  </a:lnTo>
                  <a:lnTo>
                    <a:pt x="381268" y="0"/>
                  </a:lnTo>
                  <a:lnTo>
                    <a:pt x="390649" y="2314"/>
                  </a:lnTo>
                  <a:lnTo>
                    <a:pt x="397851" y="8908"/>
                  </a:lnTo>
                  <a:lnTo>
                    <a:pt x="402468" y="19261"/>
                  </a:lnTo>
                  <a:lnTo>
                    <a:pt x="404097" y="32851"/>
                  </a:lnTo>
                  <a:lnTo>
                    <a:pt x="404097" y="251952"/>
                  </a:lnTo>
                  <a:lnTo>
                    <a:pt x="401147" y="299312"/>
                  </a:lnTo>
                  <a:lnTo>
                    <a:pt x="392620" y="347567"/>
                  </a:lnTo>
                  <a:lnTo>
                    <a:pt x="379005" y="395735"/>
                  </a:lnTo>
                  <a:lnTo>
                    <a:pt x="360787" y="442834"/>
                  </a:lnTo>
                  <a:lnTo>
                    <a:pt x="338454" y="487882"/>
                  </a:lnTo>
                  <a:lnTo>
                    <a:pt x="312493" y="529898"/>
                  </a:lnTo>
                  <a:lnTo>
                    <a:pt x="283390" y="567899"/>
                  </a:lnTo>
                  <a:lnTo>
                    <a:pt x="251633" y="600904"/>
                  </a:lnTo>
                  <a:lnTo>
                    <a:pt x="217708" y="627931"/>
                  </a:lnTo>
                  <a:lnTo>
                    <a:pt x="170693" y="652848"/>
                  </a:lnTo>
                  <a:lnTo>
                    <a:pt x="133771" y="661617"/>
                  </a:lnTo>
                  <a:lnTo>
                    <a:pt x="127785" y="662035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265" y="568921"/>
              <a:ext cx="383540" cy="631825"/>
            </a:xfrm>
            <a:custGeom>
              <a:avLst/>
              <a:gdLst/>
              <a:ahLst/>
              <a:cxnLst/>
              <a:rect l="l" t="t" r="r" b="b"/>
              <a:pathLst>
                <a:path w="383540" h="631825">
                  <a:moveTo>
                    <a:pt x="121103" y="631411"/>
                  </a:moveTo>
                  <a:lnTo>
                    <a:pt x="115535" y="631411"/>
                  </a:lnTo>
                  <a:lnTo>
                    <a:pt x="102005" y="630532"/>
                  </a:lnTo>
                  <a:lnTo>
                    <a:pt x="65145" y="617769"/>
                  </a:lnTo>
                  <a:lnTo>
                    <a:pt x="33407" y="588537"/>
                  </a:lnTo>
                  <a:lnTo>
                    <a:pt x="15359" y="554466"/>
                  </a:lnTo>
                  <a:lnTo>
                    <a:pt x="3010" y="506635"/>
                  </a:lnTo>
                  <a:lnTo>
                    <a:pt x="0" y="463814"/>
                  </a:lnTo>
                  <a:lnTo>
                    <a:pt x="0" y="244852"/>
                  </a:lnTo>
                  <a:lnTo>
                    <a:pt x="16560" y="201748"/>
                  </a:lnTo>
                  <a:lnTo>
                    <a:pt x="118180" y="140313"/>
                  </a:lnTo>
                  <a:lnTo>
                    <a:pt x="151867" y="120825"/>
                  </a:lnTo>
                  <a:lnTo>
                    <a:pt x="170937" y="109689"/>
                  </a:lnTo>
                  <a:lnTo>
                    <a:pt x="204623" y="90340"/>
                  </a:lnTo>
                  <a:lnTo>
                    <a:pt x="287865" y="42316"/>
                  </a:lnTo>
                  <a:lnTo>
                    <a:pt x="355795" y="3201"/>
                  </a:lnTo>
                  <a:lnTo>
                    <a:pt x="358996" y="1252"/>
                  </a:lnTo>
                  <a:lnTo>
                    <a:pt x="362059" y="278"/>
                  </a:lnTo>
                  <a:lnTo>
                    <a:pt x="364843" y="0"/>
                  </a:lnTo>
                  <a:lnTo>
                    <a:pt x="366513" y="0"/>
                  </a:lnTo>
                  <a:lnTo>
                    <a:pt x="373153" y="1602"/>
                  </a:lnTo>
                  <a:lnTo>
                    <a:pt x="378397" y="6246"/>
                  </a:lnTo>
                  <a:lnTo>
                    <a:pt x="381840" y="13682"/>
                  </a:lnTo>
                  <a:lnTo>
                    <a:pt x="383078" y="23664"/>
                  </a:lnTo>
                  <a:lnTo>
                    <a:pt x="383078" y="242625"/>
                  </a:lnTo>
                  <a:lnTo>
                    <a:pt x="379536" y="293752"/>
                  </a:lnTo>
                  <a:lnTo>
                    <a:pt x="369356" y="345540"/>
                  </a:lnTo>
                  <a:lnTo>
                    <a:pt x="353209" y="396717"/>
                  </a:lnTo>
                  <a:lnTo>
                    <a:pt x="331765" y="446014"/>
                  </a:lnTo>
                  <a:lnTo>
                    <a:pt x="305695" y="492159"/>
                  </a:lnTo>
                  <a:lnTo>
                    <a:pt x="275670" y="533882"/>
                  </a:lnTo>
                  <a:lnTo>
                    <a:pt x="242359" y="569911"/>
                  </a:lnTo>
                  <a:lnTo>
                    <a:pt x="206433" y="598977"/>
                  </a:lnTo>
                  <a:lnTo>
                    <a:pt x="161297" y="622832"/>
                  </a:lnTo>
                  <a:lnTo>
                    <a:pt x="126811" y="630993"/>
                  </a:lnTo>
                  <a:lnTo>
                    <a:pt x="121103" y="631411"/>
                  </a:lnTo>
                  <a:close/>
                </a:path>
              </a:pathLst>
            </a:custGeom>
            <a:solidFill>
              <a:srgbClr val="F9B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645" y="835769"/>
              <a:ext cx="215265" cy="313055"/>
            </a:xfrm>
            <a:custGeom>
              <a:avLst/>
              <a:gdLst/>
              <a:ahLst/>
              <a:cxnLst/>
              <a:rect l="l" t="t" r="r" b="b"/>
              <a:pathLst>
                <a:path w="215265" h="313055">
                  <a:moveTo>
                    <a:pt x="64867" y="312503"/>
                  </a:moveTo>
                  <a:lnTo>
                    <a:pt x="38641" y="306078"/>
                  </a:lnTo>
                  <a:lnTo>
                    <a:pt x="18130" y="287517"/>
                  </a:lnTo>
                  <a:lnTo>
                    <a:pt x="4771" y="257889"/>
                  </a:lnTo>
                  <a:lnTo>
                    <a:pt x="0" y="218265"/>
                  </a:lnTo>
                  <a:lnTo>
                    <a:pt x="5470" y="169838"/>
                  </a:lnTo>
                  <a:lnTo>
                    <a:pt x="20708" y="121698"/>
                  </a:lnTo>
                  <a:lnTo>
                    <a:pt x="43958" y="77240"/>
                  </a:lnTo>
                  <a:lnTo>
                    <a:pt x="73461" y="39857"/>
                  </a:lnTo>
                  <a:lnTo>
                    <a:pt x="107462" y="12945"/>
                  </a:lnTo>
                  <a:lnTo>
                    <a:pt x="150196" y="0"/>
                  </a:lnTo>
                  <a:lnTo>
                    <a:pt x="176422" y="6422"/>
                  </a:lnTo>
                  <a:lnTo>
                    <a:pt x="196933" y="24968"/>
                  </a:lnTo>
                  <a:lnTo>
                    <a:pt x="210292" y="54555"/>
                  </a:lnTo>
                  <a:lnTo>
                    <a:pt x="215063" y="94099"/>
                  </a:lnTo>
                  <a:lnTo>
                    <a:pt x="209579" y="142595"/>
                  </a:lnTo>
                  <a:lnTo>
                    <a:pt x="194306" y="190784"/>
                  </a:lnTo>
                  <a:lnTo>
                    <a:pt x="171015" y="235284"/>
                  </a:lnTo>
                  <a:lnTo>
                    <a:pt x="141477" y="272716"/>
                  </a:lnTo>
                  <a:lnTo>
                    <a:pt x="107462" y="299697"/>
                  </a:lnTo>
                  <a:lnTo>
                    <a:pt x="64867" y="312503"/>
                  </a:lnTo>
                  <a:close/>
                </a:path>
              </a:pathLst>
            </a:custGeom>
            <a:solidFill>
              <a:srgbClr val="D18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487" y="615695"/>
              <a:ext cx="328295" cy="481965"/>
            </a:xfrm>
            <a:custGeom>
              <a:avLst/>
              <a:gdLst/>
              <a:ahLst/>
              <a:cxnLst/>
              <a:rect l="l" t="t" r="r" b="b"/>
              <a:pathLst>
                <a:path w="328294" h="481965">
                  <a:moveTo>
                    <a:pt x="36893" y="172618"/>
                  </a:moveTo>
                  <a:lnTo>
                    <a:pt x="32296" y="166484"/>
                  </a:lnTo>
                  <a:lnTo>
                    <a:pt x="25755" y="166484"/>
                  </a:lnTo>
                  <a:lnTo>
                    <a:pt x="23533" y="166484"/>
                  </a:lnTo>
                  <a:lnTo>
                    <a:pt x="0" y="204076"/>
                  </a:lnTo>
                  <a:lnTo>
                    <a:pt x="0" y="214096"/>
                  </a:lnTo>
                  <a:lnTo>
                    <a:pt x="4597" y="220078"/>
                  </a:lnTo>
                  <a:lnTo>
                    <a:pt x="13360" y="220078"/>
                  </a:lnTo>
                  <a:lnTo>
                    <a:pt x="36893" y="182778"/>
                  </a:lnTo>
                  <a:lnTo>
                    <a:pt x="36893" y="172618"/>
                  </a:lnTo>
                  <a:close/>
                </a:path>
                <a:path w="328294" h="481965">
                  <a:moveTo>
                    <a:pt x="208661" y="308610"/>
                  </a:moveTo>
                  <a:lnTo>
                    <a:pt x="206781" y="292938"/>
                  </a:lnTo>
                  <a:lnTo>
                    <a:pt x="201498" y="281254"/>
                  </a:lnTo>
                  <a:lnTo>
                    <a:pt x="193395" y="273964"/>
                  </a:lnTo>
                  <a:lnTo>
                    <a:pt x="183045" y="271449"/>
                  </a:lnTo>
                  <a:lnTo>
                    <a:pt x="177901" y="271449"/>
                  </a:lnTo>
                  <a:lnTo>
                    <a:pt x="136017" y="310489"/>
                  </a:lnTo>
                  <a:lnTo>
                    <a:pt x="123469" y="357886"/>
                  </a:lnTo>
                  <a:lnTo>
                    <a:pt x="125387" y="373507"/>
                  </a:lnTo>
                  <a:lnTo>
                    <a:pt x="130708" y="385191"/>
                  </a:lnTo>
                  <a:lnTo>
                    <a:pt x="138861" y="392518"/>
                  </a:lnTo>
                  <a:lnTo>
                    <a:pt x="148729" y="394944"/>
                  </a:lnTo>
                  <a:lnTo>
                    <a:pt x="142544" y="481355"/>
                  </a:lnTo>
                  <a:lnTo>
                    <a:pt x="165506" y="467995"/>
                  </a:lnTo>
                  <a:lnTo>
                    <a:pt x="188760" y="454634"/>
                  </a:lnTo>
                  <a:lnTo>
                    <a:pt x="182511" y="376072"/>
                  </a:lnTo>
                  <a:lnTo>
                    <a:pt x="182765" y="375856"/>
                  </a:lnTo>
                  <a:lnTo>
                    <a:pt x="196253" y="355892"/>
                  </a:lnTo>
                  <a:lnTo>
                    <a:pt x="205333" y="332613"/>
                  </a:lnTo>
                  <a:lnTo>
                    <a:pt x="208661" y="308610"/>
                  </a:lnTo>
                  <a:close/>
                </a:path>
                <a:path w="328294" h="481965">
                  <a:moveTo>
                    <a:pt x="327952" y="5994"/>
                  </a:moveTo>
                  <a:lnTo>
                    <a:pt x="323367" y="0"/>
                  </a:lnTo>
                  <a:lnTo>
                    <a:pt x="316687" y="0"/>
                  </a:lnTo>
                  <a:lnTo>
                    <a:pt x="314452" y="0"/>
                  </a:lnTo>
                  <a:lnTo>
                    <a:pt x="291071" y="37452"/>
                  </a:lnTo>
                  <a:lnTo>
                    <a:pt x="291071" y="47612"/>
                  </a:lnTo>
                  <a:lnTo>
                    <a:pt x="295668" y="53594"/>
                  </a:lnTo>
                  <a:lnTo>
                    <a:pt x="304431" y="53594"/>
                  </a:lnTo>
                  <a:lnTo>
                    <a:pt x="327952" y="16154"/>
                  </a:lnTo>
                  <a:lnTo>
                    <a:pt x="327952" y="5994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802" y="160924"/>
              <a:ext cx="36830" cy="20955"/>
            </a:xfrm>
            <a:custGeom>
              <a:avLst/>
              <a:gdLst/>
              <a:ahLst/>
              <a:cxnLst/>
              <a:rect l="l" t="t" r="r" b="b"/>
              <a:pathLst>
                <a:path w="36829" h="20955">
                  <a:moveTo>
                    <a:pt x="36748" y="20601"/>
                  </a:moveTo>
                  <a:lnTo>
                    <a:pt x="0" y="20601"/>
                  </a:lnTo>
                  <a:lnTo>
                    <a:pt x="3897" y="0"/>
                  </a:lnTo>
                  <a:lnTo>
                    <a:pt x="36748" y="20601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290" y="148818"/>
              <a:ext cx="320675" cy="547370"/>
            </a:xfrm>
            <a:custGeom>
              <a:avLst/>
              <a:gdLst/>
              <a:ahLst/>
              <a:cxnLst/>
              <a:rect l="l" t="t" r="r" b="b"/>
              <a:pathLst>
                <a:path w="320675" h="547370">
                  <a:moveTo>
                    <a:pt x="320573" y="140309"/>
                  </a:moveTo>
                  <a:lnTo>
                    <a:pt x="313461" y="81330"/>
                  </a:lnTo>
                  <a:lnTo>
                    <a:pt x="293560" y="37223"/>
                  </a:lnTo>
                  <a:lnTo>
                    <a:pt x="262966" y="9575"/>
                  </a:lnTo>
                  <a:lnTo>
                    <a:pt x="223837" y="0"/>
                  </a:lnTo>
                  <a:lnTo>
                    <a:pt x="208864" y="1168"/>
                  </a:lnTo>
                  <a:lnTo>
                    <a:pt x="160362" y="19215"/>
                  </a:lnTo>
                  <a:lnTo>
                    <a:pt x="123647" y="46024"/>
                  </a:lnTo>
                  <a:lnTo>
                    <a:pt x="89916" y="81546"/>
                  </a:lnTo>
                  <a:lnTo>
                    <a:pt x="60134" y="123952"/>
                  </a:lnTo>
                  <a:lnTo>
                    <a:pt x="35280" y="171373"/>
                  </a:lnTo>
                  <a:lnTo>
                    <a:pt x="16332" y="221983"/>
                  </a:lnTo>
                  <a:lnTo>
                    <a:pt x="4241" y="273900"/>
                  </a:lnTo>
                  <a:lnTo>
                    <a:pt x="0" y="325310"/>
                  </a:lnTo>
                  <a:lnTo>
                    <a:pt x="279" y="529513"/>
                  </a:lnTo>
                  <a:lnTo>
                    <a:pt x="2374" y="535533"/>
                  </a:lnTo>
                  <a:lnTo>
                    <a:pt x="8140" y="540778"/>
                  </a:lnTo>
                  <a:lnTo>
                    <a:pt x="16840" y="544753"/>
                  </a:lnTo>
                  <a:lnTo>
                    <a:pt x="27698" y="547065"/>
                  </a:lnTo>
                  <a:lnTo>
                    <a:pt x="27698" y="517156"/>
                  </a:lnTo>
                  <a:lnTo>
                    <a:pt x="42875" y="510311"/>
                  </a:lnTo>
                  <a:lnTo>
                    <a:pt x="42875" y="300672"/>
                  </a:lnTo>
                  <a:lnTo>
                    <a:pt x="48869" y="247726"/>
                  </a:lnTo>
                  <a:lnTo>
                    <a:pt x="65544" y="195072"/>
                  </a:lnTo>
                  <a:lnTo>
                    <a:pt x="90982" y="146431"/>
                  </a:lnTo>
                  <a:lnTo>
                    <a:pt x="123228" y="105498"/>
                  </a:lnTo>
                  <a:lnTo>
                    <a:pt x="160362" y="76009"/>
                  </a:lnTo>
                  <a:lnTo>
                    <a:pt x="206844" y="62090"/>
                  </a:lnTo>
                  <a:lnTo>
                    <a:pt x="235483" y="69113"/>
                  </a:lnTo>
                  <a:lnTo>
                    <a:pt x="257886" y="89408"/>
                  </a:lnTo>
                  <a:lnTo>
                    <a:pt x="272491" y="121754"/>
                  </a:lnTo>
                  <a:lnTo>
                    <a:pt x="277698" y="164960"/>
                  </a:lnTo>
                  <a:lnTo>
                    <a:pt x="277698" y="374446"/>
                  </a:lnTo>
                  <a:lnTo>
                    <a:pt x="278117" y="374281"/>
                  </a:lnTo>
                  <a:lnTo>
                    <a:pt x="280200" y="380466"/>
                  </a:lnTo>
                  <a:lnTo>
                    <a:pt x="285927" y="385724"/>
                  </a:lnTo>
                  <a:lnTo>
                    <a:pt x="294627" y="389737"/>
                  </a:lnTo>
                  <a:lnTo>
                    <a:pt x="305549" y="392125"/>
                  </a:lnTo>
                  <a:lnTo>
                    <a:pt x="305549" y="363423"/>
                  </a:lnTo>
                  <a:lnTo>
                    <a:pt x="320573" y="357466"/>
                  </a:lnTo>
                  <a:lnTo>
                    <a:pt x="320573" y="140309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870" y="67777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1113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0" y="1113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989" y="165658"/>
              <a:ext cx="320675" cy="530860"/>
            </a:xfrm>
            <a:custGeom>
              <a:avLst/>
              <a:gdLst/>
              <a:ahLst/>
              <a:cxnLst/>
              <a:rect l="l" t="t" r="r" b="b"/>
              <a:pathLst>
                <a:path w="320675" h="530860">
                  <a:moveTo>
                    <a:pt x="320573" y="140462"/>
                  </a:moveTo>
                  <a:lnTo>
                    <a:pt x="313448" y="81457"/>
                  </a:lnTo>
                  <a:lnTo>
                    <a:pt x="293509" y="37287"/>
                  </a:lnTo>
                  <a:lnTo>
                    <a:pt x="262915" y="9601"/>
                  </a:lnTo>
                  <a:lnTo>
                    <a:pt x="223837" y="0"/>
                  </a:lnTo>
                  <a:lnTo>
                    <a:pt x="208851" y="1181"/>
                  </a:lnTo>
                  <a:lnTo>
                    <a:pt x="160223" y="19215"/>
                  </a:lnTo>
                  <a:lnTo>
                    <a:pt x="123520" y="46037"/>
                  </a:lnTo>
                  <a:lnTo>
                    <a:pt x="89801" y="81610"/>
                  </a:lnTo>
                  <a:lnTo>
                    <a:pt x="60058" y="124053"/>
                  </a:lnTo>
                  <a:lnTo>
                    <a:pt x="35229" y="171526"/>
                  </a:lnTo>
                  <a:lnTo>
                    <a:pt x="32169" y="179717"/>
                  </a:lnTo>
                  <a:lnTo>
                    <a:pt x="32169" y="499706"/>
                  </a:lnTo>
                  <a:lnTo>
                    <a:pt x="21170" y="495960"/>
                  </a:lnTo>
                  <a:lnTo>
                    <a:pt x="7797" y="494588"/>
                  </a:lnTo>
                  <a:lnTo>
                    <a:pt x="21170" y="495947"/>
                  </a:lnTo>
                  <a:lnTo>
                    <a:pt x="32156" y="499694"/>
                  </a:lnTo>
                  <a:lnTo>
                    <a:pt x="32169" y="179717"/>
                  </a:lnTo>
                  <a:lnTo>
                    <a:pt x="16306" y="222148"/>
                  </a:lnTo>
                  <a:lnTo>
                    <a:pt x="4241" y="274078"/>
                  </a:lnTo>
                  <a:lnTo>
                    <a:pt x="0" y="325450"/>
                  </a:lnTo>
                  <a:lnTo>
                    <a:pt x="0" y="494995"/>
                  </a:lnTo>
                  <a:lnTo>
                    <a:pt x="2501" y="494715"/>
                  </a:lnTo>
                  <a:lnTo>
                    <a:pt x="5016" y="494588"/>
                  </a:lnTo>
                  <a:lnTo>
                    <a:pt x="2501" y="494728"/>
                  </a:lnTo>
                  <a:lnTo>
                    <a:pt x="0" y="495007"/>
                  </a:lnTo>
                  <a:lnTo>
                    <a:pt x="0" y="530225"/>
                  </a:lnTo>
                  <a:lnTo>
                    <a:pt x="2501" y="530644"/>
                  </a:lnTo>
                  <a:lnTo>
                    <a:pt x="5016" y="530771"/>
                  </a:lnTo>
                  <a:lnTo>
                    <a:pt x="7797" y="530771"/>
                  </a:lnTo>
                  <a:lnTo>
                    <a:pt x="21170" y="529386"/>
                  </a:lnTo>
                  <a:lnTo>
                    <a:pt x="32169" y="525614"/>
                  </a:lnTo>
                  <a:lnTo>
                    <a:pt x="39763" y="520026"/>
                  </a:lnTo>
                  <a:lnTo>
                    <a:pt x="42875" y="513232"/>
                  </a:lnTo>
                  <a:lnTo>
                    <a:pt x="42875" y="512127"/>
                  </a:lnTo>
                  <a:lnTo>
                    <a:pt x="42735" y="511822"/>
                  </a:lnTo>
                  <a:lnTo>
                    <a:pt x="42735" y="300812"/>
                  </a:lnTo>
                  <a:lnTo>
                    <a:pt x="48742" y="247853"/>
                  </a:lnTo>
                  <a:lnTo>
                    <a:pt x="65455" y="195186"/>
                  </a:lnTo>
                  <a:lnTo>
                    <a:pt x="90906" y="146545"/>
                  </a:lnTo>
                  <a:lnTo>
                    <a:pt x="123151" y="105664"/>
                  </a:lnTo>
                  <a:lnTo>
                    <a:pt x="160223" y="76288"/>
                  </a:lnTo>
                  <a:lnTo>
                    <a:pt x="206857" y="62230"/>
                  </a:lnTo>
                  <a:lnTo>
                    <a:pt x="235559" y="69253"/>
                  </a:lnTo>
                  <a:lnTo>
                    <a:pt x="258013" y="89547"/>
                  </a:lnTo>
                  <a:lnTo>
                    <a:pt x="272630" y="121894"/>
                  </a:lnTo>
                  <a:lnTo>
                    <a:pt x="277850" y="165100"/>
                  </a:lnTo>
                  <a:lnTo>
                    <a:pt x="277850" y="339788"/>
                  </a:lnTo>
                  <a:lnTo>
                    <a:pt x="277850" y="339928"/>
                  </a:lnTo>
                  <a:lnTo>
                    <a:pt x="277850" y="375285"/>
                  </a:lnTo>
                  <a:lnTo>
                    <a:pt x="280212" y="375424"/>
                  </a:lnTo>
                  <a:lnTo>
                    <a:pt x="282854" y="375704"/>
                  </a:lnTo>
                  <a:lnTo>
                    <a:pt x="285496" y="375704"/>
                  </a:lnTo>
                  <a:lnTo>
                    <a:pt x="299085" y="374269"/>
                  </a:lnTo>
                  <a:lnTo>
                    <a:pt x="310248" y="370344"/>
                  </a:lnTo>
                  <a:lnTo>
                    <a:pt x="317804" y="364553"/>
                  </a:lnTo>
                  <a:lnTo>
                    <a:pt x="320573" y="357466"/>
                  </a:lnTo>
                  <a:lnTo>
                    <a:pt x="320573" y="140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44724" y="1688577"/>
            <a:ext cx="382524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0">
                <a:solidFill>
                  <a:srgbClr val="C12B39"/>
                </a:solidFill>
              </a:rPr>
              <a:t>Vulnerability</a:t>
            </a:r>
            <a:endParaRPr sz="5700"/>
          </a:p>
        </p:txBody>
      </p:sp>
      <p:sp>
        <p:nvSpPr>
          <p:cNvPr id="17" name="object 17"/>
          <p:cNvSpPr txBox="1"/>
          <p:nvPr/>
        </p:nvSpPr>
        <p:spPr>
          <a:xfrm>
            <a:off x="844724" y="2431527"/>
            <a:ext cx="204914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45">
                <a:solidFill>
                  <a:srgbClr val="C12B39"/>
                </a:solidFill>
                <a:latin typeface="Calibri"/>
                <a:cs typeface="Calibri"/>
              </a:rPr>
              <a:t>Report</a:t>
            </a:r>
            <a:endParaRPr sz="5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294" y="3820435"/>
            <a:ext cx="440372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solidFill>
                  <a:srgbClr val="3C3C3B"/>
                </a:solidFill>
                <a:latin typeface="Arial"/>
                <a:cs typeface="Arial"/>
              </a:rPr>
              <a:t>Security Evaluation</a:t>
            </a:r>
            <a:r>
              <a:rPr lang="en-US" sz="1600" spc="5">
                <a:solidFill>
                  <a:srgbClr val="3C3C3B"/>
                </a:solidFill>
                <a:latin typeface="Arial"/>
                <a:cs typeface="Arial"/>
              </a:rPr>
              <a:t> on</a:t>
            </a:r>
            <a:r>
              <a:rPr lang="en-US" altLang="ko-KR" sz="1600" spc="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3C3C3B"/>
                </a:solidFill>
                <a:latin typeface="Arial"/>
                <a:cs typeface="Arial"/>
              </a:rPr>
              <a:t>the project</a:t>
            </a:r>
            <a:r>
              <a:rPr lang="en-US" sz="1600" spc="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3C3C3B"/>
                </a:solidFill>
                <a:latin typeface="Arial"/>
                <a:cs typeface="Arial"/>
              </a:rPr>
              <a:t>of </a:t>
            </a:r>
            <a:r>
              <a:rPr lang="en-US" sz="1600" spc="-10">
                <a:solidFill>
                  <a:srgbClr val="3C3C3B"/>
                </a:solidFill>
                <a:latin typeface="Arial"/>
                <a:cs typeface="Arial"/>
              </a:rPr>
              <a:t>Team3</a:t>
            </a:r>
            <a:r>
              <a:rPr lang="en-US" sz="16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US" sz="1600" b="1" i="1">
                <a:solidFill>
                  <a:srgbClr val="3C3C3B"/>
                </a:solidFill>
                <a:latin typeface="Arial"/>
                <a:cs typeface="Arial"/>
              </a:rPr>
              <a:t>by</a:t>
            </a:r>
            <a:r>
              <a:rPr lang="en-US" sz="1600" b="1" i="1" spc="2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US" sz="1600" b="1" i="1" spc="-10">
                <a:solidFill>
                  <a:srgbClr val="3C3C3B"/>
                </a:solidFill>
                <a:latin typeface="Arial"/>
                <a:cs typeface="Arial"/>
              </a:rPr>
              <a:t>Team2(SHEILD)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756069" y="3753780"/>
            <a:ext cx="4378658" cy="45719"/>
          </a:xfrm>
          <a:custGeom>
            <a:avLst/>
            <a:gdLst/>
            <a:ahLst/>
            <a:cxnLst/>
            <a:rect l="l" t="t" r="r" b="b"/>
            <a:pathLst>
              <a:path w="3647440">
                <a:moveTo>
                  <a:pt x="0" y="0"/>
                </a:moveTo>
                <a:lnTo>
                  <a:pt x="36470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425952" y="484073"/>
            <a:ext cx="2919095" cy="4538345"/>
            <a:chOff x="5425952" y="484073"/>
            <a:chExt cx="2919095" cy="4538345"/>
          </a:xfrm>
        </p:grpSpPr>
        <p:sp>
          <p:nvSpPr>
            <p:cNvPr id="21" name="object 21"/>
            <p:cNvSpPr/>
            <p:nvPr/>
          </p:nvSpPr>
          <p:spPr>
            <a:xfrm>
              <a:off x="8085254" y="4932744"/>
              <a:ext cx="59055" cy="86995"/>
            </a:xfrm>
            <a:custGeom>
              <a:avLst/>
              <a:gdLst/>
              <a:ahLst/>
              <a:cxnLst/>
              <a:rect l="l" t="t" r="r" b="b"/>
              <a:pathLst>
                <a:path w="59054" h="86995">
                  <a:moveTo>
                    <a:pt x="0" y="86570"/>
                  </a:moveTo>
                  <a:lnTo>
                    <a:pt x="7836" y="0"/>
                  </a:lnTo>
                  <a:lnTo>
                    <a:pt x="58584" y="53360"/>
                  </a:lnTo>
                  <a:lnTo>
                    <a:pt x="0" y="86570"/>
                  </a:lnTo>
                  <a:close/>
                </a:path>
              </a:pathLst>
            </a:custGeom>
            <a:solidFill>
              <a:srgbClr val="108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5952" y="484073"/>
              <a:ext cx="2553678" cy="24683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429932" y="2223192"/>
              <a:ext cx="2729865" cy="1575435"/>
            </a:xfrm>
            <a:custGeom>
              <a:avLst/>
              <a:gdLst/>
              <a:ahLst/>
              <a:cxnLst/>
              <a:rect l="l" t="t" r="r" b="b"/>
              <a:pathLst>
                <a:path w="2729865" h="1575435">
                  <a:moveTo>
                    <a:pt x="1611656" y="1574931"/>
                  </a:moveTo>
                  <a:lnTo>
                    <a:pt x="0" y="645793"/>
                  </a:lnTo>
                  <a:lnTo>
                    <a:pt x="1117101" y="0"/>
                  </a:lnTo>
                  <a:lnTo>
                    <a:pt x="2729379" y="930132"/>
                  </a:lnTo>
                  <a:lnTo>
                    <a:pt x="1611656" y="1574931"/>
                  </a:lnTo>
                  <a:close/>
                </a:path>
              </a:pathLst>
            </a:custGeom>
            <a:solidFill>
              <a:srgbClr val="F9B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932" y="1725910"/>
              <a:ext cx="2914668" cy="3296512"/>
            </a:xfrm>
            <a:prstGeom prst="rect">
              <a:avLst/>
            </a:prstGeom>
          </p:spPr>
        </p:pic>
      </p:grp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xmlns="" id="{8E06831F-81A9-1EAF-CB2D-DD2626885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197" y="237278"/>
            <a:ext cx="6681379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5">
                <a:solidFill>
                  <a:schemeClr val="tx1"/>
                </a:solidFill>
                <a:ea typeface="Calibri"/>
              </a:rPr>
              <a:t>Data </a:t>
            </a:r>
            <a:r>
              <a:rPr lang="en-US" spc="-55">
                <a:solidFill>
                  <a:schemeClr val="tx1"/>
                </a:solidFill>
              </a:rPr>
              <a:t>transmission</a:t>
            </a:r>
            <a:endParaRPr lang="en-US" altLang="ko-KR" spc="-55">
              <a:solidFill>
                <a:schemeClr val="tx1"/>
              </a:solidFill>
              <a:ea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309" y="892669"/>
            <a:ext cx="3572713" cy="25045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62865">
              <a:spcBef>
                <a:spcPts val="100"/>
              </a:spcBef>
            </a:pPr>
            <a:r>
              <a:rPr lang="en-US" sz="1500" b="1" spc="-10">
                <a:solidFill>
                  <a:srgbClr val="3C3C3B"/>
                </a:solidFill>
                <a:latin typeface="Calibri"/>
                <a:ea typeface="Calibri"/>
                <a:cs typeface="Calibri"/>
              </a:rPr>
              <a:t>Insecure data transmission at the client side</a:t>
            </a: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xmlns="" id="{46F2533E-7D1B-0CA1-246C-C51AFB36DB87}"/>
              </a:ext>
            </a:extLst>
          </p:cNvPr>
          <p:cNvSpPr/>
          <p:nvPr/>
        </p:nvSpPr>
        <p:spPr>
          <a:xfrm>
            <a:off x="867466" y="1124839"/>
            <a:ext cx="3449138" cy="58988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6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7DF752D9-5F19-7C8C-5917-EE5F5E28CB08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2.Analysis</a:t>
            </a:r>
            <a:endParaRPr lang="en-US" sz="1800" b="0">
              <a:solidFill>
                <a:srgbClr val="7F7F7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5513506-C486-547E-DD0A-2A10E0EBC527}"/>
              </a:ext>
            </a:extLst>
          </p:cNvPr>
          <p:cNvSpPr txBox="1"/>
          <p:nvPr/>
        </p:nvSpPr>
        <p:spPr>
          <a:xfrm>
            <a:off x="805815" y="1091565"/>
            <a:ext cx="3446145" cy="850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Calibri"/>
                <a:cs typeface="Calibri"/>
              </a:rPr>
              <a:t> 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As seen with the constraints, the connection between the server-side OpenVPN and client-side OpenVPN is highly secured. But..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BB1AA8AA-988D-F427-0EE4-A17968AFBA9B}"/>
              </a:ext>
            </a:extLst>
          </p:cNvPr>
          <p:cNvGrpSpPr/>
          <p:nvPr/>
        </p:nvGrpSpPr>
        <p:grpSpPr>
          <a:xfrm>
            <a:off x="4380421" y="1020342"/>
            <a:ext cx="4250762" cy="3670477"/>
            <a:chOff x="4414711" y="946047"/>
            <a:chExt cx="4250762" cy="367047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65D588C2-C5E1-82A8-6D3D-E05EE7DB1832}"/>
                </a:ext>
              </a:extLst>
            </p:cNvPr>
            <p:cNvGrpSpPr/>
            <p:nvPr/>
          </p:nvGrpSpPr>
          <p:grpSpPr>
            <a:xfrm>
              <a:off x="4416616" y="946047"/>
              <a:ext cx="4248857" cy="3670477"/>
              <a:chOff x="701866" y="946047"/>
              <a:chExt cx="4248857" cy="3670477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xmlns="" id="{67301192-6B45-BA74-DF90-21426844933D}"/>
                  </a:ext>
                </a:extLst>
              </p:cNvPr>
              <p:cNvGrpSpPr/>
              <p:nvPr/>
            </p:nvGrpSpPr>
            <p:grpSpPr>
              <a:xfrm>
                <a:off x="701866" y="946047"/>
                <a:ext cx="4248857" cy="3670477"/>
                <a:chOff x="267204" y="1018491"/>
                <a:chExt cx="4248857" cy="3670477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0566C8AE-4835-CF26-8B43-5A1404AA8A9C}"/>
                    </a:ext>
                  </a:extLst>
                </p:cNvPr>
                <p:cNvSpPr/>
                <p:nvPr/>
              </p:nvSpPr>
              <p:spPr>
                <a:xfrm>
                  <a:off x="370674" y="1018491"/>
                  <a:ext cx="4145387" cy="367047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altLang="ko-KR">
                    <a:ea typeface="맑은 고딕"/>
                    <a:cs typeface="Calibri"/>
                  </a:endParaRPr>
                </a:p>
              </p:txBody>
            </p:sp>
            <p:pic>
              <p:nvPicPr>
                <p:cNvPr id="31" name="그림 30" descr="블랙, 천체, 어둠, 달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52D98C89-CDF6-B191-671C-235B910896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64068" y="1303248"/>
                  <a:ext cx="233430" cy="476385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E65855BF-CF4C-9A9F-139E-E7EE3165FEEF}"/>
                    </a:ext>
                  </a:extLst>
                </p:cNvPr>
                <p:cNvSpPr txBox="1"/>
                <p:nvPr/>
              </p:nvSpPr>
              <p:spPr>
                <a:xfrm>
                  <a:off x="267204" y="1770058"/>
                  <a:ext cx="1115149" cy="2769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Trusted User</a:t>
                  </a:r>
                  <a:endParaRPr lang="en-US" altLang="ko-KR" sz="1200">
                    <a:latin typeface="Calibri"/>
                    <a:ea typeface="맑은 고딕"/>
                    <a:cs typeface="Calibri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xmlns="" id="{45FAD621-1E9B-80F4-95C9-2153CB4B907A}"/>
                    </a:ext>
                  </a:extLst>
                </p:cNvPr>
                <p:cNvSpPr/>
                <p:nvPr/>
              </p:nvSpPr>
              <p:spPr>
                <a:xfrm>
                  <a:off x="1514367" y="1355293"/>
                  <a:ext cx="877373" cy="46685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App.</a:t>
                  </a:r>
                </a:p>
                <a:p>
                  <a:pPr algn="ctr"/>
                  <a:r>
                    <a:rPr lang="en-US" altLang="ko-KR" sz="12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(client)</a:t>
                  </a: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xmlns="" id="{86250686-49BD-B914-C7AD-7481C89C5E17}"/>
                    </a:ext>
                  </a:extLst>
                </p:cNvPr>
                <p:cNvSpPr/>
                <p:nvPr/>
              </p:nvSpPr>
              <p:spPr>
                <a:xfrm>
                  <a:off x="2823950" y="1284803"/>
                  <a:ext cx="1199344" cy="58759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OpenVPN</a:t>
                  </a:r>
                </a:p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Network</a:t>
                  </a:r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xmlns="" id="{8EAFCF5C-05A1-945E-33E3-BD63238E6EFA}"/>
                    </a:ext>
                  </a:extLst>
                </p:cNvPr>
                <p:cNvSpPr/>
                <p:nvPr/>
              </p:nvSpPr>
              <p:spPr>
                <a:xfrm>
                  <a:off x="1176928" y="1135766"/>
                  <a:ext cx="3203620" cy="148912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altLang="ko-KR">
                    <a:ea typeface="맑은 고딕"/>
                    <a:cs typeface="Calibri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A3CA3D16-B061-819C-B75F-83700AA45DAC}"/>
                    </a:ext>
                  </a:extLst>
                </p:cNvPr>
                <p:cNvSpPr txBox="1"/>
                <p:nvPr/>
              </p:nvSpPr>
              <p:spPr>
                <a:xfrm>
                  <a:off x="1174280" y="2581991"/>
                  <a:ext cx="577939" cy="2769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PC</a:t>
                  </a:r>
                  <a:endParaRPr lang="en-US" altLang="ko-KR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xmlns="" id="{32C64D6D-72D2-0BE0-6E71-8B793CD139BC}"/>
                    </a:ext>
                  </a:extLst>
                </p:cNvPr>
                <p:cNvSpPr/>
                <p:nvPr/>
              </p:nvSpPr>
              <p:spPr>
                <a:xfrm>
                  <a:off x="2823950" y="2290964"/>
                  <a:ext cx="1199344" cy="43054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WiFi</a:t>
                  </a:r>
                  <a:endParaRPr lang="en-US" altLang="ko-KR" dirty="0">
                    <a:solidFill>
                      <a:schemeClr val="tx1"/>
                    </a:solidFill>
                    <a:ea typeface="맑은 고딕" panose="020B0503020000020004" pitchFamily="34" charset="-127"/>
                    <a:cs typeface="Calibri"/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Network</a:t>
                  </a:r>
                  <a:endParaRPr lang="en-US" altLang="ko-KR" dirty="0">
                    <a:solidFill>
                      <a:schemeClr val="tx1"/>
                    </a:solidFill>
                    <a:ea typeface="맑은 고딕"/>
                    <a:cs typeface="Calibri"/>
                  </a:endParaRPr>
                </a:p>
              </p:txBody>
            </p: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xmlns="" id="{C4241E31-7B4C-25B7-F7A3-CB363A347615}"/>
                    </a:ext>
                  </a:extLst>
                </p:cNvPr>
                <p:cNvCxnSpPr/>
                <p:nvPr/>
              </p:nvCxnSpPr>
              <p:spPr>
                <a:xfrm>
                  <a:off x="967526" y="1607444"/>
                  <a:ext cx="495836" cy="482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xmlns="" id="{489F1472-FC83-4C57-FAF5-F5E4D34E5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5530" y="1582566"/>
                  <a:ext cx="363310" cy="4466"/>
                </a:xfrm>
                <a:prstGeom prst="straightConnector1">
                  <a:avLst/>
                </a:prstGeom>
                <a:ln>
                  <a:solidFill>
                    <a:srgbClr val="0A53F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xmlns="" id="{517FA551-E328-BA63-4099-AECED5201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1026" y="1880326"/>
                  <a:ext cx="0" cy="42216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xmlns="" id="{4DD12E29-5B33-A1D8-893E-DDA2CE41D244}"/>
                    </a:ext>
                  </a:extLst>
                </p:cNvPr>
                <p:cNvGrpSpPr/>
                <p:nvPr/>
              </p:nvGrpSpPr>
              <p:grpSpPr>
                <a:xfrm>
                  <a:off x="967526" y="2855666"/>
                  <a:ext cx="3413022" cy="1709100"/>
                  <a:chOff x="870934" y="2831518"/>
                  <a:chExt cx="3413022" cy="1709100"/>
                </a:xfrm>
              </p:grpSpPr>
              <p:sp>
                <p:nvSpPr>
                  <p:cNvPr id="48" name="사각형: 둥근 모서리 47">
                    <a:extLst>
                      <a:ext uri="{FF2B5EF4-FFF2-40B4-BE49-F238E27FC236}">
                        <a16:creationId xmlns:a16="http://schemas.microsoft.com/office/drawing/2014/main" xmlns="" id="{AE41A026-6BEC-06B2-9D91-E49F21ADC02B}"/>
                      </a:ext>
                    </a:extLst>
                  </p:cNvPr>
                  <p:cNvSpPr/>
                  <p:nvPr/>
                </p:nvSpPr>
                <p:spPr>
                  <a:xfrm>
                    <a:off x="1343417" y="3877214"/>
                    <a:ext cx="998111" cy="58759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altLang="ko-KR" sz="1050" b="1" err="1">
                        <a:solidFill>
                          <a:schemeClr val="tx1"/>
                        </a:solidFill>
                        <a:ea typeface="맑은 고딕"/>
                        <a:cs typeface="Calibri"/>
                      </a:rPr>
                      <a:t>DemoCannon</a:t>
                    </a:r>
                  </a:p>
                  <a:p>
                    <a:pPr algn="ctr"/>
                    <a:r>
                      <a:rPr lang="en-US" altLang="ko-KR" sz="1100">
                        <a:solidFill>
                          <a:schemeClr val="tx1"/>
                        </a:solidFill>
                        <a:ea typeface="맑은 고딕"/>
                        <a:cs typeface="Calibri"/>
                      </a:rPr>
                      <a:t>(server)</a:t>
                    </a: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62265198-247D-A612-1A40-B175ADA2FD78}"/>
                      </a:ext>
                    </a:extLst>
                  </p:cNvPr>
                  <p:cNvSpPr/>
                  <p:nvPr/>
                </p:nvSpPr>
                <p:spPr>
                  <a:xfrm>
                    <a:off x="2727358" y="3860577"/>
                    <a:ext cx="1199344" cy="587599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ea typeface="맑은 고딕"/>
                        <a:cs typeface="Calibri"/>
                      </a:rPr>
                      <a:t>OpenVPN</a:t>
                    </a:r>
                  </a:p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ea typeface="맑은 고딕"/>
                        <a:cs typeface="Calibri"/>
                      </a:rPr>
                      <a:t>Network</a:t>
                    </a: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xmlns="" id="{F27485DB-4858-F531-F621-76D14A32F0EF}"/>
                      </a:ext>
                    </a:extLst>
                  </p:cNvPr>
                  <p:cNvSpPr/>
                  <p:nvPr/>
                </p:nvSpPr>
                <p:spPr>
                  <a:xfrm>
                    <a:off x="1080336" y="3051498"/>
                    <a:ext cx="3203620" cy="1489120"/>
                  </a:xfrm>
                  <a:prstGeom prst="round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endParaRPr lang="en-US" altLang="ko-KR">
                      <a:ea typeface="맑은 고딕"/>
                      <a:cs typeface="Calibri"/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xmlns="" id="{0768E7F0-3608-7FF4-4F65-BF213730BB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7934" y="2831518"/>
                    <a:ext cx="577939" cy="276999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altLang="ko-KR" sz="120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rPr>
                      <a:t>Rasp.</a:t>
                    </a:r>
                    <a:endParaRPr lang="en-US" altLang="ko-KR"/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93516983-5A18-A81A-590B-F099214F08C0}"/>
                      </a:ext>
                    </a:extLst>
                  </p:cNvPr>
                  <p:cNvSpPr/>
                  <p:nvPr/>
                </p:nvSpPr>
                <p:spPr>
                  <a:xfrm>
                    <a:off x="2727358" y="2910759"/>
                    <a:ext cx="1199344" cy="49100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altLang="ko-KR" sz="1400" err="1">
                        <a:solidFill>
                          <a:schemeClr val="tx1"/>
                        </a:solidFill>
                        <a:ea typeface="맑은 고딕"/>
                        <a:cs typeface="Calibri"/>
                      </a:rPr>
                      <a:t>WiFi</a:t>
                    </a:r>
                    <a:endParaRPr lang="en-US" altLang="ko-KR" err="1">
                      <a:solidFill>
                        <a:schemeClr val="tx1"/>
                      </a:solidFill>
                      <a:ea typeface="맑은 고딕" panose="020B0503020000020004" pitchFamily="34" charset="-127"/>
                      <a:cs typeface="Calibri"/>
                    </a:endParaRPr>
                  </a:p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ea typeface="맑은 고딕"/>
                        <a:cs typeface="Calibri"/>
                      </a:rPr>
                      <a:t>Network</a:t>
                    </a:r>
                    <a:endParaRPr lang="en-US" altLang="ko-KR">
                      <a:solidFill>
                        <a:schemeClr val="tx1"/>
                      </a:solidFill>
                      <a:ea typeface="맑은 고딕"/>
                      <a:cs typeface="Calibri"/>
                    </a:endParaRPr>
                  </a:p>
                </p:txBody>
              </p:sp>
              <p:cxnSp>
                <p:nvCxnSpPr>
                  <p:cNvPr id="53" name="직선 화살표 연결선 52">
                    <a:extLst>
                      <a:ext uri="{FF2B5EF4-FFF2-40B4-BE49-F238E27FC236}">
                        <a16:creationId xmlns:a16="http://schemas.microsoft.com/office/drawing/2014/main" xmlns="" id="{C8C646D3-CE19-C7D6-B1B6-70190C082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0934" y="4191268"/>
                    <a:ext cx="495836" cy="4829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화살표 연결선 53">
                    <a:extLst>
                      <a:ext uri="{FF2B5EF4-FFF2-40B4-BE49-F238E27FC236}">
                        <a16:creationId xmlns:a16="http://schemas.microsoft.com/office/drawing/2014/main" xmlns="" id="{03240141-EA57-0DC7-4CAB-E1BDAC24A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76152" y="4123653"/>
                    <a:ext cx="342900" cy="11269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>
                    <a:extLst>
                      <a:ext uri="{FF2B5EF4-FFF2-40B4-BE49-F238E27FC236}">
                        <a16:creationId xmlns:a16="http://schemas.microsoft.com/office/drawing/2014/main" xmlns="" id="{4500CFFA-9C9E-7A93-0DA4-EAEE0913B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36954" y="3438512"/>
                    <a:ext cx="1" cy="38977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4" name="그림 43" descr="블랙, 천체, 어둠, 달이(가) 표시된 사진&#10;&#10;자동 생성된 설명">
                  <a:extLst>
                    <a:ext uri="{FF2B5EF4-FFF2-40B4-BE49-F238E27FC236}">
                      <a16:creationId xmlns:a16="http://schemas.microsoft.com/office/drawing/2014/main" xmlns="" id="{756A8688-4287-5132-2474-BF4A7840E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4314" y="3903170"/>
                  <a:ext cx="233430" cy="47638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A90200D4-933F-26FC-C8E6-9C24A1C6E70C}"/>
                    </a:ext>
                  </a:extLst>
                </p:cNvPr>
                <p:cNvSpPr txBox="1"/>
                <p:nvPr/>
              </p:nvSpPr>
              <p:spPr>
                <a:xfrm>
                  <a:off x="530335" y="4352835"/>
                  <a:ext cx="577939" cy="2769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Robot</a:t>
                  </a:r>
                  <a:endParaRPr lang="en-US" altLang="ko-KR"/>
                </a:p>
              </p:txBody>
            </p:sp>
          </p:grp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xmlns="" id="{3DEF1D5F-BEFD-10B5-8D4F-F8B57DBDD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195" y="2653641"/>
                <a:ext cx="3219" cy="18835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E37AD8E5-0581-E184-1E2C-2832B10BB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0854" y="1849427"/>
              <a:ext cx="200025" cy="25037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8A085F67-3DFF-CBC0-3C65-A0A9B1603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7356" y="2606961"/>
              <a:ext cx="200025" cy="25037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C1D66DC0-49E8-1A35-93F8-82B490C60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476" y="3422372"/>
              <a:ext cx="200025" cy="250372"/>
            </a:xfrm>
            <a:prstGeom prst="rect">
              <a:avLst/>
            </a:prstGeom>
          </p:spPr>
        </p:pic>
        <p:pic>
          <p:nvPicPr>
            <p:cNvPr id="5" name="그림 4" descr="스케치, 만화 영화, 클립아트이(가) 표시된 사진&#10;&#10;자동 생성된 설명">
              <a:extLst>
                <a:ext uri="{FF2B5EF4-FFF2-40B4-BE49-F238E27FC236}">
                  <a16:creationId xmlns:a16="http://schemas.microsoft.com/office/drawing/2014/main" xmlns="" id="{13BC1E70-6D1E-BF08-C263-023985DA5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4406" y="1978887"/>
              <a:ext cx="420461" cy="446315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2A789870-52C5-4562-40F5-47A5586D45D1}"/>
                </a:ext>
              </a:extLst>
            </p:cNvPr>
            <p:cNvSpPr/>
            <p:nvPr/>
          </p:nvSpPr>
          <p:spPr>
            <a:xfrm>
              <a:off x="5661874" y="1978174"/>
              <a:ext cx="877373" cy="4668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ea typeface="맑은 고딕"/>
                  <a:cs typeface="Calibri"/>
                </a:rPr>
                <a:t>Sniffer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xmlns="" id="{6473973E-EFA3-5E9C-47E4-90D998AB52FF}"/>
                </a:ext>
              </a:extLst>
            </p:cNvPr>
            <p:cNvCxnSpPr/>
            <p:nvPr/>
          </p:nvCxnSpPr>
          <p:spPr>
            <a:xfrm flipV="1">
              <a:off x="6537960" y="1594485"/>
              <a:ext cx="245745" cy="617220"/>
            </a:xfrm>
            <a:prstGeom prst="curvedConnector3">
              <a:avLst>
                <a:gd name="adj1" fmla="val 5281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xmlns="" id="{20DF86FC-672B-19D3-BA14-89E253C0F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432" y="2211162"/>
              <a:ext cx="363310" cy="4466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40BD90A-A4D8-6FA3-23CE-45A46B7B7CAA}"/>
                </a:ext>
              </a:extLst>
            </p:cNvPr>
            <p:cNvSpPr txBox="1"/>
            <p:nvPr/>
          </p:nvSpPr>
          <p:spPr>
            <a:xfrm>
              <a:off x="4414711" y="2381509"/>
              <a:ext cx="111514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>
                  <a:latin typeface="Calibri"/>
                  <a:ea typeface="맑은 고딕"/>
                  <a:cs typeface="Calibri"/>
                </a:rPr>
                <a:t>Untrusted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79332C-EBFD-A09D-779C-E4318A7F96EC}"/>
              </a:ext>
            </a:extLst>
          </p:cNvPr>
          <p:cNvSpPr txBox="1"/>
          <p:nvPr/>
        </p:nvSpPr>
        <p:spPr>
          <a:xfrm>
            <a:off x="805815" y="1908810"/>
            <a:ext cx="3446145" cy="89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Calibri"/>
                <a:cs typeface="Calibri"/>
              </a:rPr>
              <a:t> Communication between the client application and the OpenVPN network is in </a:t>
            </a:r>
            <a:r>
              <a:rPr lang="en-US" altLang="ko-KR" sz="1200" b="1" u="sng">
                <a:latin typeface="Calibri"/>
                <a:cs typeface="Calibri"/>
              </a:rPr>
              <a:t>plaintext</a:t>
            </a:r>
            <a:r>
              <a:rPr lang="en-US" altLang="ko-KR" sz="1200">
                <a:latin typeface="Calibri"/>
                <a:cs typeface="Calibri"/>
              </a:rPr>
              <a:t> and </a:t>
            </a:r>
            <a:r>
              <a:rPr lang="en-US" altLang="ko-KR" sz="1200" b="1" u="sng">
                <a:latin typeface="Calibri"/>
                <a:cs typeface="Calibri"/>
              </a:rPr>
              <a:t>lack of mutual authentication</a:t>
            </a:r>
            <a:r>
              <a:rPr lang="en-US" altLang="ko-KR" sz="1200">
                <a:latin typeface="Calibri"/>
                <a:cs typeface="Calibri"/>
              </a:rPr>
              <a:t>.</a:t>
            </a:r>
            <a:endParaRPr lang="en-US" altLang="ko-KR" sz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EE09DC-63BE-8F1C-AB26-247B7F69AFDB}"/>
              </a:ext>
            </a:extLst>
          </p:cNvPr>
          <p:cNvSpPr txBox="1"/>
          <p:nvPr/>
        </p:nvSpPr>
        <p:spPr>
          <a:xfrm>
            <a:off x="811530" y="3440430"/>
            <a:ext cx="3446145" cy="89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latin typeface="Calibri"/>
                <a:cs typeface="Calibri"/>
              </a:rPr>
              <a:t> Conditions :</a:t>
            </a:r>
            <a:endParaRPr lang="ko-KR" sz="120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Calibri"/>
                <a:cs typeface="Calibri"/>
              </a:rPr>
              <a:t>1. Trusted user is connected to VPN</a:t>
            </a:r>
          </a:p>
          <a:p>
            <a:pPr>
              <a:lnSpc>
                <a:spcPct val="150000"/>
              </a:lnSpc>
            </a:pPr>
            <a:r>
              <a:rPr lang="en-US" sz="1200">
                <a:latin typeface="Calibri"/>
                <a:cs typeface="Calibri"/>
              </a:rPr>
              <a:t>2. Untrusted user can access 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C17BC30-0140-7693-8515-5BE857D1E7E8}"/>
              </a:ext>
            </a:extLst>
          </p:cNvPr>
          <p:cNvSpPr txBox="1"/>
          <p:nvPr/>
        </p:nvSpPr>
        <p:spPr>
          <a:xfrm>
            <a:off x="868680" y="2977515"/>
            <a:ext cx="28117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Calibri"/>
              </a:rPr>
              <a:t>-&gt; </a:t>
            </a:r>
            <a:r>
              <a:rPr lang="en-US" altLang="ko-KR" sz="1200" b="1">
                <a:solidFill>
                  <a:srgbClr val="FF0000"/>
                </a:solidFill>
                <a:latin typeface="Calibri"/>
                <a:cs typeface="Calibri"/>
              </a:rPr>
              <a:t> Anyone can sniff the data or send commands by packet spoofing.</a:t>
            </a:r>
            <a:endParaRPr lang="en-US" altLang="ko-KR" sz="1200" b="1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CE5930B6-EF9A-665F-D7DE-66C431B5B2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197" y="237278"/>
            <a:ext cx="6681379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pc="-55">
                <a:solidFill>
                  <a:schemeClr val="tx1"/>
                </a:solidFill>
                <a:ea typeface="Calibri"/>
              </a:rPr>
              <a:t>Storing certificate and key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9309" y="892669"/>
            <a:ext cx="7002721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62865">
              <a:spcBef>
                <a:spcPts val="100"/>
              </a:spcBef>
            </a:pPr>
            <a:r>
              <a:rPr lang="en-US" altLang="ko-KR" sz="1500" b="1" spc="-10">
                <a:solidFill>
                  <a:srgbClr val="3C3C3B"/>
                </a:solidFill>
                <a:latin typeface="Calibri"/>
                <a:ea typeface="Malgun Gothic"/>
                <a:cs typeface="Calibri"/>
              </a:rPr>
              <a:t>Insecure storing certificate and private key</a:t>
            </a:r>
            <a:endParaRPr lang="en-US" altLang="ko-KR" sz="1500" b="1" spc="-10">
              <a:solidFill>
                <a:srgbClr val="3C3C3B"/>
              </a:solidFill>
              <a:latin typeface="Calibri"/>
              <a:cs typeface="Calibri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xmlns="" id="{46F2533E-7D1B-0CA1-246C-C51AFB36DB87}"/>
              </a:ext>
            </a:extLst>
          </p:cNvPr>
          <p:cNvSpPr/>
          <p:nvPr/>
        </p:nvSpPr>
        <p:spPr>
          <a:xfrm flipV="1">
            <a:off x="863928" y="1081123"/>
            <a:ext cx="3315783" cy="53385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6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7DF752D9-5F19-7C8C-5917-EE5F5E28CB08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2.Analysis</a:t>
            </a:r>
            <a:endParaRPr lang="en-US" sz="1800" b="0">
              <a:solidFill>
                <a:srgbClr val="7F7F7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F1BC8DD-FC0B-64E2-31EE-F4D452A33687}"/>
              </a:ext>
            </a:extLst>
          </p:cNvPr>
          <p:cNvSpPr/>
          <p:nvPr/>
        </p:nvSpPr>
        <p:spPr>
          <a:xfrm>
            <a:off x="4835290" y="792085"/>
            <a:ext cx="4094574" cy="40214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>
              <a:ea typeface="맑은 고딕"/>
              <a:cs typeface="Calibri"/>
            </a:endParaRPr>
          </a:p>
        </p:txBody>
      </p:sp>
      <p:pic>
        <p:nvPicPr>
          <p:cNvPr id="10" name="그림 9" descr="블랙, 천체, 어둠, 달이(가) 표시된 사진&#10;&#10;자동 생성된 설명">
            <a:extLst>
              <a:ext uri="{FF2B5EF4-FFF2-40B4-BE49-F238E27FC236}">
                <a16:creationId xmlns:a16="http://schemas.microsoft.com/office/drawing/2014/main" xmlns="" id="{D4C771EE-1029-E6B8-24B4-56A3A79A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41" y="1062983"/>
            <a:ext cx="233430" cy="476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9897B95-8CB5-44CD-F88F-9502C6F8EA5B}"/>
              </a:ext>
            </a:extLst>
          </p:cNvPr>
          <p:cNvSpPr txBox="1"/>
          <p:nvPr/>
        </p:nvSpPr>
        <p:spPr>
          <a:xfrm>
            <a:off x="4875862" y="1512648"/>
            <a:ext cx="5779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User</a:t>
            </a:r>
            <a:endParaRPr lang="en-US" altLang="ko-KR" sz="1200">
              <a:latin typeface="Calibri"/>
              <a:ea typeface="맑은 고딕"/>
              <a:cs typeface="Calibri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5E24A461-4928-6207-F48F-8918A9F59698}"/>
              </a:ext>
            </a:extLst>
          </p:cNvPr>
          <p:cNvSpPr/>
          <p:nvPr/>
        </p:nvSpPr>
        <p:spPr>
          <a:xfrm>
            <a:off x="5954569" y="1101421"/>
            <a:ext cx="877373" cy="4668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  <a:cs typeface="Calibri"/>
              </a:rPr>
              <a:t>App.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  <a:cs typeface="Calibri"/>
              </a:rPr>
              <a:t>(client)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09990DBF-505B-7D37-D367-A37ED428496C}"/>
              </a:ext>
            </a:extLst>
          </p:cNvPr>
          <p:cNvSpPr/>
          <p:nvPr/>
        </p:nvSpPr>
        <p:spPr>
          <a:xfrm>
            <a:off x="7209723" y="1044538"/>
            <a:ext cx="1199344" cy="5875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OpenVPN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Network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7118F1-D2D5-7DF8-1081-3A23C9CBF2B7}"/>
              </a:ext>
            </a:extLst>
          </p:cNvPr>
          <p:cNvSpPr/>
          <p:nvPr/>
        </p:nvSpPr>
        <p:spPr>
          <a:xfrm>
            <a:off x="5562701" y="895501"/>
            <a:ext cx="3203620" cy="148912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FB17A9-AB80-A156-4748-12EBA6AE0C4B}"/>
              </a:ext>
            </a:extLst>
          </p:cNvPr>
          <p:cNvSpPr txBox="1"/>
          <p:nvPr/>
        </p:nvSpPr>
        <p:spPr>
          <a:xfrm>
            <a:off x="5560053" y="2341726"/>
            <a:ext cx="5779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PC</a:t>
            </a:r>
            <a:endParaRPr lang="en-US" altLang="ko-KR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99788B80-823F-9A6A-3566-73277EAA276C}"/>
              </a:ext>
            </a:extLst>
          </p:cNvPr>
          <p:cNvSpPr/>
          <p:nvPr/>
        </p:nvSpPr>
        <p:spPr>
          <a:xfrm>
            <a:off x="7202920" y="2003074"/>
            <a:ext cx="1206147" cy="3685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WiFi</a:t>
            </a:r>
            <a:endParaRPr lang="en-US" altLang="ko-KR">
              <a:solidFill>
                <a:schemeClr val="tx1"/>
              </a:solidFill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Network</a:t>
            </a:r>
            <a:endParaRPr lang="en-US" altLang="ko-KR">
              <a:solidFill>
                <a:schemeClr val="tx1"/>
              </a:solidFill>
              <a:ea typeface="맑은 고딕"/>
              <a:cs typeface="Calibri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ED250B0-1A44-1D9A-6A5A-15323BDA7FE9}"/>
              </a:ext>
            </a:extLst>
          </p:cNvPr>
          <p:cNvCxnSpPr/>
          <p:nvPr/>
        </p:nvCxnSpPr>
        <p:spPr>
          <a:xfrm>
            <a:off x="5353299" y="1367179"/>
            <a:ext cx="495836" cy="4829"/>
          </a:xfrm>
          <a:prstGeom prst="straightConnector1">
            <a:avLst/>
          </a:prstGeom>
          <a:ln>
            <a:solidFill>
              <a:srgbClr val="0A53F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DC768B1F-FC18-1AF6-47DA-CBEFF860C5AC}"/>
              </a:ext>
            </a:extLst>
          </p:cNvPr>
          <p:cNvCxnSpPr>
            <a:cxnSpLocks/>
          </p:cNvCxnSpPr>
          <p:nvPr/>
        </p:nvCxnSpPr>
        <p:spPr>
          <a:xfrm flipV="1">
            <a:off x="6858517" y="1355909"/>
            <a:ext cx="342900" cy="11269"/>
          </a:xfrm>
          <a:prstGeom prst="straightConnector1">
            <a:avLst/>
          </a:prstGeom>
          <a:ln>
            <a:solidFill>
              <a:srgbClr val="0A53F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9E29D2C4-5086-066E-55FB-3480C7F6D712}"/>
              </a:ext>
            </a:extLst>
          </p:cNvPr>
          <p:cNvCxnSpPr>
            <a:cxnSpLocks/>
          </p:cNvCxnSpPr>
          <p:nvPr/>
        </p:nvCxnSpPr>
        <p:spPr>
          <a:xfrm flipH="1" flipV="1">
            <a:off x="7772916" y="1637634"/>
            <a:ext cx="3219" cy="333240"/>
          </a:xfrm>
          <a:prstGeom prst="straightConnector1">
            <a:avLst/>
          </a:prstGeom>
          <a:ln>
            <a:solidFill>
              <a:srgbClr val="0A53F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96E9B8D-1B59-6E83-0C3F-E5466550C9F0}"/>
              </a:ext>
            </a:extLst>
          </p:cNvPr>
          <p:cNvCxnSpPr>
            <a:cxnSpLocks/>
          </p:cNvCxnSpPr>
          <p:nvPr/>
        </p:nvCxnSpPr>
        <p:spPr>
          <a:xfrm flipV="1">
            <a:off x="6677222" y="1567850"/>
            <a:ext cx="503438" cy="404657"/>
          </a:xfrm>
          <a:prstGeom prst="straightConnector1">
            <a:avLst/>
          </a:prstGeom>
          <a:ln>
            <a:solidFill>
              <a:srgbClr val="0A53F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A010581C-422D-B5ED-1002-55BA0AAED35E}"/>
              </a:ext>
            </a:extLst>
          </p:cNvPr>
          <p:cNvGrpSpPr/>
          <p:nvPr/>
        </p:nvGrpSpPr>
        <p:grpSpPr>
          <a:xfrm>
            <a:off x="5353299" y="3037222"/>
            <a:ext cx="3413022" cy="1709100"/>
            <a:chOff x="870934" y="2831518"/>
            <a:chExt cx="3413022" cy="170910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90CF81D6-B84E-D54C-422D-1AA799A9C543}"/>
                </a:ext>
              </a:extLst>
            </p:cNvPr>
            <p:cNvSpPr/>
            <p:nvPr/>
          </p:nvSpPr>
          <p:spPr>
            <a:xfrm>
              <a:off x="1343417" y="3877214"/>
              <a:ext cx="998111" cy="5875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050" b="1" err="1">
                  <a:solidFill>
                    <a:schemeClr val="tx1"/>
                  </a:solidFill>
                  <a:ea typeface="맑은 고딕"/>
                  <a:cs typeface="Calibri"/>
                </a:rPr>
                <a:t>DemoCannon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ea typeface="맑은 고딕"/>
                  <a:cs typeface="Calibri"/>
                </a:rPr>
                <a:t>(server)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9D15715D-B00A-898C-0AB7-D1EA9B1A980B}"/>
                </a:ext>
              </a:extLst>
            </p:cNvPr>
            <p:cNvSpPr/>
            <p:nvPr/>
          </p:nvSpPr>
          <p:spPr>
            <a:xfrm>
              <a:off x="2727358" y="3860577"/>
              <a:ext cx="1199344" cy="5875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맑은 고딕"/>
                  <a:cs typeface="Calibri"/>
                </a:rPr>
                <a:t>OpenVPN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맑은 고딕"/>
                  <a:cs typeface="Calibri"/>
                </a:rPr>
                <a:t>Network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95594D9B-4A89-B220-4E13-B40D8B7B5791}"/>
                </a:ext>
              </a:extLst>
            </p:cNvPr>
            <p:cNvSpPr/>
            <p:nvPr/>
          </p:nvSpPr>
          <p:spPr>
            <a:xfrm>
              <a:off x="1080336" y="3051498"/>
              <a:ext cx="3203620" cy="148912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>
                <a:ea typeface="맑은 고딕"/>
                <a:cs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B7ABAF4-227E-73AA-52D3-44D8302BD340}"/>
                </a:ext>
              </a:extLst>
            </p:cNvPr>
            <p:cNvSpPr txBox="1"/>
            <p:nvPr/>
          </p:nvSpPr>
          <p:spPr>
            <a:xfrm>
              <a:off x="1117934" y="2831518"/>
              <a:ext cx="57793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Rasp.</a:t>
              </a:r>
              <a:endParaRPr lang="en-US" altLang="ko-KR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368F2136-E812-8B8C-8A31-11F3C64899B8}"/>
                </a:ext>
              </a:extLst>
            </p:cNvPr>
            <p:cNvSpPr/>
            <p:nvPr/>
          </p:nvSpPr>
          <p:spPr>
            <a:xfrm>
              <a:off x="2720555" y="3019616"/>
              <a:ext cx="1206147" cy="4093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err="1">
                  <a:solidFill>
                    <a:schemeClr val="tx1"/>
                  </a:solidFill>
                  <a:ea typeface="맑은 고딕"/>
                  <a:cs typeface="Calibri"/>
                </a:rPr>
                <a:t>WiFi</a:t>
              </a:r>
              <a:endParaRPr lang="en-US" altLang="ko-KR" err="1">
                <a:solidFill>
                  <a:schemeClr val="tx1"/>
                </a:solidFill>
                <a:ea typeface="맑은 고딕" panose="020B0503020000020004" pitchFamily="34" charset="-127"/>
                <a:cs typeface="Calibri"/>
              </a:endParaRP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맑은 고딕"/>
                  <a:cs typeface="Calibri"/>
                </a:rPr>
                <a:t>Network</a:t>
              </a:r>
              <a:endParaRPr lang="en-US" altLang="ko-KR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xmlns="" id="{578EC18C-DC86-5631-E009-10F40EF80C4B}"/>
                </a:ext>
              </a:extLst>
            </p:cNvPr>
            <p:cNvCxnSpPr>
              <a:cxnSpLocks/>
            </p:cNvCxnSpPr>
            <p:nvPr/>
          </p:nvCxnSpPr>
          <p:spPr>
            <a:xfrm>
              <a:off x="870934" y="4191268"/>
              <a:ext cx="495836" cy="4829"/>
            </a:xfrm>
            <a:prstGeom prst="straightConnector1">
              <a:avLst/>
            </a:prstGeom>
            <a:ln>
              <a:solidFill>
                <a:srgbClr val="0A53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xmlns="" id="{7D525089-1240-FB35-0D82-706CD126D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152" y="4123653"/>
              <a:ext cx="342900" cy="11269"/>
            </a:xfrm>
            <a:prstGeom prst="straightConnector1">
              <a:avLst/>
            </a:prstGeom>
            <a:ln>
              <a:solidFill>
                <a:srgbClr val="0A53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17DF55F3-A3AA-E773-F657-E874FAB905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0551" y="3479708"/>
              <a:ext cx="3219" cy="333240"/>
            </a:xfrm>
            <a:prstGeom prst="straightConnector1">
              <a:avLst/>
            </a:prstGeom>
            <a:ln>
              <a:solidFill>
                <a:srgbClr val="0A53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E9283696-5CE4-E189-F6AD-3076A0018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6852" y="3487758"/>
              <a:ext cx="244699" cy="333240"/>
            </a:xfrm>
            <a:prstGeom prst="straightConnector1">
              <a:avLst/>
            </a:prstGeom>
            <a:ln>
              <a:solidFill>
                <a:srgbClr val="0A53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 descr="블랙, 천체, 어둠, 달이(가) 표시된 사진&#10;&#10;자동 생성된 설명">
            <a:extLst>
              <a:ext uri="{FF2B5EF4-FFF2-40B4-BE49-F238E27FC236}">
                <a16:creationId xmlns:a16="http://schemas.microsoft.com/office/drawing/2014/main" xmlns="" id="{9B2F7F6A-A9E5-5F69-FED8-840AE7D9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87" y="4084726"/>
            <a:ext cx="233430" cy="4763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FB70AD5-9669-4F80-F135-1EE0F4FC5C6C}"/>
              </a:ext>
            </a:extLst>
          </p:cNvPr>
          <p:cNvSpPr txBox="1"/>
          <p:nvPr/>
        </p:nvSpPr>
        <p:spPr>
          <a:xfrm>
            <a:off x="4916108" y="4534391"/>
            <a:ext cx="5779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Robot</a:t>
            </a:r>
            <a:endParaRPr lang="en-US" altLang="ko-KR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8C3CBDC0-724E-88E6-CFA5-DB12BDCC6840}"/>
              </a:ext>
            </a:extLst>
          </p:cNvPr>
          <p:cNvSpPr/>
          <p:nvPr/>
        </p:nvSpPr>
        <p:spPr>
          <a:xfrm>
            <a:off x="5993742" y="3405702"/>
            <a:ext cx="660042" cy="450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PAM</a:t>
            </a:r>
            <a:endParaRPr lang="en-US" altLang="ko-KR">
              <a:solidFill>
                <a:schemeClr val="tx1"/>
              </a:solidFill>
              <a:ea typeface="맑은 고딕"/>
              <a:cs typeface="Calibri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3BAE3E8-8850-A3FD-100B-9D1D82187585}"/>
              </a:ext>
            </a:extLst>
          </p:cNvPr>
          <p:cNvCxnSpPr>
            <a:cxnSpLocks/>
          </p:cNvCxnSpPr>
          <p:nvPr/>
        </p:nvCxnSpPr>
        <p:spPr>
          <a:xfrm flipH="1" flipV="1">
            <a:off x="6685723" y="3789517"/>
            <a:ext cx="550571" cy="268846"/>
          </a:xfrm>
          <a:prstGeom prst="straightConnector1">
            <a:avLst/>
          </a:prstGeom>
          <a:ln>
            <a:solidFill>
              <a:srgbClr val="0A53F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5609C1-FBB5-7663-DB4F-9924AFF89A94}"/>
              </a:ext>
            </a:extLst>
          </p:cNvPr>
          <p:cNvSpPr txBox="1"/>
          <p:nvPr/>
        </p:nvSpPr>
        <p:spPr>
          <a:xfrm>
            <a:off x="805143" y="1285314"/>
            <a:ext cx="403523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Calibri"/>
                <a:cs typeface="Calibri"/>
              </a:rPr>
              <a:t>OpenVPN uses TLS to perform authentication of the server and client in order to establish a secure channel.</a:t>
            </a:r>
            <a:endParaRPr lang="ko-KR" altLang="en-US"/>
          </a:p>
          <a:p>
            <a:endParaRPr lang="en-US" altLang="ko-KR" sz="1200">
              <a:latin typeface="Calibri"/>
              <a:ea typeface="Malgun Gothic"/>
              <a:cs typeface="Calibri"/>
            </a:endParaRPr>
          </a:p>
          <a:p>
            <a:pPr algn="l"/>
            <a:r>
              <a:rPr lang="en-US" sz="1200">
                <a:latin typeface="Calibri"/>
                <a:ea typeface="Malgun Gothic"/>
                <a:cs typeface="Calibri"/>
              </a:rPr>
              <a:t>However, </a:t>
            </a:r>
            <a:r>
              <a:rPr lang="en-US" sz="1200" b="1" u="sng">
                <a:latin typeface="Calibri"/>
                <a:ea typeface="Malgun Gothic"/>
                <a:cs typeface="Calibri"/>
              </a:rPr>
              <a:t>the client certificate</a:t>
            </a:r>
            <a:r>
              <a:rPr lang="en-US" sz="1200">
                <a:latin typeface="Calibri"/>
                <a:ea typeface="Malgun Gothic"/>
                <a:cs typeface="Calibri"/>
              </a:rPr>
              <a:t> and </a:t>
            </a:r>
            <a:r>
              <a:rPr lang="en-US" sz="1200" b="1" u="sng">
                <a:latin typeface="Calibri"/>
                <a:ea typeface="Malgun Gothic"/>
                <a:cs typeface="Calibri"/>
              </a:rPr>
              <a:t>private key</a:t>
            </a:r>
            <a:r>
              <a:rPr lang="en-US" sz="1200">
                <a:latin typeface="Calibri"/>
                <a:ea typeface="Malgun Gothic"/>
                <a:cs typeface="Calibri"/>
              </a:rPr>
              <a:t> used for TLS authentication </a:t>
            </a:r>
            <a:r>
              <a:rPr lang="en-US" sz="1200">
                <a:latin typeface="Calibri"/>
                <a:cs typeface="Calibri"/>
              </a:rPr>
              <a:t>are </a:t>
            </a:r>
            <a:r>
              <a:rPr lang="en-US" sz="1200" b="1" u="sng">
                <a:latin typeface="Calibri"/>
                <a:cs typeface="Calibri"/>
              </a:rPr>
              <a:t>exposed</a:t>
            </a:r>
            <a:r>
              <a:rPr lang="en-US" sz="1200">
                <a:latin typeface="Calibri"/>
                <a:cs typeface="Calibri"/>
              </a:rPr>
              <a:t>.</a:t>
            </a:r>
            <a:endParaRPr lang="en-US"/>
          </a:p>
        </p:txBody>
      </p:sp>
      <p:pic>
        <p:nvPicPr>
          <p:cNvPr id="42" name="그림 41" descr="스케치, 만화 영화, 클립아트이(가) 표시된 사진&#10;&#10;자동 생성된 설명">
            <a:extLst>
              <a:ext uri="{FF2B5EF4-FFF2-40B4-BE49-F238E27FC236}">
                <a16:creationId xmlns:a16="http://schemas.microsoft.com/office/drawing/2014/main" xmlns="" id="{C672A9D4-9BAF-C034-6DA2-DF883ED8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59" y="1777229"/>
            <a:ext cx="420461" cy="446315"/>
          </a:xfrm>
          <a:prstGeom prst="rect">
            <a:avLst/>
          </a:prstGeom>
          <a:ln>
            <a:noFill/>
          </a:ln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0FD0F508-30EE-43D1-6B35-5EBDF0975872}"/>
              </a:ext>
            </a:extLst>
          </p:cNvPr>
          <p:cNvCxnSpPr>
            <a:cxnSpLocks/>
          </p:cNvCxnSpPr>
          <p:nvPr/>
        </p:nvCxnSpPr>
        <p:spPr>
          <a:xfrm flipV="1">
            <a:off x="5398602" y="1956709"/>
            <a:ext cx="798738" cy="28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01F2E6D-E90E-D943-7C5E-D87153A0BF01}"/>
              </a:ext>
            </a:extLst>
          </p:cNvPr>
          <p:cNvSpPr txBox="1"/>
          <p:nvPr/>
        </p:nvSpPr>
        <p:spPr>
          <a:xfrm>
            <a:off x="4661544" y="2179851"/>
            <a:ext cx="1115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latin typeface="Calibri"/>
                <a:ea typeface="맑은 고딕"/>
                <a:cs typeface="Calibri"/>
              </a:rPr>
              <a:t>Untrusted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7874825-0413-85BF-C4AD-A3A6C724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928" y="1819024"/>
            <a:ext cx="252213" cy="363936"/>
          </a:xfrm>
          <a:prstGeom prst="rect">
            <a:avLst/>
          </a:prstGeom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xmlns="" id="{B4516BFE-E01E-AA93-F023-9B36D1CE60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11</a:t>
            </a:fld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926FA50-050A-32EC-D80D-6A203A6A021B}"/>
              </a:ext>
            </a:extLst>
          </p:cNvPr>
          <p:cNvCxnSpPr>
            <a:cxnSpLocks/>
          </p:cNvCxnSpPr>
          <p:nvPr/>
        </p:nvCxnSpPr>
        <p:spPr>
          <a:xfrm flipH="1" flipV="1">
            <a:off x="7775427" y="2405614"/>
            <a:ext cx="3219" cy="771636"/>
          </a:xfrm>
          <a:prstGeom prst="straightConnector1">
            <a:avLst/>
          </a:prstGeom>
          <a:ln>
            <a:solidFill>
              <a:srgbClr val="0A53F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2FBFB54-988E-D5F4-91B7-B26FA3787B6A}"/>
              </a:ext>
            </a:extLst>
          </p:cNvPr>
          <p:cNvSpPr txBox="1"/>
          <p:nvPr/>
        </p:nvSpPr>
        <p:spPr>
          <a:xfrm>
            <a:off x="5355507" y="1724012"/>
            <a:ext cx="1115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dirty="0" err="1">
                <a:latin typeface="Calibri"/>
                <a:ea typeface="맑은 고딕"/>
                <a:cs typeface="Calibri"/>
              </a:rPr>
              <a:t>Copy,replace</a:t>
            </a:r>
            <a:endParaRPr lang="en-US" altLang="ko-KR" sz="1200" dirty="0">
              <a:latin typeface="Calibri"/>
              <a:ea typeface="맑은 고딕"/>
              <a:cs typeface="Calibri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D51191F-FABF-572C-53B7-48E106A5F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515" y="3403254"/>
            <a:ext cx="237288" cy="35867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756F879-BA35-A4E9-ED8C-99189A1F97A0}"/>
              </a:ext>
            </a:extLst>
          </p:cNvPr>
          <p:cNvSpPr txBox="1"/>
          <p:nvPr/>
        </p:nvSpPr>
        <p:spPr>
          <a:xfrm>
            <a:off x="808207" y="3107719"/>
            <a:ext cx="3446145" cy="8935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Calibri"/>
                <a:cs typeface="Calibri"/>
              </a:rPr>
              <a:t> Conditions :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1. Trusted user is connected to VPN</a:t>
            </a:r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2. Untrusted user can access client PC</a:t>
            </a:r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A7BF435-C9FC-5F72-B8A1-748AFC68BBD2}"/>
              </a:ext>
            </a:extLst>
          </p:cNvPr>
          <p:cNvSpPr txBox="1"/>
          <p:nvPr/>
        </p:nvSpPr>
        <p:spPr>
          <a:xfrm>
            <a:off x="792256" y="2494455"/>
            <a:ext cx="3457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Calibri"/>
              </a:rPr>
              <a:t>-&gt; Anyone</a:t>
            </a: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> can perform a man-in-the-middle (MITM) attack using a fake CA certificate.</a:t>
            </a:r>
            <a:endParaRPr lang="ko-KR" alt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72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197" y="237278"/>
            <a:ext cx="6681379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pc="-55">
                <a:solidFill>
                  <a:schemeClr val="tx1"/>
                </a:solidFill>
                <a:ea typeface="Calibri"/>
              </a:rPr>
              <a:t>Storing certificate and key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9309" y="892669"/>
            <a:ext cx="7002721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62865">
              <a:spcBef>
                <a:spcPts val="100"/>
              </a:spcBef>
            </a:pPr>
            <a:r>
              <a:rPr lang="en-US" altLang="ko-KR" sz="1500" b="1" spc="-10">
                <a:solidFill>
                  <a:srgbClr val="3C3C3B"/>
                </a:solidFill>
                <a:latin typeface="Calibri"/>
                <a:ea typeface="Malgun Gothic"/>
                <a:cs typeface="Calibri"/>
              </a:rPr>
              <a:t>Insecure storing certificate and private key</a:t>
            </a:r>
            <a:endParaRPr lang="en-US" altLang="ko-KR" sz="1500" b="1" spc="-10">
              <a:solidFill>
                <a:srgbClr val="3C3C3B"/>
              </a:solidFill>
              <a:latin typeface="Calibri"/>
              <a:cs typeface="Calibri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xmlns="" id="{46F2533E-7D1B-0CA1-246C-C51AFB36DB87}"/>
              </a:ext>
            </a:extLst>
          </p:cNvPr>
          <p:cNvSpPr/>
          <p:nvPr/>
        </p:nvSpPr>
        <p:spPr>
          <a:xfrm flipV="1">
            <a:off x="863928" y="1081123"/>
            <a:ext cx="3315783" cy="53385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6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7DF752D9-5F19-7C8C-5917-EE5F5E28CB08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2.Analysis</a:t>
            </a:r>
            <a:endParaRPr lang="en-US" sz="1800" b="0">
              <a:solidFill>
                <a:srgbClr val="7F7F7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F1BC8DD-FC0B-64E2-31EE-F4D452A33687}"/>
              </a:ext>
            </a:extLst>
          </p:cNvPr>
          <p:cNvSpPr/>
          <p:nvPr/>
        </p:nvSpPr>
        <p:spPr>
          <a:xfrm>
            <a:off x="4835290" y="792085"/>
            <a:ext cx="4094574" cy="40214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>
              <a:ea typeface="맑은 고딕"/>
              <a:cs typeface="Calibri"/>
            </a:endParaRPr>
          </a:p>
        </p:txBody>
      </p:sp>
      <p:pic>
        <p:nvPicPr>
          <p:cNvPr id="10" name="그림 9" descr="블랙, 천체, 어둠, 달이(가) 표시된 사진&#10;&#10;자동 생성된 설명">
            <a:extLst>
              <a:ext uri="{FF2B5EF4-FFF2-40B4-BE49-F238E27FC236}">
                <a16:creationId xmlns:a16="http://schemas.microsoft.com/office/drawing/2014/main" xmlns="" id="{D4C771EE-1029-E6B8-24B4-56A3A79A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41" y="1062983"/>
            <a:ext cx="233430" cy="476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9897B95-8CB5-44CD-F88F-9502C6F8EA5B}"/>
              </a:ext>
            </a:extLst>
          </p:cNvPr>
          <p:cNvSpPr txBox="1"/>
          <p:nvPr/>
        </p:nvSpPr>
        <p:spPr>
          <a:xfrm>
            <a:off x="4875862" y="1512648"/>
            <a:ext cx="5779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User</a:t>
            </a:r>
            <a:endParaRPr lang="en-US" altLang="ko-KR" sz="1200">
              <a:latin typeface="Calibri"/>
              <a:ea typeface="맑은 고딕"/>
              <a:cs typeface="Calibri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5E24A461-4928-6207-F48F-8918A9F59698}"/>
              </a:ext>
            </a:extLst>
          </p:cNvPr>
          <p:cNvSpPr/>
          <p:nvPr/>
        </p:nvSpPr>
        <p:spPr>
          <a:xfrm>
            <a:off x="5954569" y="1101421"/>
            <a:ext cx="877373" cy="4668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  <a:cs typeface="Calibri"/>
              </a:rPr>
              <a:t>App.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ea typeface="맑은 고딕"/>
                <a:cs typeface="Calibri"/>
              </a:rPr>
              <a:t>(client)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09990DBF-505B-7D37-D367-A37ED428496C}"/>
              </a:ext>
            </a:extLst>
          </p:cNvPr>
          <p:cNvSpPr/>
          <p:nvPr/>
        </p:nvSpPr>
        <p:spPr>
          <a:xfrm>
            <a:off x="7209723" y="1044538"/>
            <a:ext cx="1199344" cy="5875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OpenVPN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Network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7118F1-D2D5-7DF8-1081-3A23C9CBF2B7}"/>
              </a:ext>
            </a:extLst>
          </p:cNvPr>
          <p:cNvSpPr/>
          <p:nvPr/>
        </p:nvSpPr>
        <p:spPr>
          <a:xfrm>
            <a:off x="5562701" y="895501"/>
            <a:ext cx="3203620" cy="148912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AFB17A9-AB80-A156-4748-12EBA6AE0C4B}"/>
              </a:ext>
            </a:extLst>
          </p:cNvPr>
          <p:cNvSpPr txBox="1"/>
          <p:nvPr/>
        </p:nvSpPr>
        <p:spPr>
          <a:xfrm>
            <a:off x="5560053" y="2341726"/>
            <a:ext cx="5779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PC</a:t>
            </a:r>
            <a:endParaRPr lang="en-US" altLang="ko-KR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99788B80-823F-9A6A-3566-73277EAA276C}"/>
              </a:ext>
            </a:extLst>
          </p:cNvPr>
          <p:cNvSpPr/>
          <p:nvPr/>
        </p:nvSpPr>
        <p:spPr>
          <a:xfrm>
            <a:off x="7202920" y="2003074"/>
            <a:ext cx="1206147" cy="3685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WiFi</a:t>
            </a:r>
            <a:endParaRPr lang="en-US" altLang="ko-KR">
              <a:solidFill>
                <a:schemeClr val="tx1"/>
              </a:solidFill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Network</a:t>
            </a:r>
            <a:endParaRPr lang="en-US" altLang="ko-KR">
              <a:solidFill>
                <a:schemeClr val="tx1"/>
              </a:solidFill>
              <a:ea typeface="맑은 고딕"/>
              <a:cs typeface="Calibri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ED250B0-1A44-1D9A-6A5A-15323BDA7FE9}"/>
              </a:ext>
            </a:extLst>
          </p:cNvPr>
          <p:cNvCxnSpPr/>
          <p:nvPr/>
        </p:nvCxnSpPr>
        <p:spPr>
          <a:xfrm>
            <a:off x="5353299" y="1367179"/>
            <a:ext cx="495836" cy="48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DC768B1F-FC18-1AF6-47DA-CBEFF860C5AC}"/>
              </a:ext>
            </a:extLst>
          </p:cNvPr>
          <p:cNvCxnSpPr>
            <a:cxnSpLocks/>
          </p:cNvCxnSpPr>
          <p:nvPr/>
        </p:nvCxnSpPr>
        <p:spPr>
          <a:xfrm flipV="1">
            <a:off x="6858517" y="1355909"/>
            <a:ext cx="342900" cy="112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9E29D2C4-5086-066E-55FB-3480C7F6D712}"/>
              </a:ext>
            </a:extLst>
          </p:cNvPr>
          <p:cNvCxnSpPr>
            <a:cxnSpLocks/>
          </p:cNvCxnSpPr>
          <p:nvPr/>
        </p:nvCxnSpPr>
        <p:spPr>
          <a:xfrm flipH="1" flipV="1">
            <a:off x="7772916" y="1637634"/>
            <a:ext cx="3219" cy="3332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96E9B8D-1B59-6E83-0C3F-E5466550C9F0}"/>
              </a:ext>
            </a:extLst>
          </p:cNvPr>
          <p:cNvCxnSpPr>
            <a:cxnSpLocks/>
          </p:cNvCxnSpPr>
          <p:nvPr/>
        </p:nvCxnSpPr>
        <p:spPr>
          <a:xfrm flipV="1">
            <a:off x="6677222" y="1567850"/>
            <a:ext cx="503438" cy="4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A010581C-422D-B5ED-1002-55BA0AAED35E}"/>
              </a:ext>
            </a:extLst>
          </p:cNvPr>
          <p:cNvGrpSpPr/>
          <p:nvPr/>
        </p:nvGrpSpPr>
        <p:grpSpPr>
          <a:xfrm>
            <a:off x="5353299" y="3037222"/>
            <a:ext cx="3413022" cy="1709100"/>
            <a:chOff x="870934" y="2831518"/>
            <a:chExt cx="3413022" cy="170910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90CF81D6-B84E-D54C-422D-1AA799A9C543}"/>
                </a:ext>
              </a:extLst>
            </p:cNvPr>
            <p:cNvSpPr/>
            <p:nvPr/>
          </p:nvSpPr>
          <p:spPr>
            <a:xfrm>
              <a:off x="1343417" y="3877214"/>
              <a:ext cx="998111" cy="5875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050" b="1" err="1">
                  <a:solidFill>
                    <a:schemeClr val="tx1"/>
                  </a:solidFill>
                  <a:ea typeface="맑은 고딕"/>
                  <a:cs typeface="Calibri"/>
                </a:rPr>
                <a:t>DemoCannon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  <a:ea typeface="맑은 고딕"/>
                  <a:cs typeface="Calibri"/>
                </a:rPr>
                <a:t>(server)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9D15715D-B00A-898C-0AB7-D1EA9B1A980B}"/>
                </a:ext>
              </a:extLst>
            </p:cNvPr>
            <p:cNvSpPr/>
            <p:nvPr/>
          </p:nvSpPr>
          <p:spPr>
            <a:xfrm>
              <a:off x="2727358" y="3860577"/>
              <a:ext cx="1199344" cy="5875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맑은 고딕"/>
                  <a:cs typeface="Calibri"/>
                </a:rPr>
                <a:t>OpenVPN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맑은 고딕"/>
                  <a:cs typeface="Calibri"/>
                </a:rPr>
                <a:t>Network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95594D9B-4A89-B220-4E13-B40D8B7B5791}"/>
                </a:ext>
              </a:extLst>
            </p:cNvPr>
            <p:cNvSpPr/>
            <p:nvPr/>
          </p:nvSpPr>
          <p:spPr>
            <a:xfrm>
              <a:off x="1080336" y="3051498"/>
              <a:ext cx="3203620" cy="148912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>
                <a:ea typeface="맑은 고딕"/>
                <a:cs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B7ABAF4-227E-73AA-52D3-44D8302BD340}"/>
                </a:ext>
              </a:extLst>
            </p:cNvPr>
            <p:cNvSpPr txBox="1"/>
            <p:nvPr/>
          </p:nvSpPr>
          <p:spPr>
            <a:xfrm>
              <a:off x="1117934" y="2831518"/>
              <a:ext cx="57793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2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Rasp.</a:t>
              </a:r>
              <a:endParaRPr lang="en-US" altLang="ko-KR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368F2136-E812-8B8C-8A31-11F3C64899B8}"/>
                </a:ext>
              </a:extLst>
            </p:cNvPr>
            <p:cNvSpPr/>
            <p:nvPr/>
          </p:nvSpPr>
          <p:spPr>
            <a:xfrm>
              <a:off x="2720555" y="3019616"/>
              <a:ext cx="1206147" cy="4093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err="1">
                  <a:solidFill>
                    <a:schemeClr val="tx1"/>
                  </a:solidFill>
                  <a:ea typeface="맑은 고딕"/>
                  <a:cs typeface="Calibri"/>
                </a:rPr>
                <a:t>WiFi</a:t>
              </a:r>
              <a:endParaRPr lang="en-US" altLang="ko-KR" err="1">
                <a:solidFill>
                  <a:schemeClr val="tx1"/>
                </a:solidFill>
                <a:ea typeface="맑은 고딕" panose="020B0503020000020004" pitchFamily="34" charset="-127"/>
                <a:cs typeface="Calibri"/>
              </a:endParaRP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ea typeface="맑은 고딕"/>
                  <a:cs typeface="Calibri"/>
                </a:rPr>
                <a:t>Network</a:t>
              </a:r>
              <a:endParaRPr lang="en-US" altLang="ko-KR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xmlns="" id="{578EC18C-DC86-5631-E009-10F40EF80C4B}"/>
                </a:ext>
              </a:extLst>
            </p:cNvPr>
            <p:cNvCxnSpPr>
              <a:cxnSpLocks/>
            </p:cNvCxnSpPr>
            <p:nvPr/>
          </p:nvCxnSpPr>
          <p:spPr>
            <a:xfrm>
              <a:off x="870934" y="4191268"/>
              <a:ext cx="495836" cy="4829"/>
            </a:xfrm>
            <a:prstGeom prst="straightConnector1">
              <a:avLst/>
            </a:prstGeom>
            <a:ln>
              <a:solidFill>
                <a:srgbClr val="0A53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xmlns="" id="{7D525089-1240-FB35-0D82-706CD126D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152" y="4123653"/>
              <a:ext cx="342900" cy="11269"/>
            </a:xfrm>
            <a:prstGeom prst="straightConnector1">
              <a:avLst/>
            </a:prstGeom>
            <a:ln>
              <a:solidFill>
                <a:srgbClr val="0A53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17DF55F3-A3AA-E773-F657-E874FAB905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0551" y="3479708"/>
              <a:ext cx="3219" cy="333240"/>
            </a:xfrm>
            <a:prstGeom prst="straightConnector1">
              <a:avLst/>
            </a:prstGeom>
            <a:ln>
              <a:solidFill>
                <a:srgbClr val="0A53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60BC4149-CDFC-38C3-7D16-2FF9787D3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3150" y="3197550"/>
              <a:ext cx="237288" cy="358673"/>
            </a:xfrm>
            <a:prstGeom prst="rect">
              <a:avLst/>
            </a:prstGeom>
          </p:spPr>
        </p:pic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E9283696-5CE4-E189-F6AD-3076A0018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6852" y="3487758"/>
              <a:ext cx="244699" cy="333240"/>
            </a:xfrm>
            <a:prstGeom prst="straightConnector1">
              <a:avLst/>
            </a:prstGeom>
            <a:ln>
              <a:solidFill>
                <a:srgbClr val="0A53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 descr="블랙, 천체, 어둠, 달이(가) 표시된 사진&#10;&#10;자동 생성된 설명">
            <a:extLst>
              <a:ext uri="{FF2B5EF4-FFF2-40B4-BE49-F238E27FC236}">
                <a16:creationId xmlns:a16="http://schemas.microsoft.com/office/drawing/2014/main" xmlns="" id="{9B2F7F6A-A9E5-5F69-FED8-840AE7D9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87" y="4084726"/>
            <a:ext cx="233430" cy="4763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FB70AD5-9669-4F80-F135-1EE0F4FC5C6C}"/>
              </a:ext>
            </a:extLst>
          </p:cNvPr>
          <p:cNvSpPr txBox="1"/>
          <p:nvPr/>
        </p:nvSpPr>
        <p:spPr>
          <a:xfrm>
            <a:off x="4916108" y="4534391"/>
            <a:ext cx="5779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Robot</a:t>
            </a:r>
            <a:endParaRPr lang="en-US" altLang="ko-KR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8C3CBDC0-724E-88E6-CFA5-DB12BDCC6840}"/>
              </a:ext>
            </a:extLst>
          </p:cNvPr>
          <p:cNvSpPr/>
          <p:nvPr/>
        </p:nvSpPr>
        <p:spPr>
          <a:xfrm>
            <a:off x="5993742" y="3405702"/>
            <a:ext cx="660042" cy="450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PAM</a:t>
            </a:r>
            <a:endParaRPr lang="en-US" altLang="ko-KR">
              <a:solidFill>
                <a:schemeClr val="tx1"/>
              </a:solidFill>
              <a:ea typeface="맑은 고딕"/>
              <a:cs typeface="Calibri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3BAE3E8-8850-A3FD-100B-9D1D82187585}"/>
              </a:ext>
            </a:extLst>
          </p:cNvPr>
          <p:cNvCxnSpPr>
            <a:cxnSpLocks/>
          </p:cNvCxnSpPr>
          <p:nvPr/>
        </p:nvCxnSpPr>
        <p:spPr>
          <a:xfrm flipH="1" flipV="1">
            <a:off x="6685723" y="3789517"/>
            <a:ext cx="550571" cy="268846"/>
          </a:xfrm>
          <a:prstGeom prst="straightConnector1">
            <a:avLst/>
          </a:prstGeom>
          <a:ln>
            <a:solidFill>
              <a:srgbClr val="0A53F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74947EF-F86E-34ED-346F-FBB8503893EF}"/>
              </a:ext>
            </a:extLst>
          </p:cNvPr>
          <p:cNvCxnSpPr>
            <a:cxnSpLocks/>
          </p:cNvCxnSpPr>
          <p:nvPr/>
        </p:nvCxnSpPr>
        <p:spPr>
          <a:xfrm flipH="1" flipV="1">
            <a:off x="7769537" y="3038346"/>
            <a:ext cx="3219" cy="188353"/>
          </a:xfrm>
          <a:prstGeom prst="straightConnector1">
            <a:avLst/>
          </a:prstGeom>
          <a:ln>
            <a:solidFill>
              <a:srgbClr val="0A53F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5609C1-FBB5-7663-DB4F-9924AFF89A94}"/>
              </a:ext>
            </a:extLst>
          </p:cNvPr>
          <p:cNvSpPr txBox="1"/>
          <p:nvPr/>
        </p:nvSpPr>
        <p:spPr>
          <a:xfrm>
            <a:off x="805143" y="1285314"/>
            <a:ext cx="403523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Calibri"/>
                <a:cs typeface="Calibri"/>
              </a:rPr>
              <a:t>OpenVPN uses TLS to perform authentication of the server and client in order to establish a secure channel.</a:t>
            </a:r>
            <a:endParaRPr lang="ko-KR" altLang="en-US"/>
          </a:p>
          <a:p>
            <a:endParaRPr lang="en-US" altLang="ko-KR" sz="1200">
              <a:latin typeface="Calibri"/>
              <a:ea typeface="Malgun Gothic"/>
              <a:cs typeface="Calibri"/>
            </a:endParaRPr>
          </a:p>
          <a:p>
            <a:pPr algn="l"/>
            <a:r>
              <a:rPr lang="en-US" sz="1200">
                <a:latin typeface="Calibri"/>
                <a:ea typeface="Malgun Gothic"/>
                <a:cs typeface="Calibri"/>
              </a:rPr>
              <a:t>However, </a:t>
            </a:r>
            <a:r>
              <a:rPr lang="en-US" sz="1200" b="1" u="sng">
                <a:latin typeface="Calibri"/>
                <a:ea typeface="Malgun Gothic"/>
                <a:cs typeface="Calibri"/>
              </a:rPr>
              <a:t>the client certificate</a:t>
            </a:r>
            <a:r>
              <a:rPr lang="en-US" sz="1200">
                <a:latin typeface="Calibri"/>
                <a:ea typeface="Malgun Gothic"/>
                <a:cs typeface="Calibri"/>
              </a:rPr>
              <a:t> and </a:t>
            </a:r>
            <a:r>
              <a:rPr lang="en-US" sz="1200" b="1" u="sng">
                <a:latin typeface="Calibri"/>
                <a:ea typeface="Malgun Gothic"/>
                <a:cs typeface="Calibri"/>
              </a:rPr>
              <a:t>private key</a:t>
            </a:r>
            <a:r>
              <a:rPr lang="en-US" sz="1200">
                <a:latin typeface="Calibri"/>
                <a:ea typeface="Malgun Gothic"/>
                <a:cs typeface="Calibri"/>
              </a:rPr>
              <a:t> used for TLS authentication </a:t>
            </a:r>
            <a:r>
              <a:rPr lang="en-US" sz="1200">
                <a:latin typeface="Calibri"/>
                <a:cs typeface="Calibri"/>
              </a:rPr>
              <a:t>are </a:t>
            </a:r>
            <a:r>
              <a:rPr lang="en-US" sz="1200" b="1" u="sng">
                <a:latin typeface="Calibri"/>
                <a:cs typeface="Calibri"/>
              </a:rPr>
              <a:t>exposed</a:t>
            </a:r>
            <a:r>
              <a:rPr lang="en-US" sz="1200">
                <a:latin typeface="Calibri"/>
                <a:cs typeface="Calibri"/>
              </a:rPr>
              <a:t>.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A7BF435-C9FC-5F72-B8A1-748AFC68BBD2}"/>
              </a:ext>
            </a:extLst>
          </p:cNvPr>
          <p:cNvSpPr txBox="1"/>
          <p:nvPr/>
        </p:nvSpPr>
        <p:spPr>
          <a:xfrm>
            <a:off x="792256" y="2494455"/>
            <a:ext cx="3457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Calibri"/>
              </a:rPr>
              <a:t>-&gt; Anyone</a:t>
            </a: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> can perform a man-in-the-middle (MITM) attack using a fake CA certificate.</a:t>
            </a:r>
            <a:endParaRPr lang="ko-KR" altLang="en-US">
              <a:latin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69C7E7-C1B3-4642-A327-5F53DB1CB42C}"/>
              </a:ext>
            </a:extLst>
          </p:cNvPr>
          <p:cNvSpPr txBox="1"/>
          <p:nvPr/>
        </p:nvSpPr>
        <p:spPr>
          <a:xfrm>
            <a:off x="808207" y="3107719"/>
            <a:ext cx="3446145" cy="8935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Calibri"/>
                <a:cs typeface="Calibri"/>
              </a:rPr>
              <a:t> Conditions :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1. Trusted user is connected to VPN</a:t>
            </a:r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2. Untrusted user can access client PC</a:t>
            </a:r>
            <a:endParaRPr lang="en-US"/>
          </a:p>
        </p:txBody>
      </p:sp>
      <p:pic>
        <p:nvPicPr>
          <p:cNvPr id="42" name="그림 41" descr="스케치, 만화 영화, 클립아트이(가) 표시된 사진&#10;&#10;자동 생성된 설명">
            <a:extLst>
              <a:ext uri="{FF2B5EF4-FFF2-40B4-BE49-F238E27FC236}">
                <a16:creationId xmlns:a16="http://schemas.microsoft.com/office/drawing/2014/main" xmlns="" id="{C672A9D4-9BAF-C034-6DA2-DF883ED85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85" y="2549049"/>
            <a:ext cx="420461" cy="446315"/>
          </a:xfrm>
          <a:prstGeom prst="rect">
            <a:avLst/>
          </a:prstGeom>
          <a:ln>
            <a:noFill/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01F2E6D-E90E-D943-7C5E-D87153A0BF01}"/>
              </a:ext>
            </a:extLst>
          </p:cNvPr>
          <p:cNvSpPr txBox="1"/>
          <p:nvPr/>
        </p:nvSpPr>
        <p:spPr>
          <a:xfrm>
            <a:off x="8143570" y="2951671"/>
            <a:ext cx="1115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latin typeface="Calibri"/>
                <a:ea typeface="맑은 고딕"/>
                <a:cs typeface="Calibri"/>
              </a:rPr>
              <a:t>Untrusted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7874825-0413-85BF-C4AD-A3A6C7241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5928" y="1819024"/>
            <a:ext cx="252213" cy="363936"/>
          </a:xfrm>
          <a:prstGeom prst="rect">
            <a:avLst/>
          </a:prstGeom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xmlns="" id="{B4516BFE-E01E-AA93-F023-9B36D1CE60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12</a:t>
            </a:fld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926FA50-050A-32EC-D80D-6A203A6A021B}"/>
              </a:ext>
            </a:extLst>
          </p:cNvPr>
          <p:cNvCxnSpPr>
            <a:cxnSpLocks/>
          </p:cNvCxnSpPr>
          <p:nvPr/>
        </p:nvCxnSpPr>
        <p:spPr>
          <a:xfrm flipH="1" flipV="1">
            <a:off x="7769536" y="2405614"/>
            <a:ext cx="3219" cy="18835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B85825A4-11DD-D3BE-248D-0E4EA32438A1}"/>
              </a:ext>
            </a:extLst>
          </p:cNvPr>
          <p:cNvSpPr/>
          <p:nvPr/>
        </p:nvSpPr>
        <p:spPr>
          <a:xfrm>
            <a:off x="7210835" y="2596562"/>
            <a:ext cx="1206147" cy="4093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a typeface="맑은 고딕"/>
                <a:cs typeface="Calibri"/>
              </a:rPr>
              <a:t>Man in the Middle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1BF49C9-DE2C-D773-3600-CC241A31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48" y="2859253"/>
            <a:ext cx="252213" cy="36393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E979039-7822-D3B8-7240-913B6BF3E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8892" y="2437658"/>
            <a:ext cx="252213" cy="363936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BBC93978-895F-28DB-90A8-1E33C3735BC3}"/>
              </a:ext>
            </a:extLst>
          </p:cNvPr>
          <p:cNvCxnSpPr>
            <a:cxnSpLocks/>
          </p:cNvCxnSpPr>
          <p:nvPr/>
        </p:nvCxnSpPr>
        <p:spPr>
          <a:xfrm>
            <a:off x="6965917" y="2602924"/>
            <a:ext cx="267769" cy="784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BD5F5A58-1FA0-F02E-7C09-B0B092AE983B}"/>
              </a:ext>
            </a:extLst>
          </p:cNvPr>
          <p:cNvCxnSpPr>
            <a:cxnSpLocks/>
          </p:cNvCxnSpPr>
          <p:nvPr/>
        </p:nvCxnSpPr>
        <p:spPr>
          <a:xfrm flipV="1">
            <a:off x="6995375" y="2999545"/>
            <a:ext cx="238311" cy="98286"/>
          </a:xfrm>
          <a:prstGeom prst="straightConnector1">
            <a:avLst/>
          </a:prstGeom>
          <a:ln>
            <a:solidFill>
              <a:srgbClr val="0A53F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197" y="237278"/>
            <a:ext cx="6681379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pc="-55">
                <a:solidFill>
                  <a:schemeClr val="tx1"/>
                </a:solidFill>
                <a:ea typeface="Calibri"/>
              </a:rPr>
              <a:t>Network configuration</a:t>
            </a:r>
            <a:endParaRPr lang="en-US" altLang="ko-KR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309" y="892669"/>
            <a:ext cx="2973999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62865">
              <a:spcBef>
                <a:spcPts val="100"/>
              </a:spcBef>
            </a:pPr>
            <a:r>
              <a:rPr lang="en-US" sz="1500" b="1">
                <a:solidFill>
                  <a:srgbClr val="3C3C3B"/>
                </a:solidFill>
                <a:latin typeface="Calibri"/>
                <a:ea typeface="Calibri"/>
                <a:cs typeface="Calibri"/>
              </a:rPr>
              <a:t>1.Insecure server authentication</a:t>
            </a:r>
            <a:endParaRPr lang="ko-KR" altLang="en-US"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xmlns="" id="{46F2533E-7D1B-0CA1-246C-C51AFB36DB87}"/>
              </a:ext>
            </a:extLst>
          </p:cNvPr>
          <p:cNvSpPr/>
          <p:nvPr/>
        </p:nvSpPr>
        <p:spPr>
          <a:xfrm flipV="1">
            <a:off x="867466" y="1131549"/>
            <a:ext cx="2579409" cy="1331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6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7DF752D9-5F19-7C8C-5917-EE5F5E28CB08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2.Analysis</a:t>
            </a:r>
            <a:endParaRPr lang="en-US" sz="1800" b="0">
              <a:solidFill>
                <a:srgbClr val="7F7F7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82E679-66D6-2FCF-DCFE-5BFD77840C7C}"/>
              </a:ext>
            </a:extLst>
          </p:cNvPr>
          <p:cNvSpPr txBox="1"/>
          <p:nvPr/>
        </p:nvSpPr>
        <p:spPr>
          <a:xfrm>
            <a:off x="865053" y="1132377"/>
            <a:ext cx="29742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1200" dirty="0">
                <a:latin typeface="Calibri"/>
                <a:ea typeface="맑은 고딕"/>
                <a:cs typeface="Calibri"/>
              </a:rPr>
              <a:t> User authentication is simply replaced with an IP </a:t>
            </a:r>
            <a:r>
              <a:rPr lang="en-US" altLang="ko-KR" sz="1200" dirty="0" smtClean="0">
                <a:latin typeface="Calibri"/>
                <a:ea typeface="맑은 고딕"/>
                <a:cs typeface="Calibri"/>
              </a:rPr>
              <a:t>table(</a:t>
            </a:r>
            <a:r>
              <a:rPr lang="en-US" altLang="ko-KR" sz="1200" dirty="0" err="1" smtClean="0">
                <a:latin typeface="Calibri"/>
                <a:ea typeface="맑은 고딕"/>
                <a:cs typeface="Calibri"/>
              </a:rPr>
              <a:t>OpenVpn</a:t>
            </a:r>
            <a:r>
              <a:rPr lang="en-US" altLang="ko-KR" sz="1200" dirty="0" smtClean="0">
                <a:latin typeface="Calibri"/>
                <a:ea typeface="맑은 고딕"/>
                <a:cs typeface="Calibri"/>
              </a:rPr>
              <a:t> IP band). </a:t>
            </a:r>
            <a:r>
              <a:rPr lang="en-US" altLang="ko-KR" sz="1200" dirty="0">
                <a:latin typeface="Calibri"/>
                <a:ea typeface="맑은 고딕"/>
                <a:cs typeface="Calibri"/>
              </a:rPr>
              <a:t>T</a:t>
            </a:r>
            <a:r>
              <a:rPr lang="en-US" altLang="ko-KR" sz="1200" dirty="0" smtClean="0">
                <a:latin typeface="Calibri"/>
                <a:ea typeface="맑은 고딕"/>
                <a:cs typeface="Calibri"/>
              </a:rPr>
              <a:t>here are </a:t>
            </a:r>
            <a:r>
              <a:rPr lang="en-US" altLang="ko-KR" sz="1200" b="1" u="sng" dirty="0">
                <a:latin typeface="Calibri"/>
                <a:ea typeface="맑은 고딕"/>
                <a:cs typeface="Calibri"/>
              </a:rPr>
              <a:t>No user authentication</a:t>
            </a:r>
            <a:r>
              <a:rPr lang="en-US" altLang="ko-KR" sz="1200" dirty="0">
                <a:latin typeface="Calibri"/>
                <a:ea typeface="맑은 고딕"/>
                <a:cs typeface="Calibri"/>
              </a:rPr>
              <a:t> in server application</a:t>
            </a:r>
            <a:endParaRPr lang="ko-KR" altLang="en-US">
              <a:latin typeface="Calibri"/>
              <a:ea typeface="맑은 고딕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-&gt; </a:t>
            </a: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>Anyone can connect to the server and transmit packets by IP spoofing</a:t>
            </a:r>
            <a:endParaRPr lang="en-US" altLang="ko-KR" sz="1200" dirty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7A07150-7C31-943C-E470-001D599AFE61}"/>
              </a:ext>
            </a:extLst>
          </p:cNvPr>
          <p:cNvSpPr/>
          <p:nvPr/>
        </p:nvSpPr>
        <p:spPr>
          <a:xfrm>
            <a:off x="5427873" y="812543"/>
            <a:ext cx="3258763" cy="5137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target     </a:t>
            </a:r>
            <a:r>
              <a:rPr lang="en-US" altLang="ko-KR" sz="90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prot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opt   source               destination</a:t>
            </a: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  <a:ea typeface="맑은 고딕"/>
              <a:cs typeface="Calibri"/>
            </a:endParaRPr>
          </a:p>
          <a:p>
            <a:pPr algn="l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  <a:cs typeface="Calibri"/>
              </a:rPr>
              <a:t>--------------------------------------------------------------------------------------</a:t>
            </a: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  <a:ea typeface="맑은 고딕"/>
            </a:endParaRPr>
          </a:p>
          <a:p>
            <a:pPr algn="l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ACCEPT    </a:t>
            </a:r>
            <a:r>
              <a:rPr lang="en-US" altLang="ko-KR" sz="90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tcp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  --   10.8.0.0/24          anywhere             </a:t>
            </a:r>
            <a:r>
              <a:rPr lang="en-US" altLang="ko-KR" sz="90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tcp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 dpt:5000</a:t>
            </a: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9B33D2-9496-94E6-7111-9BD3EC2DA6E6}"/>
              </a:ext>
            </a:extLst>
          </p:cNvPr>
          <p:cNvSpPr txBox="1"/>
          <p:nvPr/>
        </p:nvSpPr>
        <p:spPr>
          <a:xfrm>
            <a:off x="5427836" y="535847"/>
            <a:ext cx="9239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200" b="1">
                <a:solidFill>
                  <a:srgbClr val="595959"/>
                </a:solidFill>
                <a:latin typeface="Arial"/>
                <a:cs typeface="Arial"/>
              </a:rPr>
              <a:t>IP Tables</a:t>
            </a:r>
          </a:p>
        </p:txBody>
      </p:sp>
      <p:sp>
        <p:nvSpPr>
          <p:cNvPr id="17" name="사각형: 둥근 모서리 2">
            <a:extLst>
              <a:ext uri="{FF2B5EF4-FFF2-40B4-BE49-F238E27FC236}">
                <a16:creationId xmlns:a16="http://schemas.microsoft.com/office/drawing/2014/main" xmlns="" id="{71E03FCA-1B4D-F3B2-72F6-2136F6F5B6F8}"/>
              </a:ext>
            </a:extLst>
          </p:cNvPr>
          <p:cNvSpPr/>
          <p:nvPr/>
        </p:nvSpPr>
        <p:spPr>
          <a:xfrm>
            <a:off x="4200461" y="1523597"/>
            <a:ext cx="1710470" cy="134638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B87299E-4EAF-D4F9-9329-2B020001E8FA}"/>
              </a:ext>
            </a:extLst>
          </p:cNvPr>
          <p:cNvSpPr txBox="1"/>
          <p:nvPr/>
        </p:nvSpPr>
        <p:spPr>
          <a:xfrm>
            <a:off x="4200428" y="1246900"/>
            <a:ext cx="6959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200" b="1">
                <a:latin typeface="Arial"/>
                <a:cs typeface="Arial"/>
              </a:rPr>
              <a:t>Client</a:t>
            </a: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xmlns="" id="{A20F7312-A732-D518-39D4-FAC5A993C5BD}"/>
              </a:ext>
            </a:extLst>
          </p:cNvPr>
          <p:cNvSpPr/>
          <p:nvPr/>
        </p:nvSpPr>
        <p:spPr>
          <a:xfrm>
            <a:off x="4336369" y="1679380"/>
            <a:ext cx="1391831" cy="4078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/>
          <a:lstStyle/>
          <a:p>
            <a:r>
              <a:rPr lang="en-US" sz="1000">
                <a:latin typeface="Calibri"/>
                <a:cs typeface="Calibri"/>
              </a:rPr>
              <a:t>eth0 interface:</a:t>
            </a:r>
            <a:endParaRPr lang="en-US" sz="100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    - </a:t>
            </a:r>
            <a:r>
              <a:rPr lang="en-US" sz="1000" err="1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: 192.168.0.224</a:t>
            </a: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xmlns="" id="{A4B818E4-70C6-15FD-8D2D-C463741D2EB0}"/>
              </a:ext>
            </a:extLst>
          </p:cNvPr>
          <p:cNvSpPr/>
          <p:nvPr/>
        </p:nvSpPr>
        <p:spPr>
          <a:xfrm>
            <a:off x="4336368" y="2290398"/>
            <a:ext cx="1395153" cy="4111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/>
          <a:lstStyle/>
          <a:p>
            <a:r>
              <a:rPr lang="en-US" sz="1000" err="1">
                <a:latin typeface="Calibri"/>
                <a:cs typeface="Calibri"/>
              </a:rPr>
              <a:t>vpn</a:t>
            </a:r>
            <a:r>
              <a:rPr lang="en-US" sz="1000">
                <a:latin typeface="Calibri"/>
                <a:cs typeface="Calibri"/>
              </a:rPr>
              <a:t> interface:</a:t>
            </a:r>
            <a:endParaRPr lang="en-US" sz="100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    - </a:t>
            </a:r>
            <a:r>
              <a:rPr lang="en-US" sz="1000" err="1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: 10.8.0.5</a:t>
            </a:r>
          </a:p>
        </p:txBody>
      </p:sp>
      <p:sp>
        <p:nvSpPr>
          <p:cNvPr id="25" name="사각형: 둥근 모서리 9">
            <a:extLst>
              <a:ext uri="{FF2B5EF4-FFF2-40B4-BE49-F238E27FC236}">
                <a16:creationId xmlns:a16="http://schemas.microsoft.com/office/drawing/2014/main" xmlns="" id="{B54F845B-9DC4-908D-4163-36DD6BC4BB35}"/>
              </a:ext>
            </a:extLst>
          </p:cNvPr>
          <p:cNvSpPr/>
          <p:nvPr/>
        </p:nvSpPr>
        <p:spPr>
          <a:xfrm>
            <a:off x="7116638" y="1554561"/>
            <a:ext cx="1723760" cy="13563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B36370D-3507-D17A-C6E3-FAF2B3415677}"/>
              </a:ext>
            </a:extLst>
          </p:cNvPr>
          <p:cNvSpPr txBox="1"/>
          <p:nvPr/>
        </p:nvSpPr>
        <p:spPr>
          <a:xfrm>
            <a:off x="7116604" y="1277865"/>
            <a:ext cx="6959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200" b="1">
                <a:latin typeface="Arial"/>
                <a:cs typeface="Arial"/>
              </a:rPr>
              <a:t>Server</a:t>
            </a: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xmlns="" id="{A296ECA1-3E9F-3175-73D5-C02AA112989B}"/>
              </a:ext>
            </a:extLst>
          </p:cNvPr>
          <p:cNvSpPr/>
          <p:nvPr/>
        </p:nvSpPr>
        <p:spPr>
          <a:xfrm>
            <a:off x="7255867" y="1693731"/>
            <a:ext cx="1444994" cy="4111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/>
          <a:lstStyle/>
          <a:p>
            <a:r>
              <a:rPr lang="en-US" sz="1000">
                <a:latin typeface="Calibri"/>
                <a:cs typeface="Calibri"/>
              </a:rPr>
              <a:t>eth0 interface:</a:t>
            </a:r>
            <a:endParaRPr lang="en-US" sz="100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    - </a:t>
            </a:r>
            <a:r>
              <a:rPr lang="en-US" sz="1000" err="1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: 192.168.0.248</a:t>
            </a: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xmlns="" id="{C565CF74-C667-5045-A1F7-99172286A944}"/>
              </a:ext>
            </a:extLst>
          </p:cNvPr>
          <p:cNvSpPr/>
          <p:nvPr/>
        </p:nvSpPr>
        <p:spPr>
          <a:xfrm>
            <a:off x="7255866" y="2304750"/>
            <a:ext cx="1444994" cy="4111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/>
          <a:lstStyle/>
          <a:p>
            <a:r>
              <a:rPr lang="en-US" sz="1000" err="1">
                <a:latin typeface="Calibri"/>
                <a:cs typeface="Calibri"/>
              </a:rPr>
              <a:t>vpn</a:t>
            </a:r>
            <a:r>
              <a:rPr lang="en-US" sz="1000">
                <a:latin typeface="Calibri"/>
                <a:cs typeface="Calibri"/>
              </a:rPr>
              <a:t> interface:</a:t>
            </a:r>
            <a:endParaRPr lang="en-US" sz="100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    - </a:t>
            </a:r>
            <a:r>
              <a:rPr lang="en-US" sz="1000" err="1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: 10.8.0.1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C5618134-A7E2-69AD-E418-880F089C4418}"/>
              </a:ext>
            </a:extLst>
          </p:cNvPr>
          <p:cNvCxnSpPr/>
          <p:nvPr/>
        </p:nvCxnSpPr>
        <p:spPr>
          <a:xfrm flipV="1">
            <a:off x="5617146" y="1990309"/>
            <a:ext cx="1638105" cy="530115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5D61BEE-FC57-0F4F-749D-6FEEBD2C28CA}"/>
              </a:ext>
            </a:extLst>
          </p:cNvPr>
          <p:cNvCxnSpPr/>
          <p:nvPr/>
        </p:nvCxnSpPr>
        <p:spPr>
          <a:xfrm flipH="1">
            <a:off x="5615407" y="1996361"/>
            <a:ext cx="3646" cy="54226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6315D251-13B0-EB35-B963-9FC2875C1E46}"/>
              </a:ext>
            </a:extLst>
          </p:cNvPr>
          <p:cNvCxnSpPr/>
          <p:nvPr/>
        </p:nvCxnSpPr>
        <p:spPr>
          <a:xfrm flipV="1">
            <a:off x="5618346" y="1794060"/>
            <a:ext cx="1636057" cy="449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51B93D5-D190-54AB-7371-E34492CCED11}"/>
              </a:ext>
            </a:extLst>
          </p:cNvPr>
          <p:cNvSpPr txBox="1"/>
          <p:nvPr/>
        </p:nvSpPr>
        <p:spPr>
          <a:xfrm>
            <a:off x="5913584" y="1550676"/>
            <a:ext cx="13525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000" b="1">
                <a:solidFill>
                  <a:srgbClr val="FF0000"/>
                </a:solidFill>
                <a:latin typeface="Calibri"/>
                <a:cs typeface="Arial"/>
              </a:rPr>
              <a:t>Can't Connect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7B7438F-6386-C1A5-64F6-5E473B1D7A2E}"/>
              </a:ext>
            </a:extLst>
          </p:cNvPr>
          <p:cNvSpPr txBox="1"/>
          <p:nvPr/>
        </p:nvSpPr>
        <p:spPr>
          <a:xfrm>
            <a:off x="6059499" y="2541680"/>
            <a:ext cx="79321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000" b="1">
                <a:solidFill>
                  <a:srgbClr val="FF0000"/>
                </a:solidFill>
                <a:latin typeface="Calibri"/>
                <a:cs typeface="Arial"/>
              </a:rPr>
              <a:t>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92F85CC-55C9-B2B4-4094-1C6BA3ED950D}"/>
              </a:ext>
            </a:extLst>
          </p:cNvPr>
          <p:cNvSpPr txBox="1"/>
          <p:nvPr/>
        </p:nvSpPr>
        <p:spPr>
          <a:xfrm>
            <a:off x="808197" y="2603626"/>
            <a:ext cx="34461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libri"/>
                <a:cs typeface="Calibri"/>
              </a:rPr>
              <a:t> Conditions :</a:t>
            </a:r>
            <a:endParaRPr lang="ko-KR" altLang="en-US"/>
          </a:p>
          <a:p>
            <a:r>
              <a:rPr lang="en-US" sz="1200" dirty="0">
                <a:latin typeface="Calibri"/>
                <a:cs typeface="Calibri"/>
              </a:rPr>
              <a:t>1. Untrusted user already known VPN IP address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E8445973-9C69-DF83-46A7-131D9B11AD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13</a:t>
            </a:fld>
            <a:endParaRPr lang="ko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E61007F0-5A65-6F4B-866B-8A32F686BE87}"/>
              </a:ext>
            </a:extLst>
          </p:cNvPr>
          <p:cNvSpPr txBox="1"/>
          <p:nvPr/>
        </p:nvSpPr>
        <p:spPr>
          <a:xfrm>
            <a:off x="785742" y="3249370"/>
            <a:ext cx="2973999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62865">
              <a:spcBef>
                <a:spcPts val="100"/>
              </a:spcBef>
            </a:pPr>
            <a:r>
              <a:rPr lang="en-US" sz="1500" b="1">
                <a:solidFill>
                  <a:srgbClr val="3C3C3B"/>
                </a:solidFill>
                <a:latin typeface="Calibri"/>
                <a:ea typeface="Calibri"/>
                <a:cs typeface="Calibri"/>
              </a:rPr>
              <a:t>2.Exposed OpenVPN configuration</a:t>
            </a:r>
            <a:endParaRPr lang="ko-KR" altLang="en-US"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xmlns="" id="{0FB48A69-7C21-6B61-5CC2-4DAB849DB160}"/>
              </a:ext>
            </a:extLst>
          </p:cNvPr>
          <p:cNvSpPr/>
          <p:nvPr/>
        </p:nvSpPr>
        <p:spPr>
          <a:xfrm flipV="1">
            <a:off x="843899" y="3488250"/>
            <a:ext cx="2709028" cy="1331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699" y="0"/>
                </a:lnTo>
              </a:path>
            </a:pathLst>
          </a:custGeom>
          <a:ln w="19049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54F671-D848-28EB-05B3-55F4211D4422}"/>
              </a:ext>
            </a:extLst>
          </p:cNvPr>
          <p:cNvSpPr txBox="1"/>
          <p:nvPr/>
        </p:nvSpPr>
        <p:spPr>
          <a:xfrm>
            <a:off x="841486" y="3489078"/>
            <a:ext cx="36458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alibri"/>
                <a:ea typeface="Calibri"/>
                <a:cs typeface="Calibri"/>
              </a:rPr>
              <a:t>The file for </a:t>
            </a:r>
            <a:r>
              <a:rPr lang="en-US" sz="1200" b="1" u="sng" dirty="0" err="1">
                <a:latin typeface="Calibri"/>
                <a:ea typeface="Calibri"/>
                <a:cs typeface="Calibri"/>
              </a:rPr>
              <a:t>OpenVPN</a:t>
            </a:r>
            <a:r>
              <a:rPr lang="en-US" sz="1200" b="1" u="sng" dirty="0">
                <a:latin typeface="Calibri"/>
                <a:ea typeface="Calibri"/>
                <a:cs typeface="Calibri"/>
              </a:rPr>
              <a:t> configuration is exposed</a:t>
            </a:r>
            <a:r>
              <a:rPr lang="en-US" sz="1200" dirty="0">
                <a:latin typeface="Calibri"/>
                <a:ea typeface="Calibri"/>
                <a:cs typeface="Calibri"/>
              </a:rPr>
              <a:t>.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-&gt; Anyone can forcefully change the target network </a:t>
            </a:r>
            <a:endParaRPr lang="en-US" sz="12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IP and port of the Open VPN connection.</a:t>
            </a:r>
            <a:endParaRPr lang="en-US" sz="12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4" name="그림 23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6BB0DA51-0858-D6FD-ACC9-C4939A17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53" y="3120920"/>
            <a:ext cx="2620010" cy="20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3FF1387-9EC2-0BEF-E961-DAB6B299B268}"/>
              </a:ext>
            </a:extLst>
          </p:cNvPr>
          <p:cNvCxnSpPr>
            <a:cxnSpLocks/>
          </p:cNvCxnSpPr>
          <p:nvPr/>
        </p:nvCxnSpPr>
        <p:spPr>
          <a:xfrm>
            <a:off x="1729218" y="1981427"/>
            <a:ext cx="1186542" cy="952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174ABA61-B67C-FEE5-4224-42E90C37DFFF}"/>
              </a:ext>
            </a:extLst>
          </p:cNvPr>
          <p:cNvCxnSpPr/>
          <p:nvPr/>
        </p:nvCxnSpPr>
        <p:spPr>
          <a:xfrm flipV="1">
            <a:off x="4221613" y="1958393"/>
            <a:ext cx="815362" cy="2259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/>
          <p:nvPr/>
        </p:nvSpPr>
        <p:spPr>
          <a:xfrm>
            <a:off x="631167" y="1032179"/>
            <a:ext cx="2193677" cy="491170"/>
          </a:xfrm>
          <a:custGeom>
            <a:avLst/>
            <a:gdLst/>
            <a:ahLst/>
            <a:cxnLst/>
            <a:rect l="l" t="t" r="r" b="b"/>
            <a:pathLst>
              <a:path w="2223135" h="544194">
                <a:moveTo>
                  <a:pt x="2222999" y="544199"/>
                </a:moveTo>
                <a:lnTo>
                  <a:pt x="0" y="544199"/>
                </a:lnTo>
                <a:lnTo>
                  <a:pt x="0" y="0"/>
                </a:lnTo>
                <a:lnTo>
                  <a:pt x="2222999" y="0"/>
                </a:lnTo>
                <a:lnTo>
                  <a:pt x="2222999" y="544199"/>
                </a:lnTo>
                <a:close/>
              </a:path>
            </a:pathLst>
          </a:custGeom>
          <a:solidFill>
            <a:srgbClr val="E73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7503" y="1113715"/>
            <a:ext cx="1691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>
                <a:solidFill>
                  <a:srgbClr val="FFFFFF"/>
                </a:solidFill>
                <a:latin typeface="Calibri"/>
                <a:cs typeface="Calibri"/>
              </a:rPr>
              <a:t>Vulnerabilities</a:t>
            </a:r>
            <a:endParaRPr sz="2200">
              <a:latin typeface="Calibri"/>
              <a:cs typeface="Calibri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C6BC779-7B9C-2D52-36A3-40EDF3627857}"/>
              </a:ext>
            </a:extLst>
          </p:cNvPr>
          <p:cNvCxnSpPr>
            <a:cxnSpLocks/>
          </p:cNvCxnSpPr>
          <p:nvPr/>
        </p:nvCxnSpPr>
        <p:spPr>
          <a:xfrm>
            <a:off x="1729218" y="2806272"/>
            <a:ext cx="1186542" cy="952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8"/>
          <p:cNvSpPr/>
          <p:nvPr/>
        </p:nvSpPr>
        <p:spPr>
          <a:xfrm>
            <a:off x="1918269" y="1737842"/>
            <a:ext cx="2896828" cy="448033"/>
          </a:xfrm>
          <a:custGeom>
            <a:avLst/>
            <a:gdLst/>
            <a:ahLst/>
            <a:cxnLst/>
            <a:rect l="l" t="t" r="r" b="b"/>
            <a:pathLst>
              <a:path w="2223135" h="448944">
                <a:moveTo>
                  <a:pt x="2223000" y="448799"/>
                </a:moveTo>
                <a:lnTo>
                  <a:pt x="0" y="448799"/>
                </a:lnTo>
                <a:lnTo>
                  <a:pt x="0" y="0"/>
                </a:lnTo>
                <a:lnTo>
                  <a:pt x="2223000" y="0"/>
                </a:lnTo>
                <a:lnTo>
                  <a:pt x="2223000" y="448799"/>
                </a:lnTo>
                <a:close/>
              </a:path>
            </a:pathLst>
          </a:custGeom>
          <a:solidFill>
            <a:srgbClr val="D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7081" y="1818263"/>
            <a:ext cx="2827197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2000" b="1" spc="-10">
                <a:solidFill>
                  <a:srgbClr val="FFFFFF"/>
                </a:solidFill>
                <a:latin typeface="Calibri"/>
                <a:cs typeface="Calibri"/>
              </a:rPr>
              <a:t>Packet sniffing/spoofing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00386" y="1809024"/>
            <a:ext cx="3825207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1600" spc="-10">
                <a:solidFill>
                  <a:srgbClr val="3C3C3B"/>
                </a:solidFill>
                <a:latin typeface="Calibri"/>
                <a:cs typeface="Calibri"/>
              </a:rPr>
              <a:t>Sniffing transmitted data </a:t>
            </a:r>
            <a:r>
              <a:rPr lang="en-US" sz="1600" spc="-10">
                <a:solidFill>
                  <a:srgbClr val="3C3C3B"/>
                </a:solidFill>
                <a:latin typeface="Calibri"/>
                <a:cs typeface="Calibri"/>
              </a:rPr>
              <a:t>and sending a fire command by untrusted user</a:t>
            </a:r>
            <a:endParaRPr lang="en-US" sz="1600" spc="-1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215549"/>
            <a:ext cx="2820670" cy="1928495"/>
            <a:chOff x="0" y="3215549"/>
            <a:chExt cx="2820670" cy="1928495"/>
          </a:xfrm>
        </p:grpSpPr>
        <p:sp>
          <p:nvSpPr>
            <p:cNvPr id="14" name="object 14"/>
            <p:cNvSpPr/>
            <p:nvPr/>
          </p:nvSpPr>
          <p:spPr>
            <a:xfrm>
              <a:off x="0" y="3215549"/>
              <a:ext cx="2820670" cy="1928495"/>
            </a:xfrm>
            <a:custGeom>
              <a:avLst/>
              <a:gdLst/>
              <a:ahLst/>
              <a:cxnLst/>
              <a:rect l="l" t="t" r="r" b="b"/>
              <a:pathLst>
                <a:path w="2820670" h="1928495">
                  <a:moveTo>
                    <a:pt x="2820186" y="1927949"/>
                  </a:moveTo>
                  <a:lnTo>
                    <a:pt x="0" y="1927949"/>
                  </a:lnTo>
                  <a:lnTo>
                    <a:pt x="0" y="0"/>
                  </a:lnTo>
                  <a:lnTo>
                    <a:pt x="2820186" y="192794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276" y="3566366"/>
              <a:ext cx="1280287" cy="122930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5738" y="154708"/>
            <a:ext cx="904234" cy="76059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10699" y="235140"/>
            <a:ext cx="4646295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70">
                <a:solidFill>
                  <a:srgbClr val="C12B39"/>
                </a:solidFill>
                <a:ea typeface="Calibri"/>
              </a:rPr>
              <a:t>3.EXPLOIT</a:t>
            </a:r>
            <a:endParaRPr lang="ko-KR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2E39614D-6B34-7AB2-50F1-924E0A7D5C2A}"/>
              </a:ext>
            </a:extLst>
          </p:cNvPr>
          <p:cNvCxnSpPr>
            <a:cxnSpLocks/>
          </p:cNvCxnSpPr>
          <p:nvPr/>
        </p:nvCxnSpPr>
        <p:spPr>
          <a:xfrm>
            <a:off x="1728005" y="1523349"/>
            <a:ext cx="0" cy="212258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C83543F-985B-1BE4-FBC3-4CEAD1EA089A}"/>
              </a:ext>
            </a:extLst>
          </p:cNvPr>
          <p:cNvCxnSpPr>
            <a:cxnSpLocks/>
          </p:cNvCxnSpPr>
          <p:nvPr/>
        </p:nvCxnSpPr>
        <p:spPr>
          <a:xfrm flipV="1">
            <a:off x="4227505" y="2800914"/>
            <a:ext cx="815362" cy="2259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0E4FF8D2-4C9B-C04B-A4F9-2468E033B925}"/>
              </a:ext>
            </a:extLst>
          </p:cNvPr>
          <p:cNvSpPr/>
          <p:nvPr/>
        </p:nvSpPr>
        <p:spPr>
          <a:xfrm>
            <a:off x="1924161" y="2580363"/>
            <a:ext cx="2896828" cy="448033"/>
          </a:xfrm>
          <a:custGeom>
            <a:avLst/>
            <a:gdLst/>
            <a:ahLst/>
            <a:cxnLst/>
            <a:rect l="l" t="t" r="r" b="b"/>
            <a:pathLst>
              <a:path w="2223135" h="448944">
                <a:moveTo>
                  <a:pt x="2223000" y="448799"/>
                </a:moveTo>
                <a:lnTo>
                  <a:pt x="0" y="448799"/>
                </a:lnTo>
                <a:lnTo>
                  <a:pt x="0" y="0"/>
                </a:lnTo>
                <a:lnTo>
                  <a:pt x="2223000" y="0"/>
                </a:lnTo>
                <a:lnTo>
                  <a:pt x="2223000" y="448799"/>
                </a:lnTo>
                <a:close/>
              </a:path>
            </a:pathLst>
          </a:custGeom>
          <a:solidFill>
            <a:srgbClr val="D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xmlns="" id="{4D21FDF9-9B89-6651-D2C8-E057D5C31BB9}"/>
              </a:ext>
            </a:extLst>
          </p:cNvPr>
          <p:cNvSpPr txBox="1"/>
          <p:nvPr/>
        </p:nvSpPr>
        <p:spPr>
          <a:xfrm>
            <a:off x="1982973" y="2660784"/>
            <a:ext cx="2827197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b="1" spc="-1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MITM attack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1A9D455A-0CC9-E282-7646-393881544FE1}"/>
              </a:ext>
            </a:extLst>
          </p:cNvPr>
          <p:cNvCxnSpPr>
            <a:cxnSpLocks/>
          </p:cNvCxnSpPr>
          <p:nvPr/>
        </p:nvCxnSpPr>
        <p:spPr>
          <a:xfrm>
            <a:off x="1729218" y="3631117"/>
            <a:ext cx="1186542" cy="952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7599ABE9-7D24-4901-34A0-EEA7D090F81C}"/>
              </a:ext>
            </a:extLst>
          </p:cNvPr>
          <p:cNvCxnSpPr>
            <a:cxnSpLocks/>
          </p:cNvCxnSpPr>
          <p:nvPr/>
        </p:nvCxnSpPr>
        <p:spPr>
          <a:xfrm flipV="1">
            <a:off x="4227505" y="3625759"/>
            <a:ext cx="815362" cy="2259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ject 8">
            <a:extLst>
              <a:ext uri="{FF2B5EF4-FFF2-40B4-BE49-F238E27FC236}">
                <a16:creationId xmlns:a16="http://schemas.microsoft.com/office/drawing/2014/main" xmlns="" id="{8DBBF44D-168D-FCE5-CD0B-69E059BAB8FA}"/>
              </a:ext>
            </a:extLst>
          </p:cNvPr>
          <p:cNvSpPr/>
          <p:nvPr/>
        </p:nvSpPr>
        <p:spPr>
          <a:xfrm>
            <a:off x="1924161" y="3405208"/>
            <a:ext cx="2896828" cy="448033"/>
          </a:xfrm>
          <a:custGeom>
            <a:avLst/>
            <a:gdLst/>
            <a:ahLst/>
            <a:cxnLst/>
            <a:rect l="l" t="t" r="r" b="b"/>
            <a:pathLst>
              <a:path w="2223135" h="448944">
                <a:moveTo>
                  <a:pt x="2223000" y="448799"/>
                </a:moveTo>
                <a:lnTo>
                  <a:pt x="0" y="448799"/>
                </a:lnTo>
                <a:lnTo>
                  <a:pt x="0" y="0"/>
                </a:lnTo>
                <a:lnTo>
                  <a:pt x="2223000" y="0"/>
                </a:lnTo>
                <a:lnTo>
                  <a:pt x="2223000" y="448799"/>
                </a:lnTo>
                <a:close/>
              </a:path>
            </a:pathLst>
          </a:custGeom>
          <a:solidFill>
            <a:srgbClr val="DD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xmlns="" id="{839B5E41-573C-6201-2763-110A65EC3419}"/>
              </a:ext>
            </a:extLst>
          </p:cNvPr>
          <p:cNvSpPr txBox="1"/>
          <p:nvPr/>
        </p:nvSpPr>
        <p:spPr>
          <a:xfrm>
            <a:off x="1982973" y="3485629"/>
            <a:ext cx="2827197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b="1" spc="-1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Client IP spoofing</a:t>
            </a: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xmlns="" id="{65C55933-43D9-742B-6643-0928350719FD}"/>
              </a:ext>
            </a:extLst>
          </p:cNvPr>
          <p:cNvSpPr txBox="1"/>
          <p:nvPr/>
        </p:nvSpPr>
        <p:spPr>
          <a:xfrm>
            <a:off x="5099378" y="3486547"/>
            <a:ext cx="3713341" cy="51809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spc="-10" dirty="0">
                <a:solidFill>
                  <a:srgbClr val="3C3C3B"/>
                </a:solidFill>
                <a:latin typeface="Calibri"/>
                <a:cs typeface="Calibri"/>
              </a:rPr>
              <a:t>Establishing a TCP connection with an untrusted user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ADA137D-42FF-BAC9-A38A-E449A268E1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14</a:t>
            </a:fld>
            <a:endParaRPr lang="ko-KR" altLang="en-US"/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xmlns="" id="{D46B1E01-492D-9451-B4DA-845AAEECC5B7}"/>
              </a:ext>
            </a:extLst>
          </p:cNvPr>
          <p:cNvSpPr txBox="1"/>
          <p:nvPr/>
        </p:nvSpPr>
        <p:spPr>
          <a:xfrm>
            <a:off x="5092663" y="2565875"/>
            <a:ext cx="3825207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1600" spc="-10">
                <a:solidFill>
                  <a:srgbClr val="3C3C3B"/>
                </a:solidFill>
                <a:latin typeface="Calibri"/>
                <a:ea typeface="Calibri"/>
                <a:cs typeface="Calibri"/>
              </a:rPr>
              <a:t>Intercepting the communication between two parties and sending commands by untrusted user. 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61976" y="1031113"/>
            <a:ext cx="4758088" cy="346249"/>
          </a:xfrm>
          <a:prstGeom prst="rect">
            <a:avLst/>
          </a:prstGeom>
        </p:spPr>
        <p:txBody>
          <a:bodyPr vert="horz" wrap="square" lIns="0" tIns="99060" rIns="0" bIns="0" rtlCol="0" anchor="t">
            <a:spAutoFit/>
          </a:bodyPr>
          <a:lstStyle/>
          <a:p>
            <a:pPr marL="12700" algn="l"/>
            <a:r>
              <a:rPr lang="en-US" sz="1600" b="1" spc="-20">
                <a:solidFill>
                  <a:srgbClr val="3C3C3B"/>
                </a:solidFill>
                <a:latin typeface="Calibri"/>
                <a:cs typeface="Calibri"/>
              </a:rPr>
              <a:t>1.Sniffing transmitted data</a:t>
            </a:r>
            <a:endParaRPr lang="ko-KR" altLang="en-US"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745" y="1342788"/>
            <a:ext cx="2169473" cy="655"/>
          </a:xfrm>
          <a:custGeom>
            <a:avLst/>
            <a:gdLst/>
            <a:ahLst/>
            <a:cxnLst/>
            <a:rect l="l" t="t" r="r" b="b"/>
            <a:pathLst>
              <a:path w="1614805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F9B2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/>
          <p:cNvSpPr txBox="1"/>
          <p:nvPr/>
        </p:nvSpPr>
        <p:spPr>
          <a:xfrm>
            <a:off x="5580287" y="2854846"/>
            <a:ext cx="1286684" cy="1513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900">
                <a:solidFill>
                  <a:schemeClr val="tx1"/>
                </a:solidFill>
                <a:latin typeface="Arial"/>
                <a:cs typeface="Arial"/>
              </a:rPr>
              <a:t>Wireshark in client PC</a:t>
            </a:r>
            <a:endParaRPr lang="en-US" sz="900" spc="-1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object 12"/>
          <p:cNvSpPr txBox="1"/>
          <p:nvPr/>
        </p:nvSpPr>
        <p:spPr>
          <a:xfrm rot="1500000">
            <a:off x="7968341" y="1426382"/>
            <a:ext cx="1135484" cy="17440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>
                <a:solidFill>
                  <a:srgbClr val="FF0000"/>
                </a:solidFill>
                <a:latin typeface="Calibri"/>
                <a:cs typeface="Arial"/>
              </a:rPr>
              <a:t>#1. Pre-Arm</a:t>
            </a:r>
            <a:endParaRPr sz="105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24" name="object 12"/>
          <p:cNvSpPr txBox="1"/>
          <p:nvPr/>
        </p:nvSpPr>
        <p:spPr>
          <a:xfrm rot="1500000">
            <a:off x="7969109" y="1636331"/>
            <a:ext cx="1415806" cy="17440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>
                <a:solidFill>
                  <a:srgbClr val="FF0000"/>
                </a:solidFill>
                <a:latin typeface="Calibri"/>
                <a:cs typeface="Arial"/>
              </a:rPr>
              <a:t>#2. Armed Manual</a:t>
            </a:r>
            <a:endParaRPr sz="105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25" name="object 12"/>
          <p:cNvSpPr txBox="1"/>
          <p:nvPr/>
        </p:nvSpPr>
        <p:spPr>
          <a:xfrm rot="1680000">
            <a:off x="7975912" y="1683077"/>
            <a:ext cx="886076" cy="17440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>
                <a:solidFill>
                  <a:srgbClr val="FF0000"/>
                </a:solidFill>
                <a:latin typeface="Calibri"/>
                <a:cs typeface="Arial"/>
              </a:rPr>
              <a:t>#3. Fire</a:t>
            </a:r>
            <a:endParaRPr sz="1050">
              <a:solidFill>
                <a:srgbClr val="FF0000"/>
              </a:solidFill>
              <a:latin typeface="Calibri"/>
              <a:cs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02" y="3189392"/>
            <a:ext cx="3989969" cy="15256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직선 연결선 25"/>
          <p:cNvCxnSpPr/>
          <p:nvPr/>
        </p:nvCxnSpPr>
        <p:spPr>
          <a:xfrm>
            <a:off x="4314367" y="4185624"/>
            <a:ext cx="17321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7">
            <a:extLst>
              <a:ext uri="{FF2B5EF4-FFF2-40B4-BE49-F238E27FC236}">
                <a16:creationId xmlns:a16="http://schemas.microsoft.com/office/drawing/2014/main" xmlns="" id="{BF47F9DD-8C36-E92D-79A1-278CCF74C03C}"/>
              </a:ext>
            </a:extLst>
          </p:cNvPr>
          <p:cNvSpPr txBox="1">
            <a:spLocks/>
          </p:cNvSpPr>
          <p:nvPr/>
        </p:nvSpPr>
        <p:spPr>
          <a:xfrm>
            <a:off x="799269" y="235140"/>
            <a:ext cx="6429375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70">
                <a:solidFill>
                  <a:schemeClr val="tx1"/>
                </a:solidFill>
              </a:rPr>
              <a:t>Exploit via Packet sniffing/spoofing</a:t>
            </a:r>
            <a:endParaRPr lang="ko-KR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xmlns="" id="{4024F0C0-1982-4CA5-333F-30A457AC22CB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3.Exploit</a:t>
            </a:r>
            <a:endParaRPr lang="en-US" sz="1800" b="0">
              <a:solidFill>
                <a:srgbClr val="7F7F7F"/>
              </a:solidFill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xmlns="" id="{65A24F16-64E4-1113-F905-6A41BB021332}"/>
              </a:ext>
            </a:extLst>
          </p:cNvPr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그림 29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22901A51-6964-4919-5998-8BF718C1C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10" y="1194028"/>
            <a:ext cx="3985533" cy="1660071"/>
          </a:xfrm>
          <a:prstGeom prst="rect">
            <a:avLst/>
          </a:prstGeom>
        </p:spPr>
      </p:pic>
      <p:sp>
        <p:nvSpPr>
          <p:cNvPr id="28" name="object 12"/>
          <p:cNvSpPr txBox="1"/>
          <p:nvPr/>
        </p:nvSpPr>
        <p:spPr>
          <a:xfrm>
            <a:off x="6779200" y="2643640"/>
            <a:ext cx="1965519" cy="1667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>
                <a:solidFill>
                  <a:srgbClr val="FF0000"/>
                </a:solidFill>
                <a:latin typeface="Calibri"/>
                <a:cs typeface="Arial"/>
              </a:rPr>
              <a:t>#1. Pre-Arm packet payload</a:t>
            </a:r>
            <a:endParaRPr lang="ko-KR" altLang="en-US" sz="100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xmlns="" id="{E138A8DE-9067-3A9E-2CD1-1DBE99309007}"/>
              </a:ext>
            </a:extLst>
          </p:cNvPr>
          <p:cNvSpPr txBox="1"/>
          <p:nvPr/>
        </p:nvSpPr>
        <p:spPr>
          <a:xfrm>
            <a:off x="5342163" y="4739434"/>
            <a:ext cx="1681289" cy="1513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900">
                <a:solidFill>
                  <a:schemeClr val="tx1"/>
                </a:solidFill>
                <a:latin typeface="Arial"/>
                <a:cs typeface="Arial"/>
              </a:rPr>
              <a:t>Python code for sending packets</a:t>
            </a: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xmlns="" id="{520F4394-DCA6-927A-5FDA-28A82796083D}"/>
              </a:ext>
            </a:extLst>
          </p:cNvPr>
          <p:cNvSpPr txBox="1"/>
          <p:nvPr/>
        </p:nvSpPr>
        <p:spPr>
          <a:xfrm>
            <a:off x="589190" y="3051774"/>
            <a:ext cx="4758088" cy="346249"/>
          </a:xfrm>
          <a:prstGeom prst="rect">
            <a:avLst/>
          </a:prstGeom>
        </p:spPr>
        <p:txBody>
          <a:bodyPr vert="horz" wrap="square" lIns="0" tIns="99060" rIns="0" bIns="0" rtlCol="0" anchor="t">
            <a:spAutoFit/>
          </a:bodyPr>
          <a:lstStyle/>
          <a:p>
            <a:pPr marL="12700" algn="l"/>
            <a:r>
              <a:rPr lang="en-US" sz="1600" b="1" spc="-20">
                <a:solidFill>
                  <a:srgbClr val="3C3C3B"/>
                </a:solidFill>
                <a:latin typeface="Calibri"/>
                <a:cs typeface="Calibri"/>
              </a:rPr>
              <a:t>2.Sending these 3 packets to fire</a:t>
            </a:r>
            <a:endParaRPr lang="ko-KR" altLang="en-US" sz="1200">
              <a:latin typeface="Arial"/>
              <a:cs typeface="Arial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xmlns="" id="{E7E0EBBA-15D3-E93B-3FB4-6482516D7BE6}"/>
              </a:ext>
            </a:extLst>
          </p:cNvPr>
          <p:cNvSpPr/>
          <p:nvPr/>
        </p:nvSpPr>
        <p:spPr>
          <a:xfrm flipV="1">
            <a:off x="586097" y="3377710"/>
            <a:ext cx="2650051" cy="22848"/>
          </a:xfrm>
          <a:custGeom>
            <a:avLst/>
            <a:gdLst/>
            <a:ahLst/>
            <a:cxnLst/>
            <a:rect l="l" t="t" r="r" b="b"/>
            <a:pathLst>
              <a:path w="1614805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D22569D-B9C0-1610-F032-56E03B2240F3}"/>
              </a:ext>
            </a:extLst>
          </p:cNvPr>
          <p:cNvSpPr txBox="1"/>
          <p:nvPr/>
        </p:nvSpPr>
        <p:spPr>
          <a:xfrm>
            <a:off x="608511" y="1384935"/>
            <a:ext cx="3446145" cy="1166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Calibri"/>
                <a:cs typeface="Calibri"/>
              </a:rPr>
              <a:t> Transmitted data in plaintext on the client PC using </a:t>
            </a:r>
            <a:r>
              <a:rPr lang="en-US" altLang="ko-KR" sz="1200" dirty="0" err="1">
                <a:latin typeface="Calibri"/>
                <a:cs typeface="Calibri"/>
              </a:rPr>
              <a:t>Wireshark</a:t>
            </a:r>
            <a:r>
              <a:rPr lang="en-US" altLang="ko-KR" sz="1200" dirty="0">
                <a:latin typeface="Calibri"/>
                <a:cs typeface="Calibri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alibri"/>
                <a:cs typeface="Calibri"/>
              </a:rPr>
              <a:t> And, also you can see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the addresses and ports for the TCP connection.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1C13396-003C-A6EB-6281-2E8EE136BDCA}"/>
              </a:ext>
            </a:extLst>
          </p:cNvPr>
          <p:cNvSpPr txBox="1"/>
          <p:nvPr/>
        </p:nvSpPr>
        <p:spPr>
          <a:xfrm>
            <a:off x="587829" y="3377293"/>
            <a:ext cx="3178627" cy="9083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Calibri"/>
                <a:cs typeface="Calibri"/>
              </a:rPr>
              <a:t> Real-time sniffing of </a:t>
            </a:r>
            <a:r>
              <a:rPr lang="en-US" altLang="ko-KR" sz="1200" err="1">
                <a:latin typeface="Calibri"/>
                <a:cs typeface="Calibri"/>
              </a:rPr>
              <a:t>seq_num</a:t>
            </a:r>
            <a:r>
              <a:rPr lang="en-US" altLang="ko-KR" sz="1200">
                <a:latin typeface="Calibri"/>
                <a:cs typeface="Calibri"/>
              </a:rPr>
              <a:t> and </a:t>
            </a:r>
            <a:r>
              <a:rPr lang="en-US" altLang="ko-KR" sz="1200" err="1">
                <a:latin typeface="Calibri"/>
                <a:cs typeface="Calibri"/>
              </a:rPr>
              <a:t>ack_num</a:t>
            </a:r>
            <a:r>
              <a:rPr lang="en-US" altLang="ko-KR" sz="1200">
                <a:latin typeface="Calibri"/>
                <a:cs typeface="Calibri"/>
              </a:rPr>
              <a:t> of the TCP connection and sending of captured messages is possible.</a:t>
            </a:r>
            <a:endParaRPr lang="en-US" altLang="ko-KR" sz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E360FEE-B50E-9156-6AE2-6431881C2C43}"/>
              </a:ext>
            </a:extLst>
          </p:cNvPr>
          <p:cNvSpPr/>
          <p:nvPr/>
        </p:nvSpPr>
        <p:spPr>
          <a:xfrm>
            <a:off x="6051096" y="2766604"/>
            <a:ext cx="421822" cy="748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2C6562B-86F4-0001-0E03-5B8B4F9951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198030"/>
            <a:ext cx="7200592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pc="-125" dirty="0">
                <a:solidFill>
                  <a:schemeClr val="tx1"/>
                </a:solidFill>
              </a:rPr>
              <a:t>Exploit via Packet </a:t>
            </a:r>
            <a:r>
              <a:rPr lang="en-US" spc="-125" dirty="0" smtClean="0">
                <a:solidFill>
                  <a:schemeClr val="tx1"/>
                </a:solidFill>
              </a:rPr>
              <a:t>sniffing/spoofing</a:t>
            </a:r>
            <a:endParaRPr lang="en-US" b="0" spc="-125" dirty="0">
              <a:solidFill>
                <a:srgbClr val="C00000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64D7514-FB2E-0D1C-9A0D-15A98A7D85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16</a:t>
            </a:fld>
            <a:endParaRPr lang="ko-KR" alt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xmlns="" id="{D4916796-7E91-B312-A784-7B8034322B59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3.Exploit</a:t>
            </a:r>
            <a:endParaRPr lang="en-US" sz="1800" b="0">
              <a:solidFill>
                <a:srgbClr val="7F7F7F"/>
              </a:solidFill>
            </a:endParaRPr>
          </a:p>
        </p:txBody>
      </p:sp>
      <p:pic>
        <p:nvPicPr>
          <p:cNvPr id="5" name="온라인 미디어 4" title="CMU exploit 1 by team2">
            <a:hlinkClick r:id="" action="ppaction://media"/>
            <a:extLst>
              <a:ext uri="{FF2B5EF4-FFF2-40B4-BE49-F238E27FC236}">
                <a16:creationId xmlns:a16="http://schemas.microsoft.com/office/drawing/2014/main" xmlns="" id="{06A6EF2F-52CE-4648-4CF4-CC28C69EF9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5510" y="1184115"/>
            <a:ext cx="6574551" cy="37143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9012" y="76529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sng" dirty="0" smtClean="0">
                <a:effectLst/>
                <a:latin typeface="NotoSansKR"/>
                <a:hlinkClick r:id="rId4"/>
              </a:rPr>
              <a:t>https://youtu.be/oly2VFk9DJY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197" y="237278"/>
            <a:ext cx="6681379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pc="-55">
                <a:solidFill>
                  <a:schemeClr val="tx1"/>
                </a:solidFill>
              </a:rPr>
              <a:t>Exploit via MITM attack</a:t>
            </a:r>
            <a:endParaRPr lang="en-US" b="0" spc="-55">
              <a:solidFill>
                <a:schemeClr val="tx1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7DF752D9-5F19-7C8C-5917-EE5F5E28CB08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3.Exploit</a:t>
            </a:r>
            <a:endParaRPr lang="en-US" sz="1800" b="0">
              <a:solidFill>
                <a:srgbClr val="7F7F7F"/>
              </a:solidFill>
            </a:endParaRPr>
          </a:p>
        </p:txBody>
      </p:sp>
      <p:sp>
        <p:nvSpPr>
          <p:cNvPr id="51" name="슬라이드 번호 개체 틀 50">
            <a:extLst>
              <a:ext uri="{FF2B5EF4-FFF2-40B4-BE49-F238E27FC236}">
                <a16:creationId xmlns:a16="http://schemas.microsoft.com/office/drawing/2014/main" xmlns="" id="{343226C0-8005-7913-90B0-5AC5023614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83599" y="4819513"/>
            <a:ext cx="287020" cy="20005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69" name="object 6">
            <a:extLst>
              <a:ext uri="{FF2B5EF4-FFF2-40B4-BE49-F238E27FC236}">
                <a16:creationId xmlns:a16="http://schemas.microsoft.com/office/drawing/2014/main" xmlns="" id="{7D344E71-A568-C63F-EA8E-3CB6BFD099A7}"/>
              </a:ext>
            </a:extLst>
          </p:cNvPr>
          <p:cNvSpPr txBox="1"/>
          <p:nvPr/>
        </p:nvSpPr>
        <p:spPr>
          <a:xfrm>
            <a:off x="602727" y="857236"/>
            <a:ext cx="4959319" cy="346249"/>
          </a:xfrm>
          <a:prstGeom prst="rect">
            <a:avLst/>
          </a:prstGeom>
        </p:spPr>
        <p:txBody>
          <a:bodyPr vert="horz" wrap="square" lIns="0" tIns="99060" rIns="0" bIns="0" rtlCol="0" anchor="t">
            <a:spAutoFit/>
          </a:bodyPr>
          <a:lstStyle/>
          <a:p>
            <a:pPr marL="12700" algn="l"/>
            <a:r>
              <a:rPr lang="en-US" sz="1600" b="1" spc="-20">
                <a:solidFill>
                  <a:srgbClr val="3C3C3B"/>
                </a:solidFill>
                <a:latin typeface="Calibri"/>
                <a:cs typeface="Calibri"/>
              </a:rPr>
              <a:t>1.Replacing certificates and key on client</a:t>
            </a:r>
            <a:endParaRPr lang="en-US" altLang="ko-KR" sz="1600" b="1" spc="-20">
              <a:solidFill>
                <a:srgbClr val="3C3C3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xmlns="" id="{4E7BFDD5-D1B1-AD97-3CF4-7FFAB0C9E630}"/>
              </a:ext>
            </a:extLst>
          </p:cNvPr>
          <p:cNvSpPr/>
          <p:nvPr/>
        </p:nvSpPr>
        <p:spPr>
          <a:xfrm flipV="1">
            <a:off x="600941" y="1193765"/>
            <a:ext cx="3203615" cy="19755"/>
          </a:xfrm>
          <a:custGeom>
            <a:avLst/>
            <a:gdLst/>
            <a:ahLst/>
            <a:cxnLst/>
            <a:rect l="l" t="t" r="r" b="b"/>
            <a:pathLst>
              <a:path w="1614805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F9B2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EEF32-1A22-F987-6A1C-A9AB6AF081B7}"/>
              </a:ext>
            </a:extLst>
          </p:cNvPr>
          <p:cNvSpPr txBox="1"/>
          <p:nvPr/>
        </p:nvSpPr>
        <p:spPr>
          <a:xfrm>
            <a:off x="601707" y="1201239"/>
            <a:ext cx="4711609" cy="6177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Calibri"/>
                <a:cs typeface="Calibri"/>
              </a:rPr>
              <a:t> Copy the certificate and key on the client</a:t>
            </a:r>
            <a:r>
              <a:rPr lang="en-US" altLang="ko-KR" sz="1200">
                <a:solidFill>
                  <a:srgbClr val="000000"/>
                </a:solidFill>
                <a:latin typeface="Calibri"/>
                <a:cs typeface="Calibri"/>
              </a:rPr>
              <a:t>, and replace them with others.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Calibri"/>
                <a:cs typeface="Calibri"/>
              </a:rPr>
              <a:t> It makes the client to </a:t>
            </a:r>
            <a:r>
              <a:rPr lang="en-US" altLang="ko-KR" sz="1200" u="sng">
                <a:solidFill>
                  <a:srgbClr val="000000"/>
                </a:solidFill>
                <a:latin typeface="Calibri"/>
                <a:cs typeface="Calibri"/>
              </a:rPr>
              <a:t>spoof authentication</a:t>
            </a:r>
            <a:r>
              <a:rPr lang="en-US" altLang="ko-KR" sz="1200">
                <a:solidFill>
                  <a:srgbClr val="000000"/>
                </a:solidFill>
                <a:latin typeface="Calibri"/>
                <a:cs typeface="Calibri"/>
              </a:rPr>
              <a:t> with the middle server.</a:t>
            </a:r>
            <a:endParaRPr lang="en-US" altLang="ko-KR" sz="1200">
              <a:latin typeface="Calibri"/>
              <a:cs typeface="Calibri"/>
            </a:endParaRPr>
          </a:p>
        </p:txBody>
      </p:sp>
      <p:pic>
        <p:nvPicPr>
          <p:cNvPr id="5" name="그림 4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xmlns="" id="{E1CB919A-929E-FB23-27F1-A6E98138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8" y="605517"/>
            <a:ext cx="2515961" cy="12246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DE1CDAB-A460-AA59-63C0-76860EEB99E3}"/>
              </a:ext>
            </a:extLst>
          </p:cNvPr>
          <p:cNvSpPr/>
          <p:nvPr/>
        </p:nvSpPr>
        <p:spPr>
          <a:xfrm>
            <a:off x="5826311" y="1201495"/>
            <a:ext cx="693965" cy="6123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xmlns="" id="{41D869E4-8D7B-1B1D-A14E-F2D52C89AFE8}"/>
              </a:ext>
            </a:extLst>
          </p:cNvPr>
          <p:cNvSpPr txBox="1"/>
          <p:nvPr/>
        </p:nvSpPr>
        <p:spPr>
          <a:xfrm>
            <a:off x="2766263" y="1932199"/>
            <a:ext cx="4959319" cy="346249"/>
          </a:xfrm>
          <a:prstGeom prst="rect">
            <a:avLst/>
          </a:prstGeom>
        </p:spPr>
        <p:txBody>
          <a:bodyPr vert="horz" wrap="square" lIns="0" tIns="99060" rIns="0" bIns="0" rtlCol="0" anchor="t">
            <a:spAutoFit/>
          </a:bodyPr>
          <a:lstStyle/>
          <a:p>
            <a:pPr marL="12700" algn="l"/>
            <a:r>
              <a:rPr lang="en-US" sz="1600" b="1" spc="-20">
                <a:solidFill>
                  <a:srgbClr val="3C3C3B"/>
                </a:solidFill>
                <a:latin typeface="Calibri"/>
                <a:cs typeface="Calibri"/>
              </a:rPr>
              <a:t>2.Modifing OpenVPN configuration file in client.</a:t>
            </a:r>
            <a:endParaRPr lang="en-US" altLang="ko-KR" sz="1600" b="1" spc="-20">
              <a:solidFill>
                <a:srgbClr val="3C3C3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xmlns="" id="{2D941B3B-4878-0355-A7DD-347F976628BE}"/>
              </a:ext>
            </a:extLst>
          </p:cNvPr>
          <p:cNvSpPr/>
          <p:nvPr/>
        </p:nvSpPr>
        <p:spPr>
          <a:xfrm flipV="1">
            <a:off x="2764477" y="2275531"/>
            <a:ext cx="3931597" cy="6149"/>
          </a:xfrm>
          <a:custGeom>
            <a:avLst/>
            <a:gdLst/>
            <a:ahLst/>
            <a:cxnLst/>
            <a:rect l="l" t="t" r="r" b="b"/>
            <a:pathLst>
              <a:path w="1614805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94DFC26-D538-D225-B69D-A55314B59F9F}"/>
              </a:ext>
            </a:extLst>
          </p:cNvPr>
          <p:cNvSpPr txBox="1"/>
          <p:nvPr/>
        </p:nvSpPr>
        <p:spPr>
          <a:xfrm>
            <a:off x="2765242" y="2276202"/>
            <a:ext cx="5337537" cy="6177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Calibri"/>
                <a:cs typeface="Calibri"/>
              </a:rPr>
              <a:t> </a:t>
            </a:r>
            <a:r>
              <a:rPr lang="en-US" altLang="ko-KR" sz="1200">
                <a:latin typeface="Calibri"/>
                <a:ea typeface="Calibri"/>
                <a:cs typeface="Calibri"/>
              </a:rPr>
              <a:t>Modify the OpenVPN configuration file on the client. 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Calibri"/>
                <a:ea typeface="Calibri"/>
                <a:cs typeface="Calibri"/>
              </a:rPr>
              <a:t> This allows ignoring the user's IP input and </a:t>
            </a:r>
            <a:r>
              <a:rPr lang="en-US" altLang="ko-KR" sz="1200" u="sng">
                <a:latin typeface="Calibri"/>
                <a:ea typeface="Calibri"/>
                <a:cs typeface="Calibri"/>
              </a:rPr>
              <a:t>connecting to the middle server's IP</a:t>
            </a:r>
            <a:r>
              <a:rPr lang="en-US" altLang="ko-KR" sz="1200">
                <a:latin typeface="Calibri"/>
                <a:ea typeface="Calibri"/>
                <a:cs typeface="Calibri"/>
              </a:rPr>
              <a:t>.</a:t>
            </a:r>
            <a:endParaRPr lang="en-US" altLang="ko-KR" sz="1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8BB35925-E8A4-7F60-7F89-ED0EF3D68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1812471"/>
            <a:ext cx="2084615" cy="1362075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xmlns="" id="{6A92E05F-7997-F07A-5CE2-E9BEABED5A74}"/>
              </a:ext>
            </a:extLst>
          </p:cNvPr>
          <p:cNvSpPr txBox="1"/>
          <p:nvPr/>
        </p:nvSpPr>
        <p:spPr>
          <a:xfrm>
            <a:off x="3691548" y="3095608"/>
            <a:ext cx="4911694" cy="346249"/>
          </a:xfrm>
          <a:prstGeom prst="rect">
            <a:avLst/>
          </a:prstGeom>
        </p:spPr>
        <p:txBody>
          <a:bodyPr vert="horz" wrap="square" lIns="0" tIns="99060" rIns="0" bIns="0" rtlCol="0" anchor="t">
            <a:spAutoFit/>
          </a:bodyPr>
          <a:lstStyle/>
          <a:p>
            <a:pPr marL="12700" algn="l"/>
            <a:r>
              <a:rPr lang="en-US" sz="1600" b="1" spc="-20">
                <a:solidFill>
                  <a:srgbClr val="3C3C3B"/>
                </a:solidFill>
                <a:latin typeface="Calibri"/>
                <a:cs typeface="Calibri"/>
              </a:rPr>
              <a:t>3.Forwarding user login to establish OpenVPN connection</a:t>
            </a:r>
            <a:endParaRPr lang="en-US" altLang="ko-KR" sz="1600" b="1" spc="-20">
              <a:solidFill>
                <a:srgbClr val="3C3C3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xmlns="" id="{1C7AD4C1-065E-293B-07C8-5764AD766E04}"/>
              </a:ext>
            </a:extLst>
          </p:cNvPr>
          <p:cNvSpPr/>
          <p:nvPr/>
        </p:nvSpPr>
        <p:spPr>
          <a:xfrm>
            <a:off x="3689762" y="3438285"/>
            <a:ext cx="4714008" cy="656"/>
          </a:xfrm>
          <a:custGeom>
            <a:avLst/>
            <a:gdLst/>
            <a:ahLst/>
            <a:cxnLst/>
            <a:rect l="l" t="t" r="r" b="b"/>
            <a:pathLst>
              <a:path w="1614805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26EFBB-768E-239F-6752-C34B0D126E05}"/>
              </a:ext>
            </a:extLst>
          </p:cNvPr>
          <p:cNvSpPr txBox="1"/>
          <p:nvPr/>
        </p:nvSpPr>
        <p:spPr>
          <a:xfrm>
            <a:off x="3690527" y="3439611"/>
            <a:ext cx="4711609" cy="11705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latin typeface="Calibri"/>
                <a:cs typeface="Calibri"/>
              </a:rPr>
              <a:t> By forwarding the user</a:t>
            </a:r>
            <a:r>
              <a:rPr lang="en-US" sz="1200">
                <a:latin typeface="Calibri"/>
                <a:ea typeface="Calibri"/>
                <a:cs typeface="Calibri"/>
              </a:rPr>
              <a:t>  ID and password, the connection can be established. 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en-US" sz="1200">
                <a:latin typeface="Calibri"/>
                <a:ea typeface="Calibri"/>
                <a:cs typeface="Calibri"/>
              </a:rPr>
              <a:t> After that, </a:t>
            </a:r>
            <a:r>
              <a:rPr lang="en-US" sz="1200" b="1" u="sng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middle server can intercept all communications or send any messages.</a:t>
            </a:r>
            <a:endParaRPr lang="ko-KR" b="1" u="sng">
              <a:solidFill>
                <a:schemeClr val="tx1"/>
              </a:solidFill>
            </a:endParaRPr>
          </a:p>
        </p:txBody>
      </p:sp>
      <p:pic>
        <p:nvPicPr>
          <p:cNvPr id="18" name="그림 17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xmlns="" id="{96E6010B-E167-5160-A004-A108C6EAF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02" y="3271838"/>
            <a:ext cx="2951391" cy="17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197" y="237278"/>
            <a:ext cx="6681379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pc="-55">
                <a:solidFill>
                  <a:schemeClr val="tx1"/>
                </a:solidFill>
              </a:rPr>
              <a:t>Exploit via MITM attack</a:t>
            </a:r>
            <a:endParaRPr lang="en-US" b="0" spc="-55">
              <a:solidFill>
                <a:schemeClr val="tx1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7DF752D9-5F19-7C8C-5917-EE5F5E28CB08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3.Exploit</a:t>
            </a:r>
            <a:endParaRPr lang="en-US" sz="1800" b="0">
              <a:solidFill>
                <a:srgbClr val="7F7F7F"/>
              </a:solidFill>
            </a:endParaRPr>
          </a:p>
        </p:txBody>
      </p:sp>
      <p:sp>
        <p:nvSpPr>
          <p:cNvPr id="51" name="슬라이드 번호 개체 틀 50">
            <a:extLst>
              <a:ext uri="{FF2B5EF4-FFF2-40B4-BE49-F238E27FC236}">
                <a16:creationId xmlns:a16="http://schemas.microsoft.com/office/drawing/2014/main" xmlns="" id="{343226C0-8005-7913-90B0-5AC5023614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88656" y="4809397"/>
            <a:ext cx="287020" cy="20005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ko-KR"/>
              <a:t>18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BAE5B46-53FF-F86D-0EF8-77056EB97098}"/>
              </a:ext>
            </a:extLst>
          </p:cNvPr>
          <p:cNvGrpSpPr/>
          <p:nvPr/>
        </p:nvGrpSpPr>
        <p:grpSpPr>
          <a:xfrm>
            <a:off x="147953" y="1478223"/>
            <a:ext cx="8124749" cy="2184079"/>
            <a:chOff x="147953" y="763848"/>
            <a:chExt cx="8124749" cy="2184079"/>
          </a:xfrm>
        </p:grpSpPr>
        <p:sp>
          <p:nvSpPr>
            <p:cNvPr id="9" name="모서리가 둥근 직사각형 3">
              <a:extLst>
                <a:ext uri="{FF2B5EF4-FFF2-40B4-BE49-F238E27FC236}">
                  <a16:creationId xmlns:a16="http://schemas.microsoft.com/office/drawing/2014/main" xmlns="" id="{9B93BC93-7A03-1AEC-8D57-3CB78C64E0CA}"/>
                </a:ext>
              </a:extLst>
            </p:cNvPr>
            <p:cNvSpPr/>
            <p:nvPr/>
          </p:nvSpPr>
          <p:spPr>
            <a:xfrm>
              <a:off x="1572035" y="1232835"/>
              <a:ext cx="957564" cy="4313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맑은 고딕"/>
                </a:rPr>
                <a:t>Application</a:t>
              </a:r>
              <a:endParaRPr lang="en-US" altLang="ko-KR" sz="1200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A66854B5-AF1B-079A-37B9-A528AA9BCFFD}"/>
                </a:ext>
              </a:extLst>
            </p:cNvPr>
            <p:cNvGrpSpPr/>
            <p:nvPr/>
          </p:nvGrpSpPr>
          <p:grpSpPr>
            <a:xfrm>
              <a:off x="895993" y="1085745"/>
              <a:ext cx="278764" cy="567099"/>
              <a:chOff x="971474" y="1085743"/>
              <a:chExt cx="356788" cy="726870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858DCF49-7F31-B09B-AD35-408F807460C6}"/>
                  </a:ext>
                </a:extLst>
              </p:cNvPr>
              <p:cNvSpPr/>
              <p:nvPr/>
            </p:nvSpPr>
            <p:spPr>
              <a:xfrm>
                <a:off x="1036162" y="1085743"/>
                <a:ext cx="228600" cy="2286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kern="0"/>
                </a:defPPr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>
                  <a:solidFill>
                    <a:schemeClr val="tx1"/>
                  </a:solidFill>
                  <a:ea typeface="맑은 고딕"/>
                  <a:cs typeface="Calibri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CD79863F-7137-F559-7E4A-806C62D7337B}"/>
                  </a:ext>
                </a:extLst>
              </p:cNvPr>
              <p:cNvCxnSpPr/>
              <p:nvPr/>
            </p:nvCxnSpPr>
            <p:spPr>
              <a:xfrm>
                <a:off x="1150462" y="1314343"/>
                <a:ext cx="0" cy="304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6A202417-7274-1861-9442-5EBDC97C13A3}"/>
                  </a:ext>
                </a:extLst>
              </p:cNvPr>
              <p:cNvCxnSpPr/>
              <p:nvPr/>
            </p:nvCxnSpPr>
            <p:spPr>
              <a:xfrm>
                <a:off x="971474" y="1390543"/>
                <a:ext cx="35678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xmlns="" id="{ACB744D3-F0DD-AA8B-017E-4A8A6A890338}"/>
                  </a:ext>
                </a:extLst>
              </p:cNvPr>
              <p:cNvCxnSpPr/>
              <p:nvPr/>
            </p:nvCxnSpPr>
            <p:spPr>
              <a:xfrm flipV="1">
                <a:off x="1005215" y="1613799"/>
                <a:ext cx="144059" cy="19881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14C526FA-9FA1-54AC-62A9-BE247072B56D}"/>
                  </a:ext>
                </a:extLst>
              </p:cNvPr>
              <p:cNvCxnSpPr/>
              <p:nvPr/>
            </p:nvCxnSpPr>
            <p:spPr>
              <a:xfrm flipH="1" flipV="1">
                <a:off x="1153044" y="1613801"/>
                <a:ext cx="175218" cy="1988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모서리가 둥근 직사각형 23">
              <a:extLst>
                <a:ext uri="{FF2B5EF4-FFF2-40B4-BE49-F238E27FC236}">
                  <a16:creationId xmlns:a16="http://schemas.microsoft.com/office/drawing/2014/main" xmlns="" id="{2A24C218-82F0-7C12-FD7C-B4092B36CD7B}"/>
                </a:ext>
              </a:extLst>
            </p:cNvPr>
            <p:cNvSpPr/>
            <p:nvPr/>
          </p:nvSpPr>
          <p:spPr>
            <a:xfrm>
              <a:off x="1281668" y="1022401"/>
              <a:ext cx="1774005" cy="1924874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sp>
          <p:nvSpPr>
            <p:cNvPr id="14" name="모서리가 둥근 직사각형 24">
              <a:extLst>
                <a:ext uri="{FF2B5EF4-FFF2-40B4-BE49-F238E27FC236}">
                  <a16:creationId xmlns:a16="http://schemas.microsoft.com/office/drawing/2014/main" xmlns="" id="{1CBA77B3-F52A-0E8A-B65D-B7BD8FA329E8}"/>
                </a:ext>
              </a:extLst>
            </p:cNvPr>
            <p:cNvSpPr/>
            <p:nvPr/>
          </p:nvSpPr>
          <p:spPr>
            <a:xfrm>
              <a:off x="1510985" y="2080995"/>
              <a:ext cx="1160958" cy="4161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맑은 고딕"/>
                </a:rPr>
                <a:t>OpenVPN Network(C)</a:t>
              </a:r>
              <a:endParaRPr lang="en-US" altLang="ko-KR" sz="1200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A51D62B9-7E4D-4D23-7714-727DCDF7B93F}"/>
                </a:ext>
              </a:extLst>
            </p:cNvPr>
            <p:cNvCxnSpPr/>
            <p:nvPr/>
          </p:nvCxnSpPr>
          <p:spPr>
            <a:xfrm>
              <a:off x="2022824" y="1679683"/>
              <a:ext cx="2593" cy="3647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41">
              <a:extLst>
                <a:ext uri="{FF2B5EF4-FFF2-40B4-BE49-F238E27FC236}">
                  <a16:creationId xmlns:a16="http://schemas.microsoft.com/office/drawing/2014/main" xmlns="" id="{C0783362-9041-D79B-77A6-0643085E6E00}"/>
                </a:ext>
              </a:extLst>
            </p:cNvPr>
            <p:cNvSpPr/>
            <p:nvPr/>
          </p:nvSpPr>
          <p:spPr>
            <a:xfrm>
              <a:off x="7251049" y="1081292"/>
              <a:ext cx="744204" cy="4161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solidFill>
                    <a:schemeClr val="tx1"/>
                  </a:solidFill>
                  <a:ea typeface="맑은 고딕"/>
                </a:rPr>
                <a:t>Robot</a:t>
              </a:r>
              <a:endParaRPr lang="en-US" altLang="ko-KR" sz="1600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sp>
          <p:nvSpPr>
            <p:cNvPr id="17" name="모서리가 둥근 직사각형 48">
              <a:extLst>
                <a:ext uri="{FF2B5EF4-FFF2-40B4-BE49-F238E27FC236}">
                  <a16:creationId xmlns:a16="http://schemas.microsoft.com/office/drawing/2014/main" xmlns="" id="{ED1FAFEE-37A1-D72A-0519-811446759F9E}"/>
                </a:ext>
              </a:extLst>
            </p:cNvPr>
            <p:cNvSpPr/>
            <p:nvPr/>
          </p:nvSpPr>
          <p:spPr>
            <a:xfrm>
              <a:off x="5724424" y="1024826"/>
              <a:ext cx="2548278" cy="1544624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sp>
          <p:nvSpPr>
            <p:cNvPr id="18" name="모서리가 둥근 직사각형 49">
              <a:extLst>
                <a:ext uri="{FF2B5EF4-FFF2-40B4-BE49-F238E27FC236}">
                  <a16:creationId xmlns:a16="http://schemas.microsoft.com/office/drawing/2014/main" xmlns="" id="{D5285FFD-3FC7-526F-85EC-EE121C33DD2E}"/>
                </a:ext>
              </a:extLst>
            </p:cNvPr>
            <p:cNvSpPr/>
            <p:nvPr/>
          </p:nvSpPr>
          <p:spPr>
            <a:xfrm>
              <a:off x="6152432" y="2068842"/>
              <a:ext cx="1160958" cy="4161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맑은 고딕"/>
                </a:rPr>
                <a:t>OpenVPN Network(S)</a:t>
              </a:r>
              <a:endParaRPr lang="en-US" altLang="ko-KR" sz="1200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BF382EB8-1B05-9E68-1A95-464C739E4A47}"/>
                </a:ext>
              </a:extLst>
            </p:cNvPr>
            <p:cNvCxnSpPr/>
            <p:nvPr/>
          </p:nvCxnSpPr>
          <p:spPr>
            <a:xfrm flipH="1">
              <a:off x="6398230" y="1552241"/>
              <a:ext cx="876" cy="49109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61">
              <a:extLst>
                <a:ext uri="{FF2B5EF4-FFF2-40B4-BE49-F238E27FC236}">
                  <a16:creationId xmlns:a16="http://schemas.microsoft.com/office/drawing/2014/main" xmlns="" id="{09F5FF3E-BB83-BB7D-1832-CB3646551899}"/>
                </a:ext>
              </a:extLst>
            </p:cNvPr>
            <p:cNvSpPr txBox="1"/>
            <p:nvPr/>
          </p:nvSpPr>
          <p:spPr>
            <a:xfrm>
              <a:off x="1279219" y="845825"/>
              <a:ext cx="1511952" cy="2308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latin typeface="Calibri"/>
                  <a:cs typeface="Calibri"/>
                </a:rPr>
                <a:t>User Device : 192.168.0.123 </a:t>
              </a:r>
              <a:endParaRPr lang="en-US" altLang="ko-KR" sz="9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TextBox 62">
              <a:extLst>
                <a:ext uri="{FF2B5EF4-FFF2-40B4-BE49-F238E27FC236}">
                  <a16:creationId xmlns:a16="http://schemas.microsoft.com/office/drawing/2014/main" xmlns="" id="{29F14526-7635-8693-0293-9ADD9D8BC243}"/>
                </a:ext>
              </a:extLst>
            </p:cNvPr>
            <p:cNvSpPr txBox="1"/>
            <p:nvPr/>
          </p:nvSpPr>
          <p:spPr>
            <a:xfrm>
              <a:off x="5805988" y="792800"/>
              <a:ext cx="1553630" cy="2308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latin typeface="Calibri"/>
                  <a:cs typeface="Calibri"/>
                </a:rPr>
                <a:t>Robot Device : 192.168.0.248</a:t>
              </a:r>
              <a:endParaRPr lang="en-US" altLang="ko-KR" sz="9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9673099D-386C-EB04-19FA-1A2E32239602}"/>
                </a:ext>
              </a:extLst>
            </p:cNvPr>
            <p:cNvCxnSpPr/>
            <p:nvPr/>
          </p:nvCxnSpPr>
          <p:spPr>
            <a:xfrm>
              <a:off x="1342279" y="1426552"/>
              <a:ext cx="229888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43">
              <a:extLst>
                <a:ext uri="{FF2B5EF4-FFF2-40B4-BE49-F238E27FC236}">
                  <a16:creationId xmlns:a16="http://schemas.microsoft.com/office/drawing/2014/main" xmlns="" id="{B4DAD550-1084-A22F-7ABB-24D917188EBF}"/>
                </a:ext>
              </a:extLst>
            </p:cNvPr>
            <p:cNvSpPr txBox="1"/>
            <p:nvPr/>
          </p:nvSpPr>
          <p:spPr>
            <a:xfrm>
              <a:off x="1089016" y="1682838"/>
              <a:ext cx="981359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latin typeface="Calibri"/>
                  <a:cs typeface="Calibri"/>
                </a:rPr>
                <a:t>Connect Request</a:t>
              </a:r>
              <a:endParaRPr lang="en-US" altLang="ko-KR" sz="90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r>
                <a:rPr lang="en-US" altLang="ko-KR" sz="900">
                  <a:latin typeface="Calibri"/>
                  <a:cs typeface="Calibri"/>
                </a:rPr>
                <a:t>192.168.0.248</a:t>
              </a:r>
              <a:endParaRPr lang="en-US" altLang="en-US" sz="900">
                <a:latin typeface="Calibri"/>
                <a:cs typeface="Calibri"/>
              </a:endParaRPr>
            </a:p>
          </p:txBody>
        </p:sp>
        <p:sp>
          <p:nvSpPr>
            <p:cNvPr id="24" name="모서리가 둥근 직사각형 91">
              <a:extLst>
                <a:ext uri="{FF2B5EF4-FFF2-40B4-BE49-F238E27FC236}">
                  <a16:creationId xmlns:a16="http://schemas.microsoft.com/office/drawing/2014/main" xmlns="" id="{556B3822-2F43-CF33-BEC8-8B89F27238E8}"/>
                </a:ext>
              </a:extLst>
            </p:cNvPr>
            <p:cNvSpPr/>
            <p:nvPr/>
          </p:nvSpPr>
          <p:spPr>
            <a:xfrm>
              <a:off x="6026758" y="1131298"/>
              <a:ext cx="744204" cy="4161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solidFill>
                    <a:schemeClr val="tx1"/>
                  </a:solidFill>
                  <a:ea typeface="맑은 고딕"/>
                </a:rPr>
                <a:t>PAM</a:t>
              </a:r>
              <a:endParaRPr lang="en-US" altLang="ko-KR" sz="1600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sp>
          <p:nvSpPr>
            <p:cNvPr id="25" name="TextBox 92">
              <a:extLst>
                <a:ext uri="{FF2B5EF4-FFF2-40B4-BE49-F238E27FC236}">
                  <a16:creationId xmlns:a16="http://schemas.microsoft.com/office/drawing/2014/main" xmlns="" id="{7CDA7654-4D61-4261-15B1-D93C46D0F209}"/>
                </a:ext>
              </a:extLst>
            </p:cNvPr>
            <p:cNvSpPr txBox="1"/>
            <p:nvPr/>
          </p:nvSpPr>
          <p:spPr>
            <a:xfrm>
              <a:off x="147953" y="1283714"/>
              <a:ext cx="1002197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solidFill>
                    <a:srgbClr val="92D050"/>
                  </a:solidFill>
                  <a:latin typeface="Calibri"/>
                  <a:cs typeface="Calibri"/>
                </a:rPr>
                <a:t>Input:</a:t>
              </a:r>
            </a:p>
            <a:p>
              <a:r>
                <a:rPr lang="en-US" altLang="ko-KR" sz="900">
                  <a:solidFill>
                    <a:srgbClr val="92D050"/>
                  </a:solidFill>
                  <a:latin typeface="Calibri"/>
                  <a:cs typeface="Calibri"/>
                </a:rPr>
                <a:t>192.168.0.248</a:t>
              </a:r>
            </a:p>
            <a:p>
              <a:r>
                <a:rPr lang="en-US" altLang="ko-KR" sz="900">
                  <a:solidFill>
                    <a:srgbClr val="92D050"/>
                  </a:solidFill>
                  <a:latin typeface="Calibri"/>
                  <a:cs typeface="Calibri"/>
                </a:rPr>
                <a:t>id : trust</a:t>
              </a:r>
            </a:p>
            <a:p>
              <a:r>
                <a:rPr lang="en-US" altLang="ko-KR" sz="900">
                  <a:solidFill>
                    <a:srgbClr val="92D050"/>
                  </a:solidFill>
                  <a:latin typeface="Calibri"/>
                  <a:cs typeface="Calibri"/>
                </a:rPr>
                <a:t>pw : trust123!@#</a:t>
              </a:r>
            </a:p>
          </p:txBody>
        </p:sp>
        <p:sp>
          <p:nvSpPr>
            <p:cNvPr id="28" name="모서리가 둥근 직사각형 24">
              <a:extLst>
                <a:ext uri="{FF2B5EF4-FFF2-40B4-BE49-F238E27FC236}">
                  <a16:creationId xmlns:a16="http://schemas.microsoft.com/office/drawing/2014/main" xmlns="" id="{EB7890B0-6257-530A-FFBE-886EB886C55E}"/>
                </a:ext>
              </a:extLst>
            </p:cNvPr>
            <p:cNvSpPr/>
            <p:nvPr/>
          </p:nvSpPr>
          <p:spPr>
            <a:xfrm>
              <a:off x="3360993" y="2081181"/>
              <a:ext cx="942964" cy="4161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맑은 고딕"/>
                </a:rPr>
                <a:t>OpenVPN Network(S)</a:t>
              </a:r>
              <a:endParaRPr lang="en-US" altLang="ko-KR" sz="1200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sp>
          <p:nvSpPr>
            <p:cNvPr id="29" name="모서리가 둥근 직사각형 24">
              <a:extLst>
                <a:ext uri="{FF2B5EF4-FFF2-40B4-BE49-F238E27FC236}">
                  <a16:creationId xmlns:a16="http://schemas.microsoft.com/office/drawing/2014/main" xmlns="" id="{BBF42DE5-684E-A666-37A2-BAB0EEE040D6}"/>
                </a:ext>
              </a:extLst>
            </p:cNvPr>
            <p:cNvSpPr/>
            <p:nvPr/>
          </p:nvSpPr>
          <p:spPr>
            <a:xfrm>
              <a:off x="4438436" y="2081180"/>
              <a:ext cx="948855" cy="4161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맑은 고딕"/>
                </a:rPr>
                <a:t>OpenVPN Network(C)</a:t>
              </a:r>
              <a:endParaRPr lang="en-US" altLang="ko-KR" sz="1200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C2396B8D-C31A-4768-D712-C5061F164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408" y="2301453"/>
              <a:ext cx="657672" cy="8159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23">
              <a:extLst>
                <a:ext uri="{FF2B5EF4-FFF2-40B4-BE49-F238E27FC236}">
                  <a16:creationId xmlns:a16="http://schemas.microsoft.com/office/drawing/2014/main" xmlns="" id="{109ACC41-9AF9-541C-AA74-AC00F80B7E56}"/>
                </a:ext>
              </a:extLst>
            </p:cNvPr>
            <p:cNvSpPr/>
            <p:nvPr/>
          </p:nvSpPr>
          <p:spPr>
            <a:xfrm>
              <a:off x="3150745" y="1026420"/>
              <a:ext cx="2447090" cy="1921507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>
                <a:solidFill>
                  <a:schemeClr val="tx1"/>
                </a:solidFill>
                <a:ea typeface="맑은 고딕"/>
                <a:cs typeface="Calibri"/>
              </a:endParaRPr>
            </a:p>
          </p:txBody>
        </p:sp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xmlns="" id="{FC83E27A-1CA5-04ED-6647-FA89A8D728E1}"/>
                </a:ext>
              </a:extLst>
            </p:cNvPr>
            <p:cNvSpPr txBox="1"/>
            <p:nvPr/>
          </p:nvSpPr>
          <p:spPr>
            <a:xfrm>
              <a:off x="2519104" y="2497021"/>
              <a:ext cx="1109599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latin typeface="Calibri"/>
                  <a:cs typeface="Calibri"/>
                </a:rPr>
                <a:t>Connect Request</a:t>
              </a:r>
              <a:endParaRPr lang="en-US" altLang="ko-KR" sz="90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r>
                <a:rPr lang="en-US" altLang="ko-KR" sz="900" b="1">
                  <a:solidFill>
                    <a:srgbClr val="FF0000"/>
                  </a:solidFill>
                  <a:latin typeface="Calibri"/>
                  <a:cs typeface="Calibri"/>
                </a:rPr>
                <a:t>192.168.0.163:1195</a:t>
              </a:r>
              <a:endParaRPr lang="en-US" altLang="ko-KR" sz="900" b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A72E57BE-23C8-90AC-5FB4-E0ED37074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0489" y="2284706"/>
              <a:ext cx="669781" cy="1202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7">
              <a:extLst>
                <a:ext uri="{FF2B5EF4-FFF2-40B4-BE49-F238E27FC236}">
                  <a16:creationId xmlns:a16="http://schemas.microsoft.com/office/drawing/2014/main" xmlns="" id="{1364ADEE-4BED-D626-76AE-B433EFBD6571}"/>
                </a:ext>
              </a:extLst>
            </p:cNvPr>
            <p:cNvSpPr txBox="1"/>
            <p:nvPr/>
          </p:nvSpPr>
          <p:spPr>
            <a:xfrm>
              <a:off x="5470118" y="2497020"/>
              <a:ext cx="1109599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solidFill>
                    <a:schemeClr val="tx1"/>
                  </a:solidFill>
                  <a:latin typeface="Calibri"/>
                  <a:cs typeface="Calibri"/>
                </a:rPr>
                <a:t>Connect Request</a:t>
              </a:r>
              <a:endParaRPr lang="en-US" altLang="ko-KR" sz="900">
                <a:solidFill>
                  <a:schemeClr val="tx1"/>
                </a:solidFill>
                <a:latin typeface="Calibri"/>
                <a:ea typeface="Calibri"/>
                <a:cs typeface="Calibri"/>
              </a:endParaRPr>
            </a:p>
            <a:p>
              <a:r>
                <a:rPr lang="en-US" altLang="ko-KR" sz="900">
                  <a:solidFill>
                    <a:schemeClr val="tx1"/>
                  </a:solidFill>
                  <a:latin typeface="Calibri"/>
                  <a:cs typeface="Calibri"/>
                </a:rPr>
                <a:t>192.168.0.248:1194</a:t>
              </a:r>
              <a:endParaRPr lang="en-US" altLang="ko-KR" sz="900">
                <a:solidFill>
                  <a:schemeClr val="tx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5" name="모서리가 둥근 직사각형 24">
              <a:extLst>
                <a:ext uri="{FF2B5EF4-FFF2-40B4-BE49-F238E27FC236}">
                  <a16:creationId xmlns:a16="http://schemas.microsoft.com/office/drawing/2014/main" xmlns="" id="{EA243680-FE35-9593-5302-5A72BE001B50}"/>
                </a:ext>
              </a:extLst>
            </p:cNvPr>
            <p:cNvSpPr/>
            <p:nvPr/>
          </p:nvSpPr>
          <p:spPr>
            <a:xfrm>
              <a:off x="3769394" y="1285606"/>
              <a:ext cx="1160958" cy="4161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맑은 고딕"/>
                </a:rPr>
                <a:t>Exploit</a:t>
              </a:r>
              <a:endParaRPr lang="en-US" altLang="ko-KR">
                <a:solidFill>
                  <a:srgbClr val="FFFFFF"/>
                </a:solidFill>
                <a:ea typeface="맑은 고딕" panose="020B0503020000020004" pitchFamily="34" charset="-127"/>
                <a:cs typeface="Calibri"/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맑은 고딕"/>
                  <a:cs typeface="Calibri"/>
                </a:rPr>
                <a:t>Program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xmlns="" id="{9A6AF067-7BA9-E55A-EF4F-D4B37CB96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7940" y="1733153"/>
              <a:ext cx="429485" cy="33819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51C413F5-0ADE-8EA0-D94D-3556D50B52AE}"/>
                </a:ext>
              </a:extLst>
            </p:cNvPr>
            <p:cNvCxnSpPr>
              <a:cxnSpLocks/>
            </p:cNvCxnSpPr>
            <p:nvPr/>
          </p:nvCxnSpPr>
          <p:spPr>
            <a:xfrm>
              <a:off x="4456292" y="1754732"/>
              <a:ext cx="464834" cy="3317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xmlns="" id="{7F41D6C9-CB9D-C07A-002E-09C23FCBE819}"/>
                </a:ext>
              </a:extLst>
            </p:cNvPr>
            <p:cNvSpPr txBox="1"/>
            <p:nvPr/>
          </p:nvSpPr>
          <p:spPr>
            <a:xfrm>
              <a:off x="4698335" y="1666014"/>
              <a:ext cx="1119415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kern="0"/>
              </a:defPPr>
            </a:lstStyle>
            <a:p>
              <a:pPr rtl="0"/>
              <a:r>
                <a:rPr lang="en-US" altLang="ko-KR" sz="90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id : trust​</a:t>
              </a:r>
            </a:p>
            <a:p>
              <a:pPr rtl="0"/>
              <a:r>
                <a:rPr lang="en-US" altLang="ko-KR" sz="90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pw : trust123!@#</a:t>
              </a:r>
            </a:p>
          </p:txBody>
        </p:sp>
        <p:sp>
          <p:nvSpPr>
            <p:cNvPr id="39" name="TextBox 26">
              <a:extLst>
                <a:ext uri="{FF2B5EF4-FFF2-40B4-BE49-F238E27FC236}">
                  <a16:creationId xmlns:a16="http://schemas.microsoft.com/office/drawing/2014/main" xmlns="" id="{70232EE7-BE9C-EEB1-5262-8989B1D2F7EA}"/>
                </a:ext>
              </a:extLst>
            </p:cNvPr>
            <p:cNvSpPr txBox="1"/>
            <p:nvPr/>
          </p:nvSpPr>
          <p:spPr>
            <a:xfrm>
              <a:off x="3580837" y="2570330"/>
              <a:ext cx="1667444" cy="2308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latin typeface="Calibri"/>
                  <a:cs typeface="Calibri"/>
                </a:rPr>
                <a:t>Attacker Device : 192.168.0.163</a:t>
              </a:r>
              <a:endParaRPr lang="en-US" altLang="ko-KR" sz="9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xmlns="" id="{199107B7-D4CA-BA6F-C859-9F578EBD5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2041" y="1504439"/>
              <a:ext cx="644312" cy="56740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그림 53" descr="스케치, 만화 영화, 클립아트이(가) 표시된 사진&#10;&#10;자동 생성된 설명">
              <a:extLst>
                <a:ext uri="{FF2B5EF4-FFF2-40B4-BE49-F238E27FC236}">
                  <a16:creationId xmlns:a16="http://schemas.microsoft.com/office/drawing/2014/main" xmlns="" id="{07E1CE39-EAC8-A0FD-A315-2177618F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0022" y="763848"/>
              <a:ext cx="420461" cy="44631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7E2A2665-EBFA-CF0F-5701-459E4BB6A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4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3582" y="1483194"/>
              <a:ext cx="252213" cy="363936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F49490A1-78DA-BD08-DD38-0F072C89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4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21133" y="1483194"/>
              <a:ext cx="252213" cy="363936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C1148467-CAC1-79F3-71B3-CA729AD7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5668" y="1398098"/>
              <a:ext cx="252213" cy="363936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C1FC7173-C2C5-D14F-7319-436B4F931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6626" y="1616093"/>
              <a:ext cx="252213" cy="363936"/>
            </a:xfrm>
            <a:prstGeom prst="rect">
              <a:avLst/>
            </a:prstGeom>
          </p:spPr>
        </p:pic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xmlns="" id="{36F1E10A-FAE7-B8E9-DBF4-ABE68D4288BC}"/>
                </a:ext>
              </a:extLst>
            </p:cNvPr>
            <p:cNvSpPr txBox="1"/>
            <p:nvPr/>
          </p:nvSpPr>
          <p:spPr>
            <a:xfrm>
              <a:off x="6371593" y="1607096"/>
              <a:ext cx="1119415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solidFill>
                    <a:srgbClr val="FF0000"/>
                  </a:solidFill>
                  <a:latin typeface="Calibri"/>
                  <a:ea typeface="맑은 고딕"/>
                  <a:cs typeface="Calibri"/>
                </a:rPr>
                <a:t>Pass</a:t>
              </a:r>
            </a:p>
          </p:txBody>
        </p:sp>
        <p:sp>
          <p:nvSpPr>
            <p:cNvPr id="63" name="모서리가 둥근 직사각형 24">
              <a:extLst>
                <a:ext uri="{FF2B5EF4-FFF2-40B4-BE49-F238E27FC236}">
                  <a16:creationId xmlns:a16="http://schemas.microsoft.com/office/drawing/2014/main" xmlns="" id="{4941BE57-D497-B7AB-F63D-42A537FDBCDA}"/>
                </a:ext>
              </a:extLst>
            </p:cNvPr>
            <p:cNvSpPr/>
            <p:nvPr/>
          </p:nvSpPr>
          <p:spPr>
            <a:xfrm>
              <a:off x="1522768" y="2658386"/>
              <a:ext cx="937072" cy="2099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맑은 고딕"/>
                </a:rPr>
                <a:t>Config. file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1">
              <a:extLst>
                <a:ext uri="{FF2B5EF4-FFF2-40B4-BE49-F238E27FC236}">
                  <a16:creationId xmlns:a16="http://schemas.microsoft.com/office/drawing/2014/main" xmlns="" id="{AB8D86AE-939A-7697-1D69-FA1691129950}"/>
                </a:ext>
              </a:extLst>
            </p:cNvPr>
            <p:cNvSpPr txBox="1"/>
            <p:nvPr/>
          </p:nvSpPr>
          <p:spPr>
            <a:xfrm>
              <a:off x="2498812" y="1287706"/>
              <a:ext cx="591829" cy="2308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solidFill>
                    <a:srgbClr val="FF0000"/>
                  </a:solidFill>
                  <a:latin typeface="Calibri"/>
                  <a:ea typeface="Calibri"/>
                  <a:cs typeface="Calibri"/>
                </a:rPr>
                <a:t>Fake key</a:t>
              </a:r>
            </a:p>
          </p:txBody>
        </p:sp>
        <p:sp>
          <p:nvSpPr>
            <p:cNvPr id="66" name="TextBox 61">
              <a:extLst>
                <a:ext uri="{FF2B5EF4-FFF2-40B4-BE49-F238E27FC236}">
                  <a16:creationId xmlns:a16="http://schemas.microsoft.com/office/drawing/2014/main" xmlns="" id="{CED7400F-35F3-1C1C-AED7-5E0D0A04D140}"/>
                </a:ext>
              </a:extLst>
            </p:cNvPr>
            <p:cNvSpPr txBox="1"/>
            <p:nvPr/>
          </p:nvSpPr>
          <p:spPr>
            <a:xfrm>
              <a:off x="3152796" y="1287706"/>
              <a:ext cx="591829" cy="2308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kern="0"/>
              </a:defPPr>
            </a:lstStyle>
            <a:p>
              <a:r>
                <a:rPr lang="en-US" altLang="ko-KR" sz="900">
                  <a:solidFill>
                    <a:srgbClr val="FF0000"/>
                  </a:solidFill>
                  <a:latin typeface="Calibri"/>
                  <a:ea typeface="Calibri"/>
                  <a:cs typeface="Calibri"/>
                </a:rPr>
                <a:t>Fake key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A071B41-9DC3-11B6-FF39-51F030362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3910" y="2475513"/>
              <a:ext cx="612" cy="1791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09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198030"/>
            <a:ext cx="5211839" cy="110286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pc="-125" dirty="0">
                <a:solidFill>
                  <a:schemeClr val="tx1"/>
                </a:solidFill>
              </a:rPr>
              <a:t>Exploit via MITM</a:t>
            </a:r>
            <a:r>
              <a:rPr lang="en-US" spc="-125" dirty="0">
                <a:solidFill>
                  <a:schemeClr val="tx1"/>
                </a:solidFill>
                <a:ea typeface="Calibri"/>
              </a:rPr>
              <a:t> </a:t>
            </a:r>
            <a:r>
              <a:rPr lang="en-US" spc="-125" dirty="0" smtClean="0">
                <a:solidFill>
                  <a:schemeClr val="tx1"/>
                </a:solidFill>
              </a:rPr>
              <a:t>attack</a:t>
            </a:r>
            <a:endParaRPr lang="en-US" b="0" spc="-125" dirty="0">
              <a:solidFill>
                <a:srgbClr val="C00000"/>
              </a:solidFill>
              <a:ea typeface="Calibri"/>
            </a:endParaRPr>
          </a:p>
          <a:p>
            <a:pPr marL="12700">
              <a:spcBef>
                <a:spcPts val="100"/>
              </a:spcBef>
            </a:pPr>
            <a:endParaRPr lang="en-US" spc="-125" dirty="0">
              <a:solidFill>
                <a:schemeClr val="tx1"/>
              </a:solidFill>
              <a:ea typeface="Calibri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CCF9C38-37D1-3A7E-6F1E-43F51AC58C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19</a:t>
            </a:fld>
            <a:endParaRPr lang="ko-KR" alt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xmlns="" id="{46485177-4E28-3611-295F-6DBAE16204CA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3.Exploit</a:t>
            </a:r>
            <a:endParaRPr lang="en-US" sz="1800" b="0">
              <a:solidFill>
                <a:srgbClr val="7F7F7F"/>
              </a:solidFill>
            </a:endParaRPr>
          </a:p>
        </p:txBody>
      </p:sp>
      <p:pic>
        <p:nvPicPr>
          <p:cNvPr id="4" name="온라인 미디어 3" title="CMU exploit2 by team2">
            <a:hlinkClick r:id="" action="ppaction://media"/>
            <a:extLst>
              <a:ext uri="{FF2B5EF4-FFF2-40B4-BE49-F238E27FC236}">
                <a16:creationId xmlns:a16="http://schemas.microsoft.com/office/drawing/2014/main" xmlns="" id="{AD718DAC-659A-7035-EBAE-E4CE0A0B47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13136" y="1039390"/>
            <a:ext cx="6517728" cy="36822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3011" y="670058"/>
            <a:ext cx="351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sng" dirty="0" smtClean="0">
                <a:effectLst/>
                <a:latin typeface="NotoSansKR"/>
                <a:hlinkClick r:id="rId4"/>
              </a:rPr>
              <a:t>https://youtu.be/5gz9pafMpxQ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22B8C3-C886-1791-2C5F-FA9DF44C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99" y="284280"/>
            <a:ext cx="7132614" cy="53860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altLang="ko-KR">
                <a:ea typeface="맑은 고딕"/>
              </a:rPr>
              <a:t>Team members and evaluation plan</a:t>
            </a:r>
            <a:endParaRPr lang="ko-KR" b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BDD7ABE9-A32B-50F7-5C49-F970B54381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6525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lang="en-US" altLang="ko-KR" dirty="0"/>
              <a:t>2</a:t>
            </a:fld>
            <a:endParaRPr lang="ko-KR" altLang="en-US"/>
          </a:p>
        </p:txBody>
      </p:sp>
      <p:pic>
        <p:nvPicPr>
          <p:cNvPr id="5" name="그림 4" descr="의류, 사람, 신발류, 그룹이(가) 표시된 사진&#10;&#10;자동 생성된 설명">
            <a:extLst>
              <a:ext uri="{FF2B5EF4-FFF2-40B4-BE49-F238E27FC236}">
                <a16:creationId xmlns:a16="http://schemas.microsoft.com/office/drawing/2014/main" xmlns="" id="{EA3A106B-0A28-8564-F1C5-C757FF34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82" y="1288294"/>
            <a:ext cx="6232923" cy="33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197" y="237278"/>
            <a:ext cx="6681379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5">
                <a:solidFill>
                  <a:schemeClr val="tx1"/>
                </a:solidFill>
              </a:rPr>
              <a:t>Exploit via IP Spoofing 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309" y="892669"/>
            <a:ext cx="4586445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62865" algn="l">
              <a:spcBef>
                <a:spcPts val="100"/>
              </a:spcBef>
            </a:pPr>
            <a:r>
              <a:rPr lang="en-US" sz="1500" b="1">
                <a:solidFill>
                  <a:srgbClr val="3C3C3B"/>
                </a:solidFill>
                <a:latin typeface="Calibri"/>
                <a:ea typeface="Calibri"/>
                <a:cs typeface="Calibri"/>
              </a:rPr>
              <a:t>Establishing a TCP connection with an untrusted user</a:t>
            </a:r>
            <a:endParaRPr lang="en-US" altLang="ko-KR"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xmlns="" id="{46F2533E-7D1B-0CA1-246C-C51AFB36DB87}"/>
              </a:ext>
            </a:extLst>
          </p:cNvPr>
          <p:cNvSpPr/>
          <p:nvPr/>
        </p:nvSpPr>
        <p:spPr>
          <a:xfrm flipV="1">
            <a:off x="867466" y="1120981"/>
            <a:ext cx="4228654" cy="22654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6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7DF752D9-5F19-7C8C-5917-EE5F5E28CB08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3.Exploit</a:t>
            </a:r>
            <a:endParaRPr lang="en-US" sz="1800" b="0">
              <a:solidFill>
                <a:srgbClr val="7F7F7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82E679-66D6-2FCF-DCFE-5BFD77840C7C}"/>
              </a:ext>
            </a:extLst>
          </p:cNvPr>
          <p:cNvSpPr txBox="1"/>
          <p:nvPr/>
        </p:nvSpPr>
        <p:spPr>
          <a:xfrm>
            <a:off x="865053" y="1132377"/>
            <a:ext cx="4585194" cy="22797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 Check the server connection port on the client. </a:t>
            </a:r>
            <a:endParaRPr lang="en-US">
              <a:latin typeface="Calibri"/>
              <a:cs typeface="Calibri"/>
            </a:endParaRPr>
          </a:p>
          <a:p>
            <a:pPr algn="l">
              <a:lnSpc>
                <a:spcPct val="150000"/>
              </a:lnSpc>
            </a:pPr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>
              <a:lnSpc>
                <a:spcPct val="150000"/>
              </a:lnSpc>
            </a:pPr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 Change the attacker's address to the IP band used by OpenVPN. </a:t>
            </a:r>
            <a:endParaRPr lang="en-US">
              <a:latin typeface="Calibri"/>
              <a:cs typeface="Calibri"/>
            </a:endParaRPr>
          </a:p>
          <a:p>
            <a:pPr algn="l">
              <a:lnSpc>
                <a:spcPct val="150000"/>
              </a:lnSpc>
            </a:pPr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>
              <a:lnSpc>
                <a:spcPct val="150000"/>
              </a:lnSpc>
            </a:pPr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>
              <a:lnSpc>
                <a:spcPct val="15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 Create a new client and try to connect to the server. </a:t>
            </a:r>
            <a:endParaRPr lang="en-US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0020CFD7-6EAC-5DD5-AEF0-BE2F877C7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94" r="24040" b="39514"/>
          <a:stretch/>
        </p:blipFill>
        <p:spPr>
          <a:xfrm>
            <a:off x="1115005" y="1482817"/>
            <a:ext cx="7739497" cy="49064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845C443-9F38-1D08-7E4A-8FFB4F6C630E}"/>
              </a:ext>
            </a:extLst>
          </p:cNvPr>
          <p:cNvSpPr/>
          <p:nvPr/>
        </p:nvSpPr>
        <p:spPr>
          <a:xfrm>
            <a:off x="5323278" y="1596439"/>
            <a:ext cx="246231" cy="17935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xmlns="" id="{F6F00B95-D00A-2686-0190-F2445A09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2" y="2271409"/>
            <a:ext cx="4391025" cy="400050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383724F6-3092-42BB-F592-74A9B1EAC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04" y="3158434"/>
            <a:ext cx="4572000" cy="1425247"/>
          </a:xfrm>
          <a:prstGeom prst="rect">
            <a:avLst/>
          </a:prstGeom>
        </p:spPr>
      </p:pic>
      <p:pic>
        <p:nvPicPr>
          <p:cNvPr id="22" name="그림 2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xmlns="" id="{A4B58D11-6485-4B0D-5002-B07C65E03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476" y="3156403"/>
            <a:ext cx="3537221" cy="5974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A248235-87A5-7991-66FD-85F4F4E347F9}"/>
              </a:ext>
            </a:extLst>
          </p:cNvPr>
          <p:cNvSpPr txBox="1"/>
          <p:nvPr/>
        </p:nvSpPr>
        <p:spPr>
          <a:xfrm>
            <a:off x="864461" y="4693560"/>
            <a:ext cx="570567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000" b="1">
                <a:solidFill>
                  <a:srgbClr val="FF0000"/>
                </a:solidFill>
                <a:latin typeface="Calibri"/>
                <a:cs typeface="Arial"/>
              </a:rPr>
              <a:t>※ Connected to the address assigned by AP using the 10.8.0.X IP</a:t>
            </a:r>
            <a:endParaRPr lang="ko-KR" altLang="en-US">
              <a:latin typeface="Calibri"/>
              <a:cs typeface="Calibri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xmlns="" id="{05436A4B-3371-EFD2-50CE-1BEBC46031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00269"/>
            <a:ext cx="6255821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204"/>
              <a:t>Conclusions and </a:t>
            </a:r>
            <a:r>
              <a:rPr lang="en-US" spc="-130">
                <a:solidFill>
                  <a:srgbClr val="C12B39"/>
                </a:solidFill>
              </a:rPr>
              <a:t>Recommendations</a:t>
            </a:r>
            <a:endParaRPr lang="en-US" spc="-130">
              <a:solidFill>
                <a:srgbClr val="C12B39"/>
              </a:solidFill>
              <a:ea typeface="Calibri"/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797CDA1F-48C9-1FBA-6735-EC6D5C1DFA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21</a:t>
            </a:fld>
            <a:endParaRPr lang="ko-KR" altLang="en-US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xmlns="" id="{DA0AC2F3-1FEA-9711-FB84-794E478341D5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4. Conclusions</a:t>
            </a:r>
            <a:endParaRPr lang="ko-KR" altLang="en-US" err="1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A15CD90-F683-0D54-F4FA-20C3E612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92219"/>
              </p:ext>
            </p:extLst>
          </p:nvPr>
        </p:nvGraphicFramePr>
        <p:xfrm>
          <a:off x="812789" y="1498893"/>
          <a:ext cx="7205612" cy="23800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98422">
                  <a:extLst>
                    <a:ext uri="{9D8B030D-6E8A-4147-A177-3AD203B41FA5}">
                      <a16:colId xmlns:a16="http://schemas.microsoft.com/office/drawing/2014/main" xmlns="" val="1443291749"/>
                    </a:ext>
                  </a:extLst>
                </a:gridCol>
                <a:gridCol w="4507190">
                  <a:extLst>
                    <a:ext uri="{9D8B030D-6E8A-4147-A177-3AD203B41FA5}">
                      <a16:colId xmlns:a16="http://schemas.microsoft.com/office/drawing/2014/main" xmlns="" val="2709684722"/>
                    </a:ext>
                  </a:extLst>
                </a:gridCol>
              </a:tblGrid>
              <a:tr h="2769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1" i="0" u="none" strike="noStrike" noProof="0">
                          <a:latin typeface="Calibri"/>
                          <a:ea typeface="맑은 고딕"/>
                        </a:rPr>
                        <a:t>Vulnerability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Mitigation</a:t>
                      </a:r>
                      <a:r>
                        <a:rPr lang="ko-KR" sz="120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altLang="ko-KR" sz="120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Strategy</a:t>
                      </a:r>
                      <a:endParaRPr lang="en-US" altLang="ko-KR" sz="120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86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20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200" noProof="0">
                          <a:latin typeface="Calibri"/>
                        </a:rPr>
                        <a:t>Lack of encryption and authentication between endpoints</a:t>
                      </a:r>
                    </a:p>
                    <a:p>
                      <a:pPr lvl="0">
                        <a:buNone/>
                      </a:pPr>
                      <a:endParaRPr lang="ko-KR" altLang="en-US" sz="120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i="0" u="none" strike="noStrike" noProof="0">
                        <a:latin typeface="Calibri"/>
                        <a:ea typeface="맑은 고딕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>
                          <a:latin typeface="Calibri"/>
                          <a:ea typeface="맑은 고딕"/>
                        </a:rPr>
                        <a:t> </a:t>
                      </a:r>
                      <a:r>
                        <a:rPr lang="en-US" altLang="ko-KR" sz="1200" b="0" i="0" u="none" strike="noStrike" noProof="0">
                          <a:latin typeface="Calibri"/>
                          <a:ea typeface="맑은 고딕"/>
                        </a:rPr>
                        <a:t>Use TLS to communicate securely between the client application and server application.</a:t>
                      </a: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13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200" noProof="0">
                          <a:latin typeface="Calibri"/>
                        </a:rPr>
                        <a:t>Exposed certificates and </a:t>
                      </a:r>
                      <a:r>
                        <a:rPr lang="en-US" altLang="ko-KR" sz="1200" b="0" i="0" u="none" strike="noStrike" noProof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keys</a:t>
                      </a:r>
                    </a:p>
                    <a:p>
                      <a:pPr lvl="0">
                        <a:buNone/>
                      </a:pPr>
                      <a:endParaRPr lang="en-US" altLang="ko-KR" sz="1200" b="0" i="0" u="none" strike="noStrike" noProof="0">
                        <a:solidFill>
                          <a:srgbClr val="000000"/>
                        </a:solidFill>
                        <a:latin typeface="Calibri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200" noProof="0">
                          <a:latin typeface="Calibri"/>
                        </a:rPr>
                        <a:t>Store keys in secure Storage rather than a regular filesystem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118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200" noProof="0">
                          <a:latin typeface="Calibri"/>
                        </a:rPr>
                        <a:t>Insecure configuration files</a:t>
                      </a:r>
                    </a:p>
                    <a:p>
                      <a:pPr lvl="0">
                        <a:buNone/>
                      </a:pPr>
                      <a:endParaRPr lang="ko-KR" altLang="en-US" sz="120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altLang="ko-KR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Ensure the integrity of some configuration files using hash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05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2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00269"/>
            <a:ext cx="3575685" cy="5588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4"/>
              <a:t>Lessons</a:t>
            </a:r>
            <a:r>
              <a:rPr lang="en-US" spc="-100"/>
              <a:t> </a:t>
            </a:r>
            <a:r>
              <a:rPr lang="en-US" spc="-130">
                <a:solidFill>
                  <a:srgbClr val="C12B39"/>
                </a:solidFill>
              </a:rPr>
              <a:t>Learned</a:t>
            </a:r>
            <a:endParaRPr lang="en-US" spc="-130">
              <a:solidFill>
                <a:srgbClr val="C12B39"/>
              </a:solidFill>
              <a:ea typeface="Calibri"/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797CDA1F-48C9-1FBA-6735-EC6D5C1DFA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22</a:t>
            </a:fld>
            <a:endParaRPr lang="ko-KR" altLang="en-US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xmlns="" id="{DA0AC2F3-1FEA-9711-FB84-794E478341D5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4. Conclusions</a:t>
            </a:r>
            <a:endParaRPr lang="ko-KR" altLang="en-US" err="1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A4BCE7AC-72DE-B95B-216D-B8D186188835}"/>
              </a:ext>
            </a:extLst>
          </p:cNvPr>
          <p:cNvSpPr txBox="1"/>
          <p:nvPr/>
        </p:nvSpPr>
        <p:spPr>
          <a:xfrm>
            <a:off x="511057" y="1331108"/>
            <a:ext cx="8120435" cy="30598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85750" indent="-285750" algn="l"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dirty="0">
                <a:latin typeface="Calibri"/>
                <a:ea typeface="Malgun Gothic"/>
                <a:cs typeface="Calibri"/>
              </a:rPr>
              <a:t>Although the effective use of open source is impressive, vulnerabilities still exist.</a:t>
            </a:r>
          </a:p>
          <a:p>
            <a:pPr marL="285750" indent="-285750" algn="l"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endParaRPr lang="en-US" dirty="0">
              <a:latin typeface="Calibri"/>
              <a:ea typeface="Malgun Gothic"/>
              <a:cs typeface="Calibri"/>
            </a:endParaRPr>
          </a:p>
          <a:p>
            <a:pPr marL="285750" indent="-285750" algn="l"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dirty="0">
                <a:latin typeface="Calibri"/>
                <a:ea typeface="Malgun Gothic"/>
                <a:cs typeface="Calibri"/>
              </a:rPr>
              <a:t>Sharing other people's opinions and various opinions is effective in </a:t>
            </a:r>
            <a:r>
              <a:rPr lang="en-US" dirty="0" smtClean="0">
                <a:latin typeface="Calibri"/>
                <a:ea typeface="Malgun Gothic"/>
                <a:cs typeface="Calibri"/>
              </a:rPr>
              <a:t>improvement of security.</a:t>
            </a:r>
            <a:endParaRPr lang="en-US" dirty="0">
              <a:latin typeface="Calibri"/>
              <a:ea typeface="Malgun Gothic"/>
              <a:cs typeface="Calibri"/>
            </a:endParaRPr>
          </a:p>
          <a:p>
            <a:pPr marL="285750" indent="-285750" algn="l"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endParaRPr lang="en-US" dirty="0">
              <a:latin typeface="Calibri"/>
              <a:ea typeface="Malgun Gothic"/>
              <a:cs typeface="Calibri"/>
            </a:endParaRPr>
          </a:p>
          <a:p>
            <a:pPr marL="285750" indent="-285750" algn="l"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dirty="0">
                <a:latin typeface="Calibri"/>
                <a:ea typeface="Malgun Gothic"/>
                <a:cs typeface="Calibri"/>
              </a:rPr>
              <a:t>It is important to have experience with a variety of analysis tools.</a:t>
            </a:r>
          </a:p>
          <a:p>
            <a:pPr marL="285750" indent="-285750" algn="l"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endParaRPr lang="en-US" dirty="0">
              <a:latin typeface="Calibri"/>
              <a:ea typeface="Malgun Gothic"/>
              <a:cs typeface="Calibri"/>
            </a:endParaRPr>
          </a:p>
          <a:p>
            <a:pPr marL="285750" indent="-285750" algn="l"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dirty="0">
                <a:latin typeface="Calibri"/>
                <a:ea typeface="Malgun Gothic"/>
                <a:cs typeface="Calibri"/>
              </a:rPr>
              <a:t>K</a:t>
            </a:r>
            <a:r>
              <a:rPr lang="en-US" dirty="0" smtClean="0">
                <a:latin typeface="Calibri"/>
                <a:ea typeface="Malgun Gothic"/>
                <a:cs typeface="Calibri"/>
              </a:rPr>
              <a:t>ey protection is always important.</a:t>
            </a:r>
          </a:p>
          <a:p>
            <a:pPr algn="l">
              <a:buClr>
                <a:srgbClr val="E73345"/>
              </a:buClr>
              <a:tabLst>
                <a:tab pos="332740" algn="l"/>
              </a:tabLst>
            </a:pPr>
            <a:endParaRPr lang="en-US" dirty="0">
              <a:latin typeface="Calibri"/>
              <a:ea typeface="Malgun Gothic"/>
              <a:cs typeface="Calibri"/>
            </a:endParaRPr>
          </a:p>
          <a:p>
            <a:pPr marL="285750" indent="-285750" algn="l"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dirty="0" smtClean="0">
                <a:latin typeface="Calibri"/>
                <a:ea typeface="Malgun Gothic"/>
                <a:cs typeface="Calibri"/>
              </a:rPr>
              <a:t>With </a:t>
            </a:r>
            <a:r>
              <a:rPr lang="en-US" dirty="0">
                <a:latin typeface="Calibri"/>
                <a:ea typeface="Malgun Gothic"/>
                <a:cs typeface="Calibri"/>
              </a:rPr>
              <a:t>importance </a:t>
            </a:r>
            <a:r>
              <a:rPr lang="en-US" dirty="0" smtClean="0">
                <a:latin typeface="Calibri"/>
                <a:ea typeface="Malgun Gothic"/>
                <a:cs typeface="Calibri"/>
              </a:rPr>
              <a:t>of secure software training, </a:t>
            </a:r>
            <a:r>
              <a:rPr lang="en-US" dirty="0">
                <a:latin typeface="Calibri"/>
                <a:ea typeface="Malgun Gothic"/>
                <a:cs typeface="Calibri"/>
              </a:rPr>
              <a:t>the need for a security mindset has been highlighted. </a:t>
            </a:r>
          </a:p>
        </p:txBody>
      </p:sp>
    </p:spTree>
    <p:extLst>
      <p:ext uri="{BB962C8B-B14F-4D97-AF65-F5344CB8AC3E}">
        <p14:creationId xmlns:p14="http://schemas.microsoft.com/office/powerpoint/2010/main" val="26249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1370" y="2474356"/>
            <a:ext cx="290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>
                <a:solidFill>
                  <a:srgbClr val="3C3C3B"/>
                </a:solidFill>
                <a:latin typeface="Calibri"/>
                <a:cs typeface="Calibri"/>
              </a:rPr>
              <a:t>DO</a:t>
            </a:r>
            <a:r>
              <a:rPr sz="1800" b="1" spc="15">
                <a:solidFill>
                  <a:srgbClr val="3C3C3B"/>
                </a:solidFill>
                <a:latin typeface="Calibri"/>
                <a:cs typeface="Calibri"/>
              </a:rPr>
              <a:t> </a:t>
            </a:r>
            <a:r>
              <a:rPr sz="1800" b="1" spc="-114">
                <a:solidFill>
                  <a:srgbClr val="3C3C3B"/>
                </a:solidFill>
                <a:latin typeface="Calibri"/>
                <a:cs typeface="Calibri"/>
              </a:rPr>
              <a:t>YOU</a:t>
            </a:r>
            <a:r>
              <a:rPr sz="1800" b="1" spc="15">
                <a:solidFill>
                  <a:srgbClr val="3C3C3B"/>
                </a:solidFill>
                <a:latin typeface="Calibri"/>
                <a:cs typeface="Calibri"/>
              </a:rPr>
              <a:t> </a:t>
            </a:r>
            <a:r>
              <a:rPr sz="1800" b="1" spc="-95">
                <a:solidFill>
                  <a:srgbClr val="3C3C3B"/>
                </a:solidFill>
                <a:latin typeface="Calibri"/>
                <a:cs typeface="Calibri"/>
              </a:rPr>
              <a:t>HAVE</a:t>
            </a:r>
            <a:r>
              <a:rPr sz="1800" b="1" spc="15">
                <a:solidFill>
                  <a:srgbClr val="3C3C3B"/>
                </a:solidFill>
                <a:latin typeface="Calibri"/>
                <a:cs typeface="Calibri"/>
              </a:rPr>
              <a:t> </a:t>
            </a:r>
            <a:r>
              <a:rPr sz="1800" b="1" spc="-105">
                <a:solidFill>
                  <a:srgbClr val="3C3C3B"/>
                </a:solidFill>
                <a:latin typeface="Calibri"/>
                <a:cs typeface="Calibri"/>
              </a:rPr>
              <a:t>ANY</a:t>
            </a:r>
            <a:r>
              <a:rPr sz="1800" b="1" spc="20">
                <a:solidFill>
                  <a:srgbClr val="3C3C3B"/>
                </a:solidFill>
                <a:latin typeface="Calibri"/>
                <a:cs typeface="Calibri"/>
              </a:rPr>
              <a:t> </a:t>
            </a:r>
            <a:r>
              <a:rPr sz="1800" b="1" spc="-45">
                <a:solidFill>
                  <a:srgbClr val="3C3C3B"/>
                </a:solidFill>
                <a:latin typeface="Calibri"/>
                <a:cs typeface="Calibri"/>
              </a:rPr>
              <a:t>QUESTIONS?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80"/>
              <a:t>THANKS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2300174" y="2343849"/>
            <a:ext cx="4544060" cy="0"/>
          </a:xfrm>
          <a:custGeom>
            <a:avLst/>
            <a:gdLst/>
            <a:ahLst/>
            <a:cxnLst/>
            <a:rect l="l" t="t" r="r" b="b"/>
            <a:pathLst>
              <a:path w="4544059">
                <a:moveTo>
                  <a:pt x="0" y="0"/>
                </a:moveTo>
                <a:lnTo>
                  <a:pt x="45437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37" y="287861"/>
            <a:ext cx="1181293" cy="169762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AA5B3496-5413-BF4F-56F9-5B96EBD75F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00269"/>
            <a:ext cx="4257354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pc="-130"/>
              <a:t>VULNERABILITY </a:t>
            </a:r>
            <a:r>
              <a:rPr lang="en-US" spc="-130">
                <a:solidFill>
                  <a:srgbClr val="C12B39"/>
                </a:solidFill>
              </a:rPr>
              <a:t>REPORT</a:t>
            </a:r>
            <a:endParaRPr lang="en-US" b="0" spc="-130">
              <a:solidFill>
                <a:srgbClr val="000000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797CDA1F-48C9-1FBA-6735-EC6D5C1DFA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24</a:t>
            </a:fld>
            <a:endParaRPr lang="ko-KR" altLang="en-US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xmlns="" id="{206AFDA7-74AC-DE0E-4AD7-85E17E305EAE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Appendix</a:t>
            </a:r>
            <a:endParaRPr lang="ko-KR" altLang="en-US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4BDDAB1B-49B9-D8F6-3339-E4F27D88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33" y="1132217"/>
            <a:ext cx="6485602" cy="39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3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024" y="500269"/>
            <a:ext cx="35756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/>
              <a:t>OWASP</a:t>
            </a:r>
            <a:r>
              <a:rPr spc="5"/>
              <a:t> </a:t>
            </a:r>
            <a:r>
              <a:t>ZAP</a:t>
            </a:r>
            <a:r>
              <a:rPr spc="-100"/>
              <a:t> </a:t>
            </a:r>
            <a:r>
              <a:rPr spc="-130">
                <a:solidFill>
                  <a:srgbClr val="C12B39"/>
                </a:solidFill>
              </a:rPr>
              <a:t>ATTACK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98937" y="3271590"/>
          <a:ext cx="4569460" cy="36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0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>
                          <a:latin typeface="Arial"/>
                          <a:cs typeface="Arial"/>
                        </a:rPr>
                        <a:t>Alert</a:t>
                      </a:r>
                      <a:r>
                        <a:rPr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>
                          <a:latin typeface="Arial"/>
                          <a:cs typeface="Arial"/>
                        </a:rPr>
                        <a:t>type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0">
                          <a:latin typeface="Arial"/>
                          <a:cs typeface="Arial"/>
                        </a:rPr>
                        <a:t>Risk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10">
                          <a:latin typeface="Arial"/>
                          <a:cs typeface="Arial"/>
                        </a:rPr>
                        <a:t>Count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27940" lvl="0">
                        <a:lnSpc>
                          <a:spcPct val="100000"/>
                        </a:lnSpc>
                        <a:spcBef>
                          <a:spcPts val="113"/>
                        </a:spcBef>
                        <a:buNone/>
                      </a:pPr>
                      <a:r>
                        <a:rPr lang="en-US" sz="800" b="0" i="0" u="none" strike="noStrike" spc="-1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Cloud Metadata Potentially Exposed</a:t>
                      </a:r>
                      <a:endParaRPr/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lang="af-ZA" sz="800" spc="-10">
                          <a:latin typeface="Arial"/>
                          <a:cs typeface="Arial"/>
                        </a:rPr>
                        <a:t>High</a:t>
                      </a:r>
                      <a:endParaRPr lang="af-ZA"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lang="en-US" sz="800" spc="-10">
                          <a:latin typeface="Arial"/>
                          <a:cs typeface="Arial"/>
                        </a:rPr>
                        <a:t>1(100%)</a:t>
                      </a:r>
                      <a:endParaRPr lang="en-US" sz="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81850" y="1166521"/>
            <a:ext cx="15335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>
                <a:solidFill>
                  <a:srgbClr val="3C3C3B"/>
                </a:solidFill>
                <a:latin typeface="Calibri"/>
                <a:cs typeface="Calibri"/>
              </a:rPr>
              <a:t>Information</a:t>
            </a:r>
            <a:r>
              <a:rPr sz="1300" b="1" spc="-10">
                <a:solidFill>
                  <a:srgbClr val="3C3C3B"/>
                </a:solidFill>
                <a:latin typeface="Calibri"/>
                <a:cs typeface="Calibri"/>
              </a:rPr>
              <a:t> Gathering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1850" y="1451311"/>
            <a:ext cx="1735455" cy="5187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>
                <a:latin typeface="Arial"/>
                <a:cs typeface="Arial"/>
              </a:rPr>
              <a:t>ZAP</a:t>
            </a:r>
            <a:r>
              <a:rPr sz="800" spc="-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intercepts</a:t>
            </a:r>
            <a:r>
              <a:rPr sz="800" spc="-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and</a:t>
            </a:r>
            <a:r>
              <a:rPr sz="800" spc="-20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analyzes</a:t>
            </a:r>
            <a:r>
              <a:rPr sz="800" spc="-2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requests </a:t>
            </a:r>
            <a:r>
              <a:rPr sz="800">
                <a:latin typeface="Arial"/>
                <a:cs typeface="Arial"/>
              </a:rPr>
              <a:t>and</a:t>
            </a:r>
            <a:r>
              <a:rPr sz="800" spc="-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responses</a:t>
            </a:r>
            <a:r>
              <a:rPr sz="800">
                <a:latin typeface="Arial"/>
                <a:cs typeface="Arial"/>
              </a:rPr>
              <a:t> to gather </a:t>
            </a:r>
            <a:r>
              <a:rPr sz="800" spc="-10">
                <a:latin typeface="Arial"/>
                <a:cs typeface="Arial"/>
              </a:rPr>
              <a:t>information </a:t>
            </a:r>
            <a:r>
              <a:rPr sz="800">
                <a:latin typeface="Arial"/>
                <a:cs typeface="Arial"/>
              </a:rPr>
              <a:t>about</a:t>
            </a:r>
            <a:r>
              <a:rPr sz="800" spc="3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3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target</a:t>
            </a:r>
            <a:r>
              <a:rPr sz="800" spc="3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web</a:t>
            </a:r>
            <a:r>
              <a:rPr sz="800" spc="3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application's </a:t>
            </a:r>
            <a:r>
              <a:rPr sz="800">
                <a:latin typeface="Arial"/>
                <a:cs typeface="Arial"/>
              </a:rPr>
              <a:t>structure and</a:t>
            </a:r>
            <a:r>
              <a:rPr sz="800" spc="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vulnerabilities.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3672" y="1166645"/>
            <a:ext cx="15881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>
                <a:solidFill>
                  <a:srgbClr val="434343"/>
                </a:solidFill>
                <a:latin typeface="Calibri"/>
                <a:cs typeface="Calibri"/>
              </a:rPr>
              <a:t>Vulnerability</a:t>
            </a:r>
            <a:r>
              <a:rPr sz="1300" b="1" spc="-2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300" b="1" spc="-10">
                <a:solidFill>
                  <a:srgbClr val="434343"/>
                </a:solidFill>
                <a:latin typeface="Calibri"/>
                <a:cs typeface="Calibri"/>
              </a:rPr>
              <a:t>Detection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6153" y="1430108"/>
            <a:ext cx="1974114" cy="63062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288925">
              <a:lnSpc>
                <a:spcPct val="101600"/>
              </a:lnSpc>
              <a:spcBef>
                <a:spcPts val="85"/>
              </a:spcBef>
            </a:pPr>
            <a:r>
              <a:rPr lang="en-US" sz="800">
                <a:latin typeface="Arial"/>
                <a:cs typeface="Arial"/>
              </a:rPr>
              <a:t>ZAP</a:t>
            </a:r>
            <a:r>
              <a:rPr lang="en-US" sz="800" spc="-15">
                <a:latin typeface="Arial"/>
                <a:cs typeface="Arial"/>
              </a:rPr>
              <a:t> </a:t>
            </a:r>
            <a:r>
              <a:rPr lang="en-US" sz="800">
                <a:latin typeface="Arial"/>
                <a:cs typeface="Arial"/>
              </a:rPr>
              <a:t>identiﬁes</a:t>
            </a:r>
            <a:r>
              <a:rPr lang="en-US" sz="800" spc="-10">
                <a:latin typeface="Arial"/>
                <a:cs typeface="Arial"/>
              </a:rPr>
              <a:t> </a:t>
            </a:r>
            <a:r>
              <a:rPr lang="en-US" sz="800">
                <a:latin typeface="Arial"/>
                <a:cs typeface="Arial"/>
              </a:rPr>
              <a:t>various</a:t>
            </a:r>
            <a:r>
              <a:rPr lang="en-US" sz="800" spc="-10">
                <a:latin typeface="Arial"/>
                <a:cs typeface="Arial"/>
              </a:rPr>
              <a:t> security </a:t>
            </a:r>
            <a:r>
              <a:rPr lang="en-US" sz="800">
                <a:latin typeface="Arial"/>
                <a:cs typeface="Arial"/>
              </a:rPr>
              <a:t>vulnerabilities</a:t>
            </a:r>
            <a:r>
              <a:rPr lang="en-US" sz="800" spc="10">
                <a:latin typeface="Arial"/>
                <a:cs typeface="Arial"/>
              </a:rPr>
              <a:t> </a:t>
            </a:r>
            <a:r>
              <a:rPr lang="en-US" sz="800" spc="-10">
                <a:latin typeface="Arial"/>
                <a:cs typeface="Arial"/>
              </a:rPr>
              <a:t>such</a:t>
            </a:r>
            <a:r>
              <a:rPr lang="en-US" sz="800" spc="10">
                <a:latin typeface="Arial"/>
                <a:cs typeface="Arial"/>
              </a:rPr>
              <a:t> </a:t>
            </a:r>
            <a:r>
              <a:rPr lang="en-US" sz="800" spc="-10">
                <a:latin typeface="Arial"/>
                <a:cs typeface="Arial"/>
              </a:rPr>
              <a:t>as</a:t>
            </a:r>
            <a:r>
              <a:rPr lang="en-US" sz="800" spc="10">
                <a:latin typeface="Arial"/>
                <a:cs typeface="Arial"/>
              </a:rPr>
              <a:t> </a:t>
            </a:r>
            <a:r>
              <a:rPr lang="en-US" sz="800" spc="-30">
                <a:latin typeface="Arial"/>
                <a:cs typeface="Arial"/>
              </a:rPr>
              <a:t>SQL</a:t>
            </a:r>
            <a:r>
              <a:rPr lang="en-US" sz="800" spc="10">
                <a:latin typeface="Arial"/>
                <a:cs typeface="Arial"/>
              </a:rPr>
              <a:t> </a:t>
            </a:r>
            <a:r>
              <a:rPr lang="en-US" sz="800" spc="-10">
                <a:latin typeface="Arial"/>
                <a:cs typeface="Arial"/>
              </a:rPr>
              <a:t>injection, </a:t>
            </a:r>
            <a:r>
              <a:rPr lang="en-US" sz="800">
                <a:latin typeface="Arial"/>
                <a:cs typeface="Arial"/>
              </a:rPr>
              <a:t>cross-site</a:t>
            </a:r>
            <a:r>
              <a:rPr lang="en-US" sz="800" spc="30">
                <a:latin typeface="Arial"/>
                <a:cs typeface="Arial"/>
              </a:rPr>
              <a:t> </a:t>
            </a:r>
            <a:r>
              <a:rPr lang="en-US" sz="800">
                <a:latin typeface="Arial"/>
                <a:cs typeface="Arial"/>
              </a:rPr>
              <a:t>scripting</a:t>
            </a:r>
            <a:r>
              <a:rPr lang="en-US" sz="800" spc="30">
                <a:latin typeface="Arial"/>
                <a:cs typeface="Arial"/>
              </a:rPr>
              <a:t> </a:t>
            </a:r>
            <a:r>
              <a:rPr lang="en-US" sz="800" spc="-35">
                <a:latin typeface="Arial"/>
                <a:cs typeface="Arial"/>
              </a:rPr>
              <a:t>(XSS),</a:t>
            </a:r>
            <a:r>
              <a:rPr lang="en-US" sz="800" spc="30">
                <a:latin typeface="Arial"/>
                <a:cs typeface="Arial"/>
              </a:rPr>
              <a:t> </a:t>
            </a:r>
            <a:r>
              <a:rPr lang="en-US" sz="800">
                <a:latin typeface="Arial"/>
                <a:cs typeface="Arial"/>
              </a:rPr>
              <a:t>cross-</a:t>
            </a:r>
            <a:r>
              <a:rPr lang="en-US" sz="800" spc="-20">
                <a:latin typeface="Arial"/>
                <a:cs typeface="Arial"/>
              </a:rPr>
              <a:t>site</a:t>
            </a:r>
            <a:endParaRPr lang="en-US" sz="8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lang="en-US" sz="800">
                <a:latin typeface="Arial"/>
                <a:cs typeface="Arial"/>
              </a:rPr>
              <a:t>request</a:t>
            </a:r>
            <a:r>
              <a:rPr lang="en-US" sz="800" spc="15">
                <a:latin typeface="Arial"/>
                <a:cs typeface="Arial"/>
              </a:rPr>
              <a:t> </a:t>
            </a:r>
            <a:r>
              <a:rPr lang="en-US" sz="800">
                <a:latin typeface="Arial"/>
                <a:cs typeface="Arial"/>
              </a:rPr>
              <a:t>forgery</a:t>
            </a:r>
            <a:r>
              <a:rPr lang="en-US" sz="800" spc="15">
                <a:latin typeface="Arial"/>
                <a:cs typeface="Arial"/>
              </a:rPr>
              <a:t> </a:t>
            </a:r>
            <a:r>
              <a:rPr lang="en-US" sz="800" spc="-40">
                <a:latin typeface="Arial"/>
                <a:cs typeface="Arial"/>
              </a:rPr>
              <a:t>(CSRF),</a:t>
            </a:r>
            <a:r>
              <a:rPr lang="en-US" sz="800" spc="15">
                <a:latin typeface="Arial"/>
                <a:cs typeface="Arial"/>
              </a:rPr>
              <a:t> </a:t>
            </a:r>
            <a:r>
              <a:rPr lang="en-US" sz="800">
                <a:latin typeface="Arial"/>
                <a:cs typeface="Arial"/>
              </a:rPr>
              <a:t>authentication</a:t>
            </a:r>
            <a:r>
              <a:rPr lang="en-US" sz="800" spc="20">
                <a:latin typeface="Arial"/>
                <a:cs typeface="Arial"/>
              </a:rPr>
              <a:t> </a:t>
            </a:r>
            <a:r>
              <a:rPr lang="en-US" sz="800" spc="-25">
                <a:latin typeface="Arial"/>
                <a:cs typeface="Arial"/>
              </a:rPr>
              <a:t>and </a:t>
            </a:r>
            <a:r>
              <a:rPr lang="en-US" sz="800" spc="-10">
                <a:latin typeface="Arial"/>
                <a:cs typeface="Arial"/>
              </a:rPr>
              <a:t>session</a:t>
            </a:r>
            <a:r>
              <a:rPr lang="en-US" sz="800" spc="-30">
                <a:latin typeface="Arial"/>
                <a:cs typeface="Arial"/>
              </a:rPr>
              <a:t> </a:t>
            </a:r>
            <a:r>
              <a:rPr lang="en-US" sz="800">
                <a:latin typeface="Arial"/>
                <a:cs typeface="Arial"/>
              </a:rPr>
              <a:t>management</a:t>
            </a:r>
            <a:r>
              <a:rPr lang="en-US" sz="800" spc="-25">
                <a:latin typeface="Arial"/>
                <a:cs typeface="Arial"/>
              </a:rPr>
              <a:t> </a:t>
            </a:r>
            <a:r>
              <a:rPr lang="en-US" sz="800" spc="-20">
                <a:latin typeface="Arial"/>
                <a:cs typeface="Arial"/>
              </a:rPr>
              <a:t>ﬂaws.</a:t>
            </a:r>
            <a:endParaRPr lang="en-US"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4331" y="2241766"/>
            <a:ext cx="6438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>
                <a:solidFill>
                  <a:srgbClr val="3C3C3B"/>
                </a:solidFill>
                <a:latin typeface="Calibri"/>
                <a:cs typeface="Calibri"/>
              </a:rPr>
              <a:t>Scanning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1850" y="2519036"/>
            <a:ext cx="1797050" cy="5187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>
                <a:latin typeface="Arial"/>
                <a:cs typeface="Arial"/>
              </a:rPr>
              <a:t>ZAP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offers</a:t>
            </a:r>
            <a:r>
              <a:rPr sz="800" spc="-1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automated</a:t>
            </a:r>
            <a:r>
              <a:rPr sz="800" spc="-10">
                <a:latin typeface="Arial"/>
                <a:cs typeface="Arial"/>
              </a:rPr>
              <a:t> scanning </a:t>
            </a:r>
            <a:r>
              <a:rPr sz="800">
                <a:latin typeface="Arial"/>
                <a:cs typeface="Arial"/>
              </a:rPr>
              <a:t>capabilities to</a:t>
            </a:r>
            <a:r>
              <a:rPr sz="800" spc="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search</a:t>
            </a:r>
            <a:r>
              <a:rPr sz="800" spc="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for</a:t>
            </a:r>
            <a:r>
              <a:rPr sz="800" spc="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vulnerabilities </a:t>
            </a:r>
            <a:r>
              <a:rPr sz="800">
                <a:latin typeface="Arial"/>
                <a:cs typeface="Arial"/>
              </a:rPr>
              <a:t>in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target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web</a:t>
            </a:r>
            <a:r>
              <a:rPr sz="800" spc="28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application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using </a:t>
            </a:r>
            <a:r>
              <a:rPr sz="800">
                <a:latin typeface="Arial"/>
                <a:cs typeface="Arial"/>
              </a:rPr>
              <a:t>different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attack</a:t>
            </a:r>
            <a:r>
              <a:rPr sz="800" spc="30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techniques.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5274" y="2495574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8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44025" y="2526342"/>
            <a:ext cx="2178050" cy="5187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>
                <a:latin typeface="Arial"/>
                <a:cs typeface="Arial"/>
              </a:rPr>
              <a:t>ZAP</a:t>
            </a:r>
            <a:r>
              <a:rPr sz="800" spc="-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simulates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various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attack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techniques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to</a:t>
            </a:r>
            <a:r>
              <a:rPr sz="800" spc="-30">
                <a:latin typeface="Arial"/>
                <a:cs typeface="Arial"/>
              </a:rPr>
              <a:t> </a:t>
            </a:r>
            <a:r>
              <a:rPr sz="800" spc="-20">
                <a:latin typeface="Arial"/>
                <a:cs typeface="Arial"/>
              </a:rPr>
              <a:t>test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security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strength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of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web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application, </a:t>
            </a:r>
            <a:r>
              <a:rPr sz="800">
                <a:latin typeface="Arial"/>
                <a:cs typeface="Arial"/>
              </a:rPr>
              <a:t>helping</a:t>
            </a:r>
            <a:r>
              <a:rPr sz="800" spc="-1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developers</a:t>
            </a:r>
            <a:r>
              <a:rPr sz="800" spc="-1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and</a:t>
            </a:r>
            <a:r>
              <a:rPr sz="800" spc="-1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security</a:t>
            </a:r>
            <a:r>
              <a:rPr sz="800" spc="-1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teams</a:t>
            </a:r>
            <a:r>
              <a:rPr sz="800" spc="-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identify </a:t>
            </a:r>
            <a:r>
              <a:rPr sz="800">
                <a:latin typeface="Arial"/>
                <a:cs typeface="Arial"/>
              </a:rPr>
              <a:t>and</a:t>
            </a:r>
            <a:r>
              <a:rPr sz="800" spc="-20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address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weaknesses.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4541" y="1421249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F9B2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8797" y="1421249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4DC8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1249" y="2483224"/>
            <a:ext cx="2018030" cy="0"/>
          </a:xfrm>
          <a:custGeom>
            <a:avLst/>
            <a:gdLst/>
            <a:ahLst/>
            <a:cxnLst/>
            <a:rect l="l" t="t" r="r" b="b"/>
            <a:pathLst>
              <a:path w="2018029">
                <a:moveTo>
                  <a:pt x="0" y="0"/>
                </a:moveTo>
                <a:lnTo>
                  <a:pt x="2017499" y="0"/>
                </a:lnTo>
              </a:path>
            </a:pathLst>
          </a:custGeom>
          <a:ln w="19049">
            <a:solidFill>
              <a:srgbClr val="375D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그림 16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0A91CD48-5423-21A2-6DA7-0FBCC3AE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00" y="1165559"/>
            <a:ext cx="2755103" cy="3835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7672422-FBC4-4C17-A9CD-58B6269BD7E5}"/>
              </a:ext>
            </a:extLst>
          </p:cNvPr>
          <p:cNvSpPr txBox="1"/>
          <p:nvPr/>
        </p:nvSpPr>
        <p:spPr>
          <a:xfrm>
            <a:off x="6020302" y="2215314"/>
            <a:ext cx="1532522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300" b="1">
                <a:solidFill>
                  <a:srgbClr val="3C3C3B"/>
                </a:solidFill>
                <a:latin typeface="Calibri"/>
              </a:rPr>
              <a:t>Attack Simulation</a:t>
            </a:r>
            <a:r>
              <a:rPr lang="ko-KR" altLang="en-US" sz="1300">
                <a:latin typeface="Calibri"/>
                <a:cs typeface="Calibri"/>
              </a:rPr>
              <a:t>​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BD99D5E-3FB8-F58B-4ADC-1DBD358FCF0B}"/>
              </a:ext>
            </a:extLst>
          </p:cNvPr>
          <p:cNvSpPr txBox="1"/>
          <p:nvPr/>
        </p:nvSpPr>
        <p:spPr>
          <a:xfrm>
            <a:off x="3699710" y="3902743"/>
            <a:ext cx="4570495" cy="577081"/>
          </a:xfrm>
          <a:prstGeom prst="rect">
            <a:avLst/>
          </a:prstGeom>
          <a:noFill/>
          <a:effectLst>
            <a:outerShdw>
              <a:srgbClr val="000000"/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050" i="1"/>
              <a:t>ZAP scan reported 1 high level risk, but it was a misdetection of tool.</a:t>
            </a:r>
            <a:endParaRPr lang="en-US" altLang="en-US" sz="1050" i="1">
              <a:solidFill>
                <a:srgbClr val="000000"/>
              </a:solidFill>
            </a:endParaRPr>
          </a:p>
          <a:p>
            <a:pPr algn="l"/>
            <a:r>
              <a:rPr lang="en-US" altLang="ko-KR" sz="1050" i="1">
                <a:solidFill>
                  <a:srgbClr val="000000"/>
                </a:solidFill>
              </a:rPr>
              <a:t>Because </a:t>
            </a:r>
            <a:r>
              <a:rPr lang="en-US" altLang="ko-KR" sz="1050" i="1" u="sng">
                <a:solidFill>
                  <a:srgbClr val="000000"/>
                </a:solidFill>
              </a:rPr>
              <a:t>https://10.8.0.1:9090/latest/meta-data/</a:t>
            </a:r>
            <a:r>
              <a:rPr lang="en-US" altLang="ko-KR" sz="1050" i="1">
                <a:solidFill>
                  <a:srgbClr val="000000"/>
                </a:solidFill>
              </a:rPr>
              <a:t> responds 200 OK even if it is not an exist page.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797CDA1F-48C9-1FBA-6735-EC6D5C1DFA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25</a:t>
            </a:fld>
            <a:endParaRPr lang="ko-KR" altLang="en-US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xmlns="" id="{DA0AC2F3-1FEA-9711-FB84-794E478341D5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Appendix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79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/>
              <a:t>OWASP</a:t>
            </a:r>
            <a:r>
              <a:rPr spc="5"/>
              <a:t> </a:t>
            </a:r>
            <a:r>
              <a:t>ZAP</a:t>
            </a:r>
            <a:r>
              <a:rPr spc="-85"/>
              <a:t> </a:t>
            </a:r>
            <a:r>
              <a:rPr spc="-145">
                <a:solidFill>
                  <a:srgbClr val="C12B39"/>
                </a:solidFill>
              </a:rPr>
              <a:t>FUZZING</a:t>
            </a:r>
            <a:r>
              <a:rPr spc="-40">
                <a:solidFill>
                  <a:srgbClr val="C12B39"/>
                </a:solidFill>
              </a:rPr>
              <a:t> </a:t>
            </a:r>
            <a:r>
              <a:rPr spc="-45">
                <a:solidFill>
                  <a:srgbClr val="C12B39"/>
                </a:solidFill>
              </a:rPr>
              <a:t>TEST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5893" y="1145308"/>
            <a:ext cx="8064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40">
                <a:solidFill>
                  <a:srgbClr val="3C3C3B"/>
                </a:solidFill>
                <a:latin typeface="Calibri"/>
                <a:cs typeface="Calibri"/>
              </a:rPr>
              <a:t>Automation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893" y="1424155"/>
            <a:ext cx="1803400" cy="642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>
                <a:latin typeface="Arial"/>
                <a:cs typeface="Arial"/>
              </a:rPr>
              <a:t>ZAP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automates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process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of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sending </a:t>
            </a:r>
            <a:r>
              <a:rPr sz="800">
                <a:latin typeface="Arial"/>
                <a:cs typeface="Arial"/>
              </a:rPr>
              <a:t>various</a:t>
            </a:r>
            <a:r>
              <a:rPr sz="800" spc="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inputs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to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target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application, </a:t>
            </a:r>
            <a:r>
              <a:rPr sz="800">
                <a:latin typeface="Arial"/>
                <a:cs typeface="Arial"/>
              </a:rPr>
              <a:t>systematically</a:t>
            </a:r>
            <a:r>
              <a:rPr sz="800" spc="6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testing</a:t>
            </a:r>
            <a:r>
              <a:rPr sz="800" spc="6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different scenarios </a:t>
            </a:r>
            <a:r>
              <a:rPr sz="800">
                <a:latin typeface="Arial"/>
                <a:cs typeface="Arial"/>
              </a:rPr>
              <a:t>to</a:t>
            </a:r>
            <a:r>
              <a:rPr sz="800" spc="-10">
                <a:latin typeface="Arial"/>
                <a:cs typeface="Arial"/>
              </a:rPr>
              <a:t> discover</a:t>
            </a:r>
            <a:r>
              <a:rPr sz="800" spc="-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vulnerabilities automatically.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2518" y="1152952"/>
            <a:ext cx="5740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35">
                <a:solidFill>
                  <a:srgbClr val="434343"/>
                </a:solidFill>
                <a:latin typeface="Calibri"/>
                <a:cs typeface="Calibri"/>
              </a:rPr>
              <a:t>Random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2518" y="1427329"/>
            <a:ext cx="1957070" cy="5187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6034">
              <a:lnSpc>
                <a:spcPct val="101600"/>
              </a:lnSpc>
              <a:spcBef>
                <a:spcPts val="85"/>
              </a:spcBef>
            </a:pPr>
            <a:r>
              <a:rPr sz="800">
                <a:latin typeface="Arial"/>
                <a:cs typeface="Arial"/>
              </a:rPr>
              <a:t>ZAP</a:t>
            </a:r>
            <a:r>
              <a:rPr sz="800" spc="-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generates</a:t>
            </a:r>
            <a:r>
              <a:rPr sz="800">
                <a:latin typeface="Arial"/>
                <a:cs typeface="Arial"/>
              </a:rPr>
              <a:t> random inputs and</a:t>
            </a:r>
            <a:r>
              <a:rPr sz="800" spc="-5">
                <a:latin typeface="Arial"/>
                <a:cs typeface="Arial"/>
              </a:rPr>
              <a:t> </a:t>
            </a:r>
            <a:r>
              <a:rPr sz="800" spc="-20">
                <a:latin typeface="Arial"/>
                <a:cs typeface="Arial"/>
              </a:rPr>
              <a:t>sends </a:t>
            </a:r>
            <a:r>
              <a:rPr sz="800">
                <a:latin typeface="Arial"/>
                <a:cs typeface="Arial"/>
              </a:rPr>
              <a:t>them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to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target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application,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aiming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 spc="-25">
                <a:latin typeface="Arial"/>
                <a:cs typeface="Arial"/>
              </a:rPr>
              <a:t>to</a:t>
            </a:r>
            <a:r>
              <a:rPr sz="800" spc="-10">
                <a:latin typeface="Arial"/>
                <a:cs typeface="Arial"/>
              </a:rPr>
              <a:t> uncover</a:t>
            </a:r>
            <a:r>
              <a:rPr sz="800" spc="-3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unexpected</a:t>
            </a:r>
            <a:r>
              <a:rPr sz="800" spc="-3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behavior</a:t>
            </a:r>
            <a:r>
              <a:rPr sz="800" spc="-30">
                <a:latin typeface="Arial"/>
                <a:cs typeface="Arial"/>
              </a:rPr>
              <a:t> </a:t>
            </a:r>
            <a:r>
              <a:rPr sz="800" spc="-25">
                <a:latin typeface="Arial"/>
                <a:cs typeface="Arial"/>
              </a:rPr>
              <a:t>or</a:t>
            </a:r>
            <a:r>
              <a:rPr sz="800">
                <a:latin typeface="Arial"/>
                <a:cs typeface="Arial"/>
              </a:rPr>
              <a:t> vulnerabilities</a:t>
            </a:r>
            <a:r>
              <a:rPr sz="800" spc="15">
                <a:latin typeface="Arial"/>
                <a:cs typeface="Arial"/>
              </a:rPr>
              <a:t> </a:t>
            </a:r>
            <a:r>
              <a:rPr sz="800" spc="-20">
                <a:latin typeface="Arial"/>
                <a:cs typeface="Arial"/>
              </a:rPr>
              <a:t>caused</a:t>
            </a:r>
            <a:r>
              <a:rPr sz="800" spc="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by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unexpected</a:t>
            </a:r>
            <a:r>
              <a:rPr sz="800" spc="1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data.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9900" y="1122672"/>
            <a:ext cx="4140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>
                <a:solidFill>
                  <a:srgbClr val="3C3C3B"/>
                </a:solidFill>
                <a:latin typeface="Calibri"/>
                <a:cs typeface="Calibri"/>
              </a:rPr>
              <a:t>Crash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9900" y="1433399"/>
            <a:ext cx="1808480" cy="766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>
                <a:latin typeface="Arial"/>
                <a:cs typeface="Arial"/>
              </a:rPr>
              <a:t>In</a:t>
            </a:r>
            <a:r>
              <a:rPr sz="800" spc="-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 context of </a:t>
            </a:r>
            <a:r>
              <a:rPr sz="800" spc="-20">
                <a:latin typeface="Arial"/>
                <a:cs typeface="Arial"/>
              </a:rPr>
              <a:t>FUZZING</a:t>
            </a:r>
            <a:r>
              <a:rPr sz="800">
                <a:latin typeface="Arial"/>
                <a:cs typeface="Arial"/>
              </a:rPr>
              <a:t> </a:t>
            </a:r>
            <a:r>
              <a:rPr sz="800" spc="-60">
                <a:latin typeface="Arial"/>
                <a:cs typeface="Arial"/>
              </a:rPr>
              <a:t>TEST,</a:t>
            </a:r>
            <a:r>
              <a:rPr sz="800">
                <a:latin typeface="Arial"/>
                <a:cs typeface="Arial"/>
              </a:rPr>
              <a:t> </a:t>
            </a:r>
            <a:r>
              <a:rPr sz="800" spc="-25">
                <a:latin typeface="Arial"/>
                <a:cs typeface="Arial"/>
              </a:rPr>
              <a:t>ZAP</a:t>
            </a:r>
            <a:r>
              <a:rPr sz="800">
                <a:latin typeface="Arial"/>
                <a:cs typeface="Arial"/>
              </a:rPr>
              <a:t> attempts</a:t>
            </a:r>
            <a:r>
              <a:rPr sz="800" spc="5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to</a:t>
            </a:r>
            <a:r>
              <a:rPr sz="800" spc="5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identify</a:t>
            </a:r>
            <a:r>
              <a:rPr sz="800" spc="5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input</a:t>
            </a:r>
            <a:r>
              <a:rPr sz="800" spc="60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combinations </a:t>
            </a:r>
            <a:r>
              <a:rPr sz="800">
                <a:latin typeface="Arial"/>
                <a:cs typeface="Arial"/>
              </a:rPr>
              <a:t>that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 spc="-20">
                <a:latin typeface="Arial"/>
                <a:cs typeface="Arial"/>
              </a:rPr>
              <a:t>can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 spc="-20">
                <a:latin typeface="Arial"/>
                <a:cs typeface="Arial"/>
              </a:rPr>
              <a:t>cause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target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application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 spc="-25">
                <a:latin typeface="Arial"/>
                <a:cs typeface="Arial"/>
              </a:rPr>
              <a:t>to</a:t>
            </a:r>
            <a:r>
              <a:rPr sz="800" spc="-20">
                <a:latin typeface="Arial"/>
                <a:cs typeface="Arial"/>
              </a:rPr>
              <a:t> crash, </a:t>
            </a:r>
            <a:r>
              <a:rPr sz="800" spc="-10">
                <a:latin typeface="Arial"/>
                <a:cs typeface="Arial"/>
              </a:rPr>
              <a:t>hang,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or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become</a:t>
            </a:r>
            <a:r>
              <a:rPr sz="800" spc="-1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unresponsive, </a:t>
            </a:r>
            <a:r>
              <a:rPr sz="800">
                <a:latin typeface="Arial"/>
                <a:cs typeface="Arial"/>
              </a:rPr>
              <a:t>revealing</a:t>
            </a:r>
            <a:r>
              <a:rPr sz="800" spc="8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potential</a:t>
            </a:r>
            <a:r>
              <a:rPr sz="800" spc="8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stability</a:t>
            </a:r>
            <a:r>
              <a:rPr sz="800" spc="85">
                <a:latin typeface="Arial"/>
                <a:cs typeface="Arial"/>
              </a:rPr>
              <a:t> </a:t>
            </a:r>
            <a:r>
              <a:rPr sz="800" spc="-25">
                <a:latin typeface="Arial"/>
                <a:cs typeface="Arial"/>
              </a:rPr>
              <a:t>or</a:t>
            </a:r>
            <a:r>
              <a:rPr sz="800">
                <a:latin typeface="Arial"/>
                <a:cs typeface="Arial"/>
              </a:rPr>
              <a:t> robustness</a:t>
            </a:r>
            <a:r>
              <a:rPr sz="800" spc="-2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issues.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41523" y="1377116"/>
            <a:ext cx="1814693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8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02075" y="1122672"/>
            <a:ext cx="625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>
                <a:solidFill>
                  <a:srgbClr val="3C3C3B"/>
                </a:solidFill>
                <a:latin typeface="Calibri"/>
                <a:cs typeface="Calibri"/>
              </a:rPr>
              <a:t>Injection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2075" y="1411680"/>
            <a:ext cx="1928495" cy="8902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sz="800">
                <a:latin typeface="Arial"/>
                <a:cs typeface="Arial"/>
              </a:rPr>
              <a:t>ZAP</a:t>
            </a:r>
            <a:r>
              <a:rPr sz="800" spc="-3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injects</a:t>
            </a:r>
            <a:r>
              <a:rPr sz="800" spc="-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malicious</a:t>
            </a:r>
            <a:r>
              <a:rPr sz="800" spc="-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or</a:t>
            </a:r>
            <a:r>
              <a:rPr sz="800" spc="-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unexpected</a:t>
            </a:r>
            <a:r>
              <a:rPr sz="800" spc="-30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input </a:t>
            </a:r>
            <a:r>
              <a:rPr sz="800">
                <a:latin typeface="Arial"/>
                <a:cs typeface="Arial"/>
              </a:rPr>
              <a:t>values</a:t>
            </a:r>
            <a:r>
              <a:rPr sz="800" spc="-1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into</a:t>
            </a:r>
            <a:r>
              <a:rPr sz="800" spc="-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user</a:t>
            </a:r>
            <a:r>
              <a:rPr sz="800" spc="-1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inputs,</a:t>
            </a:r>
            <a:r>
              <a:rPr sz="800" spc="-5">
                <a:latin typeface="Arial"/>
                <a:cs typeface="Arial"/>
              </a:rPr>
              <a:t> </a:t>
            </a:r>
            <a:r>
              <a:rPr sz="800" spc="-20">
                <a:latin typeface="Arial"/>
                <a:cs typeface="Arial"/>
              </a:rPr>
              <a:t>headers,</a:t>
            </a:r>
            <a:r>
              <a:rPr sz="800" spc="-1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or</a:t>
            </a:r>
            <a:r>
              <a:rPr sz="800" spc="-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other </a:t>
            </a:r>
            <a:r>
              <a:rPr sz="800">
                <a:latin typeface="Arial"/>
                <a:cs typeface="Arial"/>
              </a:rPr>
              <a:t>parts</a:t>
            </a:r>
            <a:r>
              <a:rPr sz="800" spc="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of</a:t>
            </a:r>
            <a:r>
              <a:rPr sz="800" spc="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request,</a:t>
            </a:r>
            <a:r>
              <a:rPr sz="800" spc="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aiming</a:t>
            </a:r>
            <a:r>
              <a:rPr sz="800" spc="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to</a:t>
            </a:r>
            <a:r>
              <a:rPr sz="800" spc="10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identify </a:t>
            </a:r>
            <a:r>
              <a:rPr sz="800">
                <a:latin typeface="Arial"/>
                <a:cs typeface="Arial"/>
              </a:rPr>
              <a:t>vulnerabilities</a:t>
            </a:r>
            <a:r>
              <a:rPr sz="800" spc="4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like</a:t>
            </a:r>
            <a:r>
              <a:rPr sz="800" spc="40">
                <a:latin typeface="Arial"/>
                <a:cs typeface="Arial"/>
              </a:rPr>
              <a:t> </a:t>
            </a:r>
            <a:r>
              <a:rPr sz="800" spc="-30">
                <a:latin typeface="Arial"/>
                <a:cs typeface="Arial"/>
              </a:rPr>
              <a:t>SQL</a:t>
            </a:r>
            <a:r>
              <a:rPr sz="800" spc="40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injection,</a:t>
            </a:r>
            <a:r>
              <a:rPr sz="800">
                <a:latin typeface="Arial"/>
                <a:cs typeface="Arial"/>
              </a:rPr>
              <a:t> command</a:t>
            </a:r>
            <a:r>
              <a:rPr sz="800" spc="-3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injection,</a:t>
            </a:r>
            <a:r>
              <a:rPr sz="800" spc="-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or</a:t>
            </a:r>
            <a:r>
              <a:rPr sz="800" spc="-25">
                <a:latin typeface="Arial"/>
                <a:cs typeface="Arial"/>
              </a:rPr>
              <a:t> </a:t>
            </a:r>
            <a:r>
              <a:rPr sz="800" spc="-20">
                <a:latin typeface="Arial"/>
                <a:cs typeface="Arial"/>
              </a:rPr>
              <a:t>other</a:t>
            </a:r>
            <a:endParaRPr sz="800">
              <a:latin typeface="Arial"/>
              <a:cs typeface="Arial"/>
            </a:endParaRPr>
          </a:p>
          <a:p>
            <a:pPr marL="12700" marR="288290">
              <a:lnSpc>
                <a:spcPct val="101600"/>
              </a:lnSpc>
            </a:pPr>
            <a:r>
              <a:rPr sz="800">
                <a:latin typeface="Arial"/>
                <a:cs typeface="Arial"/>
              </a:rPr>
              <a:t>injection-related</a:t>
            </a:r>
            <a:r>
              <a:rPr sz="800" spc="6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ﬂaws</a:t>
            </a:r>
            <a:r>
              <a:rPr sz="800" spc="6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in</a:t>
            </a:r>
            <a:r>
              <a:rPr sz="800" spc="6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the</a:t>
            </a:r>
            <a:r>
              <a:rPr sz="800" spc="65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target </a:t>
            </a:r>
            <a:r>
              <a:rPr sz="800">
                <a:latin typeface="Arial"/>
                <a:cs typeface="Arial"/>
              </a:rPr>
              <a:t>application's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handling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of</a:t>
            </a:r>
            <a:r>
              <a:rPr sz="800" spc="25">
                <a:latin typeface="Arial"/>
                <a:cs typeface="Arial"/>
              </a:rPr>
              <a:t> </a:t>
            </a:r>
            <a:r>
              <a:rPr sz="800">
                <a:latin typeface="Arial"/>
                <a:cs typeface="Arial"/>
              </a:rPr>
              <a:t>user</a:t>
            </a:r>
            <a:r>
              <a:rPr sz="800" spc="20">
                <a:latin typeface="Arial"/>
                <a:cs typeface="Arial"/>
              </a:rPr>
              <a:t> </a:t>
            </a:r>
            <a:r>
              <a:rPr sz="800" spc="-10">
                <a:latin typeface="Arial"/>
                <a:cs typeface="Arial"/>
              </a:rPr>
              <a:t>input.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3601" y="1372495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F9B2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9092" y="1380014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4DC8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9299" y="1371651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5">
                <a:moveTo>
                  <a:pt x="0" y="0"/>
                </a:moveTo>
                <a:lnTo>
                  <a:pt x="1878599" y="0"/>
                </a:lnTo>
              </a:path>
            </a:pathLst>
          </a:custGeom>
          <a:ln w="19049">
            <a:solidFill>
              <a:srgbClr val="375D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그림 19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D734663E-7BEB-18E0-E622-8BBB1110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91" y="2450156"/>
            <a:ext cx="5707480" cy="19652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3E8830C-6E19-A7FA-3053-BBF53EB297DB}"/>
              </a:ext>
            </a:extLst>
          </p:cNvPr>
          <p:cNvSpPr txBox="1"/>
          <p:nvPr/>
        </p:nvSpPr>
        <p:spPr>
          <a:xfrm>
            <a:off x="1581590" y="4621558"/>
            <a:ext cx="5712860" cy="253916"/>
          </a:xfrm>
          <a:prstGeom prst="rect">
            <a:avLst/>
          </a:prstGeom>
          <a:noFill/>
          <a:effectLst>
            <a:outerShdw>
              <a:srgbClr val="000000"/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050" i="1"/>
              <a:t>ZAP </a:t>
            </a:r>
            <a:r>
              <a:rPr lang="en-US" altLang="ko-KR" sz="1050" i="1" err="1"/>
              <a:t>fuzzer</a:t>
            </a:r>
            <a:r>
              <a:rPr lang="en-US" altLang="ko-KR" sz="1050" i="1"/>
              <a:t> tried 156,117 fuzzing test, but there was no crash or successful injection attack.</a:t>
            </a:r>
            <a:endParaRPr lang="en-US" altLang="ko-KR" sz="1050" i="1">
              <a:solidFill>
                <a:srgbClr val="00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32737B-0BCE-E551-E66D-A7887A94C8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26</a:t>
            </a:fld>
            <a:endParaRPr lang="ko-KR" altLang="en-US"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xmlns="" id="{D98271E0-A1F8-92C9-262F-3D681DB4CF4A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Appendix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024" y="500269"/>
            <a:ext cx="4646295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af-ZA" spc="-204"/>
              <a:t>ZMAP – Port </a:t>
            </a:r>
            <a:r>
              <a:rPr lang="en-US" spc="-204"/>
              <a:t>scan</a:t>
            </a:r>
            <a:endParaRPr lang="en-US" altLang="ko-KR" spc="-45">
              <a:solidFill>
                <a:srgbClr val="C12B39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092" y="1145308"/>
            <a:ext cx="1621141" cy="2128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300" b="1" spc="-40" err="1">
                <a:solidFill>
                  <a:srgbClr val="3C3C3B"/>
                </a:solidFill>
                <a:latin typeface="Calibri"/>
                <a:cs typeface="Calibri"/>
              </a:rPr>
              <a:t>Zmap</a:t>
            </a:r>
            <a:r>
              <a:rPr lang="en-US" sz="1300" b="1" spc="-40">
                <a:solidFill>
                  <a:srgbClr val="3C3C3B"/>
                </a:solidFill>
                <a:latin typeface="Calibri"/>
                <a:cs typeface="Calibri"/>
              </a:rPr>
              <a:t> Command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4111" y="2338511"/>
            <a:ext cx="574040" cy="2128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b="1" spc="-35">
                <a:solidFill>
                  <a:srgbClr val="434343"/>
                </a:solidFill>
                <a:latin typeface="Calibri"/>
                <a:cs typeface="Calibri"/>
              </a:rPr>
              <a:t>Result</a:t>
            </a:r>
            <a:endParaRPr lang="en-US"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1143" y="1400037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F9B2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685" y="2593115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>
                <a:moveTo>
                  <a:pt x="0" y="0"/>
                </a:moveTo>
                <a:lnTo>
                  <a:pt x="1614299" y="0"/>
                </a:lnTo>
              </a:path>
            </a:pathLst>
          </a:custGeom>
          <a:ln w="19049">
            <a:solidFill>
              <a:srgbClr val="4DC8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3E8830C-6E19-A7FA-3053-BBF53EB297DB}"/>
              </a:ext>
            </a:extLst>
          </p:cNvPr>
          <p:cNvSpPr txBox="1"/>
          <p:nvPr/>
        </p:nvSpPr>
        <p:spPr>
          <a:xfrm>
            <a:off x="487228" y="3353923"/>
            <a:ext cx="5712860" cy="253916"/>
          </a:xfrm>
          <a:prstGeom prst="rect">
            <a:avLst/>
          </a:prstGeom>
          <a:noFill/>
          <a:effectLst>
            <a:outerShdw>
              <a:srgbClr val="000000"/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050" i="1"/>
              <a:t>Can't find any open ports via </a:t>
            </a:r>
            <a:r>
              <a:rPr lang="en-US" altLang="ko-KR" sz="1050" i="1" err="1"/>
              <a:t>zmap</a:t>
            </a:r>
            <a:r>
              <a:rPr lang="en-US" altLang="ko-KR" sz="1050" i="1"/>
              <a:t>.</a:t>
            </a:r>
            <a:endParaRPr lang="en-US" altLang="ko-KR" sz="1050" i="1">
              <a:solidFill>
                <a:srgbClr val="00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32737B-0BCE-E551-E66D-A7887A94C8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27</a:t>
            </a:fld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E79DF3E7-1305-8725-013E-92368C12B243}"/>
              </a:ext>
            </a:extLst>
          </p:cNvPr>
          <p:cNvSpPr/>
          <p:nvPr/>
        </p:nvSpPr>
        <p:spPr>
          <a:xfrm>
            <a:off x="488046" y="1536946"/>
            <a:ext cx="8222907" cy="5137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  <a:cs typeface="Calibri"/>
              </a:rPr>
              <a:t>$&gt; 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sudo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zmap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-p 0-65535 -w target.txt --output-module=csv -o port_scan_result.csv --output-fields=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saddr,daddr,sport,dport,success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--output-filter="success=1 &amp;&amp; repeat=0"</a:t>
            </a:r>
            <a:endParaRPr lang="en-US" altLang="ko-KR" sz="900">
              <a:solidFill>
                <a:schemeClr val="tx1">
                  <a:lumMod val="50000"/>
                  <a:lumOff val="50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6E003143-598C-F148-8503-67994E610542}"/>
              </a:ext>
            </a:extLst>
          </p:cNvPr>
          <p:cNvSpPr/>
          <p:nvPr/>
        </p:nvSpPr>
        <p:spPr>
          <a:xfrm>
            <a:off x="472846" y="2920097"/>
            <a:ext cx="8222907" cy="3131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saddr,daddr,sport,dport,success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9C0E6BA-0448-23C7-A3D7-C323FDB46E11}"/>
              </a:ext>
            </a:extLst>
          </p:cNvPr>
          <p:cNvSpPr txBox="1"/>
          <p:nvPr/>
        </p:nvSpPr>
        <p:spPr>
          <a:xfrm>
            <a:off x="478888" y="2631243"/>
            <a:ext cx="16960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200" b="1">
                <a:solidFill>
                  <a:srgbClr val="595959"/>
                </a:solidFill>
                <a:latin typeface="Arial"/>
                <a:cs typeface="Arial"/>
              </a:rPr>
              <a:t>port_scan_result.txt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150727BB-189B-92F7-8820-E2EACD4CF10D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Appendix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3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B5BCB7B8-711B-1830-E34A-790FDED685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6525">
              <a:lnSpc>
                <a:spcPct val="100000"/>
              </a:lnSpc>
              <a:spcBef>
                <a:spcPts val="115"/>
              </a:spcBef>
            </a:pPr>
            <a:fld id="{81D60167-4931-47E6-BA6A-407CBD079E47}" type="slidenum">
              <a:rPr lang="en-US" altLang="ko-KR" dirty="0"/>
              <a:t>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73A21D0-DC24-EFD2-3FB9-81ECA39EE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06345"/>
              </p:ext>
            </p:extLst>
          </p:nvPr>
        </p:nvGraphicFramePr>
        <p:xfrm>
          <a:off x="618831" y="1011234"/>
          <a:ext cx="7968489" cy="37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914">
                  <a:extLst>
                    <a:ext uri="{9D8B030D-6E8A-4147-A177-3AD203B41FA5}">
                      <a16:colId xmlns:a16="http://schemas.microsoft.com/office/drawing/2014/main" xmlns="" val="4204158005"/>
                    </a:ext>
                  </a:extLst>
                </a:gridCol>
                <a:gridCol w="1635309">
                  <a:extLst>
                    <a:ext uri="{9D8B030D-6E8A-4147-A177-3AD203B41FA5}">
                      <a16:colId xmlns:a16="http://schemas.microsoft.com/office/drawing/2014/main" xmlns="" val="1555341564"/>
                    </a:ext>
                  </a:extLst>
                </a:gridCol>
                <a:gridCol w="4758266">
                  <a:extLst>
                    <a:ext uri="{9D8B030D-6E8A-4147-A177-3AD203B41FA5}">
                      <a16:colId xmlns:a16="http://schemas.microsoft.com/office/drawing/2014/main" xmlns="" val="3527618557"/>
                    </a:ext>
                  </a:extLst>
                </a:gridCol>
              </a:tblGrid>
              <a:tr h="383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noProof="0">
                          <a:solidFill>
                            <a:schemeClr val="tx1"/>
                          </a:solidFill>
                          <a:latin typeface="Calibri"/>
                        </a:rPr>
                        <a:t>Team Member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1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Role</a:t>
                      </a:r>
                      <a:r>
                        <a:rPr lang="ko-KR" altLang="en-US" sz="1200" b="1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 </a:t>
                      </a:r>
                      <a:endParaRPr lang="ko-KR" sz="1200" b="1" i="0" u="none" strike="noStrike" noProof="0">
                        <a:solidFill>
                          <a:schemeClr val="tx1"/>
                        </a:solidFill>
                        <a:latin typeface="Calibri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1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Schedule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5724112"/>
                  </a:ext>
                </a:extLst>
              </a:tr>
              <a:tr h="6260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Jin Woo Kim</a:t>
                      </a:r>
                      <a:endParaRPr lang="en-US" altLang="ko-KR" sz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Project Management, </a:t>
                      </a:r>
                      <a:endParaRPr lang="en-US" altLang="ko-KR" sz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Network system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architecture a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nalysis</a:t>
                      </a:r>
                      <a:endParaRPr lang="ko-KR" sz="12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1200" b="0" i="0" u="none" strike="noStrike" noProof="0">
                        <a:solidFill>
                          <a:schemeClr val="tx1"/>
                        </a:solidFill>
                        <a:latin typeface="Calibri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7308233"/>
                  </a:ext>
                </a:extLst>
              </a:tr>
              <a:tr h="4727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baseline="0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Nam Il Lee</a:t>
                      </a:r>
                      <a:endParaRPr lang="en-US" altLang="ko-KR" sz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White</a:t>
                      </a:r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Box</a:t>
                      </a:r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Analysis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(Static</a:t>
                      </a:r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Analysis)</a:t>
                      </a:r>
                      <a:endParaRPr lang="ko-KR" sz="12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3214080"/>
                  </a:ext>
                </a:extLst>
              </a:tr>
              <a:tr h="4727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Se Han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Yoon </a:t>
                      </a:r>
                      <a:endParaRPr lang="en-US" altLang="ko-KR" sz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Black</a:t>
                      </a:r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Box</a:t>
                      </a:r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Analysis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(Fuzzing</a:t>
                      </a:r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Test)</a:t>
                      </a:r>
                      <a:endParaRPr lang="ko-KR" sz="12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971310"/>
                  </a:ext>
                </a:extLst>
              </a:tr>
              <a:tr h="4471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rPr>
                        <a:t>Jang Hyun Ko</a:t>
                      </a:r>
                      <a:endParaRPr lang="en-US" altLang="ko-KR" sz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System &amp; Security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architecture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analysis</a:t>
                      </a:r>
                      <a:endParaRPr lang="ko-KR" sz="12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0617740"/>
                  </a:ext>
                </a:extLst>
              </a:tr>
              <a:tr h="4471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Hoon Min Lee</a:t>
                      </a:r>
                      <a:endParaRPr lang="en-US" altLang="ko-KR" sz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Network system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architecture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analysis</a:t>
                      </a:r>
                      <a:endParaRPr lang="ko-KR" sz="12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5196944"/>
                  </a:ext>
                </a:extLst>
              </a:tr>
              <a:tr h="4471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Ji Hyun Jang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Network system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architecture </a:t>
                      </a: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analysis</a:t>
                      </a:r>
                      <a:endParaRPr lang="ko-KR" sz="12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2137897"/>
                  </a:ext>
                </a:extLst>
              </a:tr>
              <a:tr h="383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rPr>
                        <a:t>David Belasco </a:t>
                      </a:r>
                      <a:endParaRPr lang="en-US" altLang="ko-KR" sz="12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Mentor</a:t>
                      </a:r>
                      <a:endParaRPr lang="ko-KR" sz="12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0227355"/>
                  </a:ext>
                </a:extLst>
              </a:tr>
            </a:tbl>
          </a:graphicData>
        </a:graphic>
      </p:graphicFrame>
      <p:pic>
        <p:nvPicPr>
          <p:cNvPr id="11" name="그림 10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xmlns="" id="{193EE303-1458-FF4B-9E46-C377B41F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79" y="1471518"/>
            <a:ext cx="4664028" cy="316111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7E0678C0-8C88-B9F0-ACFD-EA082797D97F}"/>
              </a:ext>
            </a:extLst>
          </p:cNvPr>
          <p:cNvSpPr txBox="1">
            <a:spLocks/>
          </p:cNvSpPr>
          <p:nvPr/>
        </p:nvSpPr>
        <p:spPr>
          <a:xfrm>
            <a:off x="771099" y="284280"/>
            <a:ext cx="7132614" cy="53860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 altLang="ko-KR">
                <a:ea typeface="맑은 고딕"/>
              </a:rPr>
              <a:t>Team members and evaluation plan</a:t>
            </a:r>
            <a:endParaRPr lang="ko-KR" b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41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4419" y="3602880"/>
            <a:ext cx="1559581" cy="15406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0799" y="2701425"/>
            <a:ext cx="991869" cy="572770"/>
          </a:xfrm>
          <a:prstGeom prst="rect">
            <a:avLst/>
          </a:prstGeom>
          <a:solidFill>
            <a:srgbClr val="878787">
              <a:alpha val="13209"/>
            </a:srgbClr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400" b="1" spc="-345">
                <a:solidFill>
                  <a:srgbClr val="3C3C3B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6099" y="2701425"/>
            <a:ext cx="991869" cy="572770"/>
          </a:xfrm>
          <a:prstGeom prst="rect">
            <a:avLst/>
          </a:prstGeom>
          <a:solidFill>
            <a:srgbClr val="878787">
              <a:alpha val="13209"/>
            </a:srgbClr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400" b="1" spc="-50">
                <a:solidFill>
                  <a:srgbClr val="3C3C3B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1399" y="2701425"/>
            <a:ext cx="991869" cy="572770"/>
          </a:xfrm>
          <a:prstGeom prst="rect">
            <a:avLst/>
          </a:prstGeom>
          <a:solidFill>
            <a:srgbClr val="878787">
              <a:alpha val="13209"/>
            </a:srgbClr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400" b="1" spc="-50">
                <a:solidFill>
                  <a:srgbClr val="3C3C3B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970" y="1541331"/>
            <a:ext cx="1515745" cy="664093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39065" marR="5080" indent="-127000">
              <a:lnSpc>
                <a:spcPct val="101200"/>
              </a:lnSpc>
              <a:spcBef>
                <a:spcPts val="70"/>
              </a:spcBef>
            </a:pPr>
            <a:r>
              <a:rPr lang="af-ZA" sz="2100" b="1" spc="-130">
                <a:solidFill>
                  <a:srgbClr val="3C3C3B"/>
                </a:solidFill>
                <a:latin typeface="Calibri"/>
                <a:cs typeface="Calibri"/>
              </a:rPr>
              <a:t>GATHERING</a:t>
            </a:r>
          </a:p>
          <a:p>
            <a:pPr marL="139065" marR="5080" indent="-127000">
              <a:lnSpc>
                <a:spcPct val="101200"/>
              </a:lnSpc>
              <a:spcBef>
                <a:spcPts val="70"/>
              </a:spcBef>
            </a:pPr>
            <a:r>
              <a:rPr lang="af-ZA" altLang="ko-KR" sz="2100" b="1" spc="-130">
                <a:solidFill>
                  <a:srgbClr val="3C3C3B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25476" y="1873377"/>
            <a:ext cx="1515986" cy="3359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f-ZA" sz="2100" b="1" spc="-40" dirty="0">
                <a:solidFill>
                  <a:srgbClr val="3C3C3B"/>
                </a:solidFill>
                <a:latin typeface="Calibri"/>
                <a:cs typeface="Calibri"/>
              </a:rPr>
              <a:t>EXPLOIT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3724" y="1891404"/>
            <a:ext cx="4806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90">
                <a:solidFill>
                  <a:srgbClr val="3C3C3B"/>
                </a:solidFill>
                <a:latin typeface="Calibri"/>
                <a:cs typeface="Calibri"/>
              </a:rPr>
              <a:t>Q&amp;A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3449" y="2701425"/>
            <a:ext cx="991869" cy="572770"/>
          </a:xfrm>
          <a:prstGeom prst="rect">
            <a:avLst/>
          </a:prstGeom>
          <a:solidFill>
            <a:srgbClr val="878787">
              <a:alpha val="13209"/>
            </a:srgbClr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400" b="1" spc="-50">
                <a:solidFill>
                  <a:srgbClr val="3C3C3B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8749" y="2701425"/>
            <a:ext cx="991869" cy="572770"/>
          </a:xfrm>
          <a:prstGeom prst="rect">
            <a:avLst/>
          </a:prstGeom>
          <a:solidFill>
            <a:srgbClr val="878787">
              <a:alpha val="13209"/>
            </a:srgbClr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400" b="1" spc="-50">
                <a:solidFill>
                  <a:srgbClr val="3C3C3B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3317" y="3667832"/>
            <a:ext cx="15627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5">
                <a:solidFill>
                  <a:srgbClr val="3C3C3B"/>
                </a:solidFill>
                <a:latin typeface="Calibri"/>
                <a:cs typeface="Calibri"/>
              </a:rPr>
              <a:t>CONCLUSIONS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3250" y="3667832"/>
            <a:ext cx="1052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5">
                <a:solidFill>
                  <a:srgbClr val="3C3C3B"/>
                </a:solidFill>
                <a:latin typeface="Calibri"/>
                <a:cs typeface="Calibri"/>
              </a:rPr>
              <a:t>ANALYSIS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54762" y="2281950"/>
            <a:ext cx="62865" cy="429259"/>
            <a:chOff x="1754762" y="2281950"/>
            <a:chExt cx="62865" cy="429259"/>
          </a:xfrm>
        </p:grpSpPr>
        <p:sp>
          <p:nvSpPr>
            <p:cNvPr id="15" name="object 15"/>
            <p:cNvSpPr/>
            <p:nvPr/>
          </p:nvSpPr>
          <p:spPr>
            <a:xfrm>
              <a:off x="1786099" y="2344624"/>
              <a:ext cx="635" cy="356870"/>
            </a:xfrm>
            <a:custGeom>
              <a:avLst/>
              <a:gdLst/>
              <a:ahLst/>
              <a:cxnLst/>
              <a:rect l="l" t="t" r="r" b="b"/>
              <a:pathLst>
                <a:path w="635" h="356869">
                  <a:moveTo>
                    <a:pt x="0" y="0"/>
                  </a:moveTo>
                  <a:lnTo>
                    <a:pt x="0" y="142300"/>
                  </a:lnTo>
                  <a:lnTo>
                    <a:pt x="599" y="142300"/>
                  </a:lnTo>
                  <a:lnTo>
                    <a:pt x="599" y="356800"/>
                  </a:lnTo>
                </a:path>
              </a:pathLst>
            </a:custGeom>
            <a:ln w="19049">
              <a:solidFill>
                <a:srgbClr val="C12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4762" y="228195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674" y="62674"/>
                  </a:moveTo>
                  <a:lnTo>
                    <a:pt x="0" y="62674"/>
                  </a:lnTo>
                  <a:lnTo>
                    <a:pt x="0" y="0"/>
                  </a:lnTo>
                  <a:lnTo>
                    <a:pt x="62674" y="0"/>
                  </a:lnTo>
                  <a:lnTo>
                    <a:pt x="62674" y="62674"/>
                  </a:lnTo>
                  <a:close/>
                </a:path>
              </a:pathLst>
            </a:custGeom>
            <a:solidFill>
              <a:srgbClr val="C12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148012" y="3264749"/>
            <a:ext cx="62865" cy="325120"/>
            <a:chOff x="3148012" y="3264749"/>
            <a:chExt cx="62865" cy="325120"/>
          </a:xfrm>
        </p:grpSpPr>
        <p:sp>
          <p:nvSpPr>
            <p:cNvPr id="18" name="object 18"/>
            <p:cNvSpPr/>
            <p:nvPr/>
          </p:nvSpPr>
          <p:spPr>
            <a:xfrm>
              <a:off x="3179349" y="3274274"/>
              <a:ext cx="635" cy="252729"/>
            </a:xfrm>
            <a:custGeom>
              <a:avLst/>
              <a:gdLst/>
              <a:ahLst/>
              <a:cxnLst/>
              <a:rect l="l" t="t" r="r" b="b"/>
              <a:pathLst>
                <a:path w="635" h="252729">
                  <a:moveTo>
                    <a:pt x="0" y="252700"/>
                  </a:moveTo>
                  <a:lnTo>
                    <a:pt x="0" y="162375"/>
                  </a:lnTo>
                  <a:lnTo>
                    <a:pt x="599" y="162375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C12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8012" y="352697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674" y="62674"/>
                  </a:moveTo>
                  <a:lnTo>
                    <a:pt x="0" y="62674"/>
                  </a:lnTo>
                  <a:lnTo>
                    <a:pt x="0" y="0"/>
                  </a:lnTo>
                  <a:lnTo>
                    <a:pt x="62674" y="0"/>
                  </a:lnTo>
                  <a:lnTo>
                    <a:pt x="62674" y="62674"/>
                  </a:lnTo>
                  <a:close/>
                </a:path>
              </a:pathLst>
            </a:custGeom>
            <a:solidFill>
              <a:srgbClr val="C12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540062" y="2281950"/>
            <a:ext cx="62865" cy="429259"/>
            <a:chOff x="4540062" y="2281950"/>
            <a:chExt cx="62865" cy="429259"/>
          </a:xfrm>
        </p:grpSpPr>
        <p:sp>
          <p:nvSpPr>
            <p:cNvPr id="21" name="object 21"/>
            <p:cNvSpPr/>
            <p:nvPr/>
          </p:nvSpPr>
          <p:spPr>
            <a:xfrm>
              <a:off x="4571399" y="2344624"/>
              <a:ext cx="635" cy="356870"/>
            </a:xfrm>
            <a:custGeom>
              <a:avLst/>
              <a:gdLst/>
              <a:ahLst/>
              <a:cxnLst/>
              <a:rect l="l" t="t" r="r" b="b"/>
              <a:pathLst>
                <a:path w="635" h="356869">
                  <a:moveTo>
                    <a:pt x="0" y="0"/>
                  </a:moveTo>
                  <a:lnTo>
                    <a:pt x="0" y="142300"/>
                  </a:lnTo>
                  <a:lnTo>
                    <a:pt x="599" y="142300"/>
                  </a:lnTo>
                  <a:lnTo>
                    <a:pt x="599" y="356800"/>
                  </a:lnTo>
                </a:path>
              </a:pathLst>
            </a:custGeom>
            <a:ln w="19049">
              <a:solidFill>
                <a:srgbClr val="C12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40062" y="228195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674" y="62674"/>
                  </a:moveTo>
                  <a:lnTo>
                    <a:pt x="0" y="62674"/>
                  </a:lnTo>
                  <a:lnTo>
                    <a:pt x="0" y="0"/>
                  </a:lnTo>
                  <a:lnTo>
                    <a:pt x="62674" y="0"/>
                  </a:lnTo>
                  <a:lnTo>
                    <a:pt x="62674" y="62674"/>
                  </a:lnTo>
                  <a:close/>
                </a:path>
              </a:pathLst>
            </a:custGeom>
            <a:solidFill>
              <a:srgbClr val="C12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933313" y="3264749"/>
            <a:ext cx="62865" cy="325120"/>
            <a:chOff x="5933313" y="3264749"/>
            <a:chExt cx="62865" cy="325120"/>
          </a:xfrm>
        </p:grpSpPr>
        <p:sp>
          <p:nvSpPr>
            <p:cNvPr id="24" name="object 24"/>
            <p:cNvSpPr/>
            <p:nvPr/>
          </p:nvSpPr>
          <p:spPr>
            <a:xfrm>
              <a:off x="5964650" y="3274274"/>
              <a:ext cx="635" cy="252729"/>
            </a:xfrm>
            <a:custGeom>
              <a:avLst/>
              <a:gdLst/>
              <a:ahLst/>
              <a:cxnLst/>
              <a:rect l="l" t="t" r="r" b="b"/>
              <a:pathLst>
                <a:path w="635" h="252729">
                  <a:moveTo>
                    <a:pt x="0" y="252700"/>
                  </a:moveTo>
                  <a:lnTo>
                    <a:pt x="0" y="162375"/>
                  </a:lnTo>
                  <a:lnTo>
                    <a:pt x="599" y="162375"/>
                  </a:lnTo>
                  <a:lnTo>
                    <a:pt x="599" y="0"/>
                  </a:lnTo>
                </a:path>
              </a:pathLst>
            </a:custGeom>
            <a:ln w="19049">
              <a:solidFill>
                <a:srgbClr val="C12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33313" y="352697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673" y="62674"/>
                  </a:moveTo>
                  <a:lnTo>
                    <a:pt x="0" y="62674"/>
                  </a:lnTo>
                  <a:lnTo>
                    <a:pt x="0" y="0"/>
                  </a:lnTo>
                  <a:lnTo>
                    <a:pt x="62673" y="0"/>
                  </a:lnTo>
                  <a:lnTo>
                    <a:pt x="62673" y="62674"/>
                  </a:lnTo>
                  <a:close/>
                </a:path>
              </a:pathLst>
            </a:custGeom>
            <a:solidFill>
              <a:srgbClr val="C12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325362" y="2281950"/>
            <a:ext cx="62865" cy="429259"/>
            <a:chOff x="7325362" y="2281950"/>
            <a:chExt cx="62865" cy="429259"/>
          </a:xfrm>
        </p:grpSpPr>
        <p:sp>
          <p:nvSpPr>
            <p:cNvPr id="27" name="object 27"/>
            <p:cNvSpPr/>
            <p:nvPr/>
          </p:nvSpPr>
          <p:spPr>
            <a:xfrm>
              <a:off x="7356699" y="2344624"/>
              <a:ext cx="635" cy="356870"/>
            </a:xfrm>
            <a:custGeom>
              <a:avLst/>
              <a:gdLst/>
              <a:ahLst/>
              <a:cxnLst/>
              <a:rect l="l" t="t" r="r" b="b"/>
              <a:pathLst>
                <a:path w="634" h="356869">
                  <a:moveTo>
                    <a:pt x="0" y="0"/>
                  </a:moveTo>
                  <a:lnTo>
                    <a:pt x="0" y="142300"/>
                  </a:lnTo>
                  <a:lnTo>
                    <a:pt x="599" y="142300"/>
                  </a:lnTo>
                  <a:lnTo>
                    <a:pt x="599" y="356800"/>
                  </a:lnTo>
                </a:path>
              </a:pathLst>
            </a:custGeom>
            <a:ln w="19049">
              <a:solidFill>
                <a:srgbClr val="C12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25362" y="228195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674" y="62674"/>
                  </a:moveTo>
                  <a:lnTo>
                    <a:pt x="0" y="62674"/>
                  </a:lnTo>
                  <a:lnTo>
                    <a:pt x="0" y="0"/>
                  </a:lnTo>
                  <a:lnTo>
                    <a:pt x="62674" y="0"/>
                  </a:lnTo>
                  <a:lnTo>
                    <a:pt x="62674" y="62674"/>
                  </a:lnTo>
                  <a:close/>
                </a:path>
              </a:pathLst>
            </a:custGeom>
            <a:solidFill>
              <a:srgbClr val="C12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2282599" y="2987774"/>
            <a:ext cx="401320" cy="635"/>
          </a:xfrm>
          <a:custGeom>
            <a:avLst/>
            <a:gdLst/>
            <a:ahLst/>
            <a:cxnLst/>
            <a:rect l="l" t="t" r="r" b="b"/>
            <a:pathLst>
              <a:path w="401319" h="635">
                <a:moveTo>
                  <a:pt x="0" y="0"/>
                </a:moveTo>
                <a:lnTo>
                  <a:pt x="200423" y="0"/>
                </a:lnTo>
                <a:lnTo>
                  <a:pt x="200423" y="599"/>
                </a:lnTo>
                <a:lnTo>
                  <a:pt x="400799" y="599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5249" y="2987774"/>
            <a:ext cx="401320" cy="635"/>
          </a:xfrm>
          <a:custGeom>
            <a:avLst/>
            <a:gdLst/>
            <a:ahLst/>
            <a:cxnLst/>
            <a:rect l="l" t="t" r="r" b="b"/>
            <a:pathLst>
              <a:path w="401320" h="635">
                <a:moveTo>
                  <a:pt x="0" y="0"/>
                </a:moveTo>
                <a:lnTo>
                  <a:pt x="200424" y="0"/>
                </a:lnTo>
                <a:lnTo>
                  <a:pt x="200424" y="599"/>
                </a:lnTo>
                <a:lnTo>
                  <a:pt x="400799" y="599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7899" y="2987774"/>
            <a:ext cx="401320" cy="635"/>
          </a:xfrm>
          <a:custGeom>
            <a:avLst/>
            <a:gdLst/>
            <a:ahLst/>
            <a:cxnLst/>
            <a:rect l="l" t="t" r="r" b="b"/>
            <a:pathLst>
              <a:path w="401320" h="635">
                <a:moveTo>
                  <a:pt x="0" y="0"/>
                </a:moveTo>
                <a:lnTo>
                  <a:pt x="200424" y="0"/>
                </a:lnTo>
                <a:lnTo>
                  <a:pt x="200424" y="599"/>
                </a:lnTo>
                <a:lnTo>
                  <a:pt x="400799" y="599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0549" y="2987774"/>
            <a:ext cx="401320" cy="635"/>
          </a:xfrm>
          <a:custGeom>
            <a:avLst/>
            <a:gdLst/>
            <a:ahLst/>
            <a:cxnLst/>
            <a:rect l="l" t="t" r="r" b="b"/>
            <a:pathLst>
              <a:path w="401320" h="635">
                <a:moveTo>
                  <a:pt x="0" y="0"/>
                </a:moveTo>
                <a:lnTo>
                  <a:pt x="200424" y="0"/>
                </a:lnTo>
                <a:lnTo>
                  <a:pt x="200424" y="599"/>
                </a:lnTo>
                <a:lnTo>
                  <a:pt x="400800" y="599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337586" y="3816710"/>
            <a:ext cx="510540" cy="1011555"/>
            <a:chOff x="337586" y="3816710"/>
            <a:chExt cx="510540" cy="1011555"/>
          </a:xfrm>
        </p:grpSpPr>
        <p:sp>
          <p:nvSpPr>
            <p:cNvPr id="34" name="object 34"/>
            <p:cNvSpPr/>
            <p:nvPr/>
          </p:nvSpPr>
          <p:spPr>
            <a:xfrm>
              <a:off x="430595" y="4099434"/>
              <a:ext cx="417195" cy="675640"/>
            </a:xfrm>
            <a:custGeom>
              <a:avLst/>
              <a:gdLst/>
              <a:ahLst/>
              <a:cxnLst/>
              <a:rect l="l" t="t" r="r" b="b"/>
              <a:pathLst>
                <a:path w="417194" h="675639">
                  <a:moveTo>
                    <a:pt x="291258" y="675016"/>
                  </a:moveTo>
                  <a:lnTo>
                    <a:pt x="251395" y="668885"/>
                  </a:lnTo>
                  <a:lnTo>
                    <a:pt x="208569" y="650044"/>
                  </a:lnTo>
                  <a:lnTo>
                    <a:pt x="174772" y="626862"/>
                  </a:lnTo>
                  <a:lnTo>
                    <a:pt x="142698" y="597771"/>
                  </a:lnTo>
                  <a:lnTo>
                    <a:pt x="112781" y="563599"/>
                  </a:lnTo>
                  <a:lnTo>
                    <a:pt x="85451" y="525170"/>
                  </a:lnTo>
                  <a:lnTo>
                    <a:pt x="61140" y="483312"/>
                  </a:lnTo>
                  <a:lnTo>
                    <a:pt x="40281" y="438852"/>
                  </a:lnTo>
                  <a:lnTo>
                    <a:pt x="23306" y="392614"/>
                  </a:lnTo>
                  <a:lnTo>
                    <a:pt x="10646" y="345427"/>
                  </a:lnTo>
                  <a:lnTo>
                    <a:pt x="2733" y="298115"/>
                  </a:lnTo>
                  <a:lnTo>
                    <a:pt x="0" y="251506"/>
                  </a:lnTo>
                  <a:lnTo>
                    <a:pt x="0" y="50836"/>
                  </a:lnTo>
                  <a:lnTo>
                    <a:pt x="2572" y="29509"/>
                  </a:lnTo>
                  <a:lnTo>
                    <a:pt x="9778" y="13521"/>
                  </a:lnTo>
                  <a:lnTo>
                    <a:pt x="20855" y="3481"/>
                  </a:lnTo>
                  <a:lnTo>
                    <a:pt x="35037" y="0"/>
                  </a:lnTo>
                  <a:lnTo>
                    <a:pt x="42172" y="0"/>
                  </a:lnTo>
                  <a:lnTo>
                    <a:pt x="50071" y="2165"/>
                  </a:lnTo>
                  <a:lnTo>
                    <a:pt x="58226" y="7007"/>
                  </a:lnTo>
                  <a:lnTo>
                    <a:pt x="358913" y="180539"/>
                  </a:lnTo>
                  <a:lnTo>
                    <a:pt x="381556" y="199746"/>
                  </a:lnTo>
                  <a:lnTo>
                    <a:pt x="400066" y="227075"/>
                  </a:lnTo>
                  <a:lnTo>
                    <a:pt x="412556" y="258944"/>
                  </a:lnTo>
                  <a:lnTo>
                    <a:pt x="417139" y="291768"/>
                  </a:lnTo>
                  <a:lnTo>
                    <a:pt x="417139" y="492183"/>
                  </a:lnTo>
                  <a:lnTo>
                    <a:pt x="411154" y="555133"/>
                  </a:lnTo>
                  <a:lnTo>
                    <a:pt x="394148" y="605967"/>
                  </a:lnTo>
                  <a:lnTo>
                    <a:pt x="367547" y="643610"/>
                  </a:lnTo>
                  <a:lnTo>
                    <a:pt x="332775" y="666985"/>
                  </a:lnTo>
                  <a:lnTo>
                    <a:pt x="291258" y="675016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1276" y="4101350"/>
              <a:ext cx="429895" cy="715010"/>
            </a:xfrm>
            <a:custGeom>
              <a:avLst/>
              <a:gdLst/>
              <a:ahLst/>
              <a:cxnLst/>
              <a:rect l="l" t="t" r="r" b="b"/>
              <a:pathLst>
                <a:path w="429895" h="715010">
                  <a:moveTo>
                    <a:pt x="136334" y="37338"/>
                  </a:moveTo>
                  <a:lnTo>
                    <a:pt x="93649" y="0"/>
                  </a:lnTo>
                  <a:lnTo>
                    <a:pt x="0" y="53771"/>
                  </a:lnTo>
                  <a:lnTo>
                    <a:pt x="105625" y="124612"/>
                  </a:lnTo>
                  <a:lnTo>
                    <a:pt x="136334" y="37338"/>
                  </a:lnTo>
                  <a:close/>
                </a:path>
                <a:path w="429895" h="715010">
                  <a:moveTo>
                    <a:pt x="429882" y="588378"/>
                  </a:moveTo>
                  <a:lnTo>
                    <a:pt x="306933" y="678713"/>
                  </a:lnTo>
                  <a:lnTo>
                    <a:pt x="316611" y="714768"/>
                  </a:lnTo>
                  <a:lnTo>
                    <a:pt x="411149" y="660755"/>
                  </a:lnTo>
                  <a:lnTo>
                    <a:pt x="429882" y="588378"/>
                  </a:lnTo>
                  <a:close/>
                </a:path>
              </a:pathLst>
            </a:custGeom>
            <a:solidFill>
              <a:srgbClr val="474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7586" y="4152692"/>
              <a:ext cx="417830" cy="675640"/>
            </a:xfrm>
            <a:custGeom>
              <a:avLst/>
              <a:gdLst/>
              <a:ahLst/>
              <a:cxnLst/>
              <a:rect l="l" t="t" r="r" b="b"/>
              <a:pathLst>
                <a:path w="417830" h="675639">
                  <a:moveTo>
                    <a:pt x="291258" y="675017"/>
                  </a:moveTo>
                  <a:lnTo>
                    <a:pt x="251443" y="668885"/>
                  </a:lnTo>
                  <a:lnTo>
                    <a:pt x="208569" y="650044"/>
                  </a:lnTo>
                  <a:lnTo>
                    <a:pt x="174772" y="626862"/>
                  </a:lnTo>
                  <a:lnTo>
                    <a:pt x="142698" y="597771"/>
                  </a:lnTo>
                  <a:lnTo>
                    <a:pt x="112781" y="563595"/>
                  </a:lnTo>
                  <a:lnTo>
                    <a:pt x="85451" y="525162"/>
                  </a:lnTo>
                  <a:lnTo>
                    <a:pt x="61140" y="483297"/>
                  </a:lnTo>
                  <a:lnTo>
                    <a:pt x="40281" y="438824"/>
                  </a:lnTo>
                  <a:lnTo>
                    <a:pt x="23306" y="392571"/>
                  </a:lnTo>
                  <a:lnTo>
                    <a:pt x="10646" y="345362"/>
                  </a:lnTo>
                  <a:lnTo>
                    <a:pt x="2733" y="298023"/>
                  </a:lnTo>
                  <a:lnTo>
                    <a:pt x="0" y="251379"/>
                  </a:lnTo>
                  <a:lnTo>
                    <a:pt x="0" y="50963"/>
                  </a:lnTo>
                  <a:lnTo>
                    <a:pt x="2593" y="29563"/>
                  </a:lnTo>
                  <a:lnTo>
                    <a:pt x="9858" y="13537"/>
                  </a:lnTo>
                  <a:lnTo>
                    <a:pt x="21016" y="3483"/>
                  </a:lnTo>
                  <a:lnTo>
                    <a:pt x="35292" y="0"/>
                  </a:lnTo>
                  <a:lnTo>
                    <a:pt x="42300" y="0"/>
                  </a:lnTo>
                  <a:lnTo>
                    <a:pt x="50072" y="2293"/>
                  </a:lnTo>
                  <a:lnTo>
                    <a:pt x="58226" y="7007"/>
                  </a:lnTo>
                  <a:lnTo>
                    <a:pt x="359040" y="180539"/>
                  </a:lnTo>
                  <a:lnTo>
                    <a:pt x="381630" y="199694"/>
                  </a:lnTo>
                  <a:lnTo>
                    <a:pt x="400146" y="227044"/>
                  </a:lnTo>
                  <a:lnTo>
                    <a:pt x="412666" y="258980"/>
                  </a:lnTo>
                  <a:lnTo>
                    <a:pt x="417266" y="291895"/>
                  </a:lnTo>
                  <a:lnTo>
                    <a:pt x="417266" y="492311"/>
                  </a:lnTo>
                  <a:lnTo>
                    <a:pt x="411268" y="555198"/>
                  </a:lnTo>
                  <a:lnTo>
                    <a:pt x="394231" y="605995"/>
                  </a:lnTo>
                  <a:lnTo>
                    <a:pt x="367592" y="643619"/>
                  </a:lnTo>
                  <a:lnTo>
                    <a:pt x="332789" y="666987"/>
                  </a:lnTo>
                  <a:lnTo>
                    <a:pt x="291258" y="675017"/>
                  </a:lnTo>
                  <a:close/>
                </a:path>
              </a:pathLst>
            </a:custGeom>
            <a:solidFill>
              <a:srgbClr val="375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1284" y="4187220"/>
              <a:ext cx="370205" cy="606425"/>
            </a:xfrm>
            <a:custGeom>
              <a:avLst/>
              <a:gdLst/>
              <a:ahLst/>
              <a:cxnLst/>
              <a:rect l="l" t="t" r="r" b="b"/>
              <a:pathLst>
                <a:path w="370205" h="606425">
                  <a:moveTo>
                    <a:pt x="258259" y="605960"/>
                  </a:moveTo>
                  <a:lnTo>
                    <a:pt x="252908" y="605960"/>
                  </a:lnTo>
                  <a:lnTo>
                    <a:pt x="247429" y="605578"/>
                  </a:lnTo>
                  <a:lnTo>
                    <a:pt x="199288" y="591535"/>
                  </a:lnTo>
                  <a:lnTo>
                    <a:pt x="135799" y="546512"/>
                  </a:lnTo>
                  <a:lnTo>
                    <a:pt x="103578" y="511496"/>
                  </a:lnTo>
                  <a:lnTo>
                    <a:pt x="74573" y="470976"/>
                  </a:lnTo>
                  <a:lnTo>
                    <a:pt x="49419" y="426233"/>
                  </a:lnTo>
                  <a:lnTo>
                    <a:pt x="28750" y="378545"/>
                  </a:lnTo>
                  <a:lnTo>
                    <a:pt x="13200" y="329192"/>
                  </a:lnTo>
                  <a:lnTo>
                    <a:pt x="3405" y="279454"/>
                  </a:lnTo>
                  <a:lnTo>
                    <a:pt x="0" y="230611"/>
                  </a:lnTo>
                  <a:lnTo>
                    <a:pt x="0" y="30068"/>
                  </a:lnTo>
                  <a:lnTo>
                    <a:pt x="1491" y="17630"/>
                  </a:lnTo>
                  <a:lnTo>
                    <a:pt x="5717" y="8154"/>
                  </a:lnTo>
                  <a:lnTo>
                    <a:pt x="12308" y="2118"/>
                  </a:lnTo>
                  <a:lnTo>
                    <a:pt x="20895" y="0"/>
                  </a:lnTo>
                  <a:lnTo>
                    <a:pt x="22296" y="0"/>
                  </a:lnTo>
                  <a:lnTo>
                    <a:pt x="23061" y="127"/>
                  </a:lnTo>
                  <a:lnTo>
                    <a:pt x="27010" y="509"/>
                  </a:lnTo>
                  <a:lnTo>
                    <a:pt x="335342" y="177608"/>
                  </a:lnTo>
                  <a:lnTo>
                    <a:pt x="367145" y="224264"/>
                  </a:lnTo>
                  <a:lnTo>
                    <a:pt x="369870" y="243734"/>
                  </a:lnTo>
                  <a:lnTo>
                    <a:pt x="369870" y="444150"/>
                  </a:lnTo>
                  <a:lnTo>
                    <a:pt x="367083" y="484650"/>
                  </a:lnTo>
                  <a:lnTo>
                    <a:pt x="354981" y="531625"/>
                  </a:lnTo>
                  <a:lnTo>
                    <a:pt x="333431" y="570031"/>
                  </a:lnTo>
                  <a:lnTo>
                    <a:pt x="295562" y="598542"/>
                  </a:lnTo>
                  <a:lnTo>
                    <a:pt x="271203" y="605128"/>
                  </a:lnTo>
                  <a:lnTo>
                    <a:pt x="258259" y="605960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840" y="4201235"/>
              <a:ext cx="351155" cy="578485"/>
            </a:xfrm>
            <a:custGeom>
              <a:avLst/>
              <a:gdLst/>
              <a:ahLst/>
              <a:cxnLst/>
              <a:rect l="l" t="t" r="r" b="b"/>
              <a:pathLst>
                <a:path w="351155" h="578485">
                  <a:moveTo>
                    <a:pt x="244881" y="577930"/>
                  </a:moveTo>
                  <a:lnTo>
                    <a:pt x="239785" y="577930"/>
                  </a:lnTo>
                  <a:lnTo>
                    <a:pt x="234561" y="577548"/>
                  </a:lnTo>
                  <a:lnTo>
                    <a:pt x="189311" y="564403"/>
                  </a:lnTo>
                  <a:lnTo>
                    <a:pt x="128800" y="521640"/>
                  </a:lnTo>
                  <a:lnTo>
                    <a:pt x="98310" y="488662"/>
                  </a:lnTo>
                  <a:lnTo>
                    <a:pt x="70828" y="450473"/>
                  </a:lnTo>
                  <a:lnTo>
                    <a:pt x="46966" y="408236"/>
                  </a:lnTo>
                  <a:lnTo>
                    <a:pt x="27339" y="363115"/>
                  </a:lnTo>
                  <a:lnTo>
                    <a:pt x="12559" y="316273"/>
                  </a:lnTo>
                  <a:lnTo>
                    <a:pt x="3242" y="268871"/>
                  </a:lnTo>
                  <a:lnTo>
                    <a:pt x="0" y="222075"/>
                  </a:lnTo>
                  <a:lnTo>
                    <a:pt x="0" y="21659"/>
                  </a:lnTo>
                  <a:lnTo>
                    <a:pt x="1132" y="12524"/>
                  </a:lnTo>
                  <a:lnTo>
                    <a:pt x="4284" y="5717"/>
                  </a:lnTo>
                  <a:lnTo>
                    <a:pt x="9083" y="1467"/>
                  </a:lnTo>
                  <a:lnTo>
                    <a:pt x="15161" y="0"/>
                  </a:lnTo>
                  <a:lnTo>
                    <a:pt x="16690" y="0"/>
                  </a:lnTo>
                  <a:lnTo>
                    <a:pt x="19238" y="254"/>
                  </a:lnTo>
                  <a:lnTo>
                    <a:pt x="22041" y="1146"/>
                  </a:lnTo>
                  <a:lnTo>
                    <a:pt x="24972" y="2930"/>
                  </a:lnTo>
                  <a:lnTo>
                    <a:pt x="87148" y="38732"/>
                  </a:lnTo>
                  <a:lnTo>
                    <a:pt x="163339" y="82688"/>
                  </a:lnTo>
                  <a:lnTo>
                    <a:pt x="194172" y="100399"/>
                  </a:lnTo>
                  <a:lnTo>
                    <a:pt x="211627" y="110591"/>
                  </a:lnTo>
                  <a:lnTo>
                    <a:pt x="242460" y="128429"/>
                  </a:lnTo>
                  <a:lnTo>
                    <a:pt x="325786" y="176462"/>
                  </a:lnTo>
                  <a:lnTo>
                    <a:pt x="335473" y="184660"/>
                  </a:lnTo>
                  <a:lnTo>
                    <a:pt x="343369" y="196370"/>
                  </a:lnTo>
                  <a:lnTo>
                    <a:pt x="348684" y="210039"/>
                  </a:lnTo>
                  <a:lnTo>
                    <a:pt x="350631" y="224113"/>
                  </a:lnTo>
                  <a:lnTo>
                    <a:pt x="350631" y="424529"/>
                  </a:lnTo>
                  <a:lnTo>
                    <a:pt x="347876" y="463723"/>
                  </a:lnTo>
                  <a:lnTo>
                    <a:pt x="336572" y="507502"/>
                  </a:lnTo>
                  <a:lnTo>
                    <a:pt x="316358" y="543657"/>
                  </a:lnTo>
                  <a:lnTo>
                    <a:pt x="280410" y="570835"/>
                  </a:lnTo>
                  <a:lnTo>
                    <a:pt x="257266" y="577126"/>
                  </a:lnTo>
                  <a:lnTo>
                    <a:pt x="244881" y="577930"/>
                  </a:lnTo>
                  <a:close/>
                </a:path>
              </a:pathLst>
            </a:custGeom>
            <a:solidFill>
              <a:srgbClr val="4DC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8305" y="4445481"/>
              <a:ext cx="196850" cy="286385"/>
            </a:xfrm>
            <a:custGeom>
              <a:avLst/>
              <a:gdLst/>
              <a:ahLst/>
              <a:cxnLst/>
              <a:rect l="l" t="t" r="r" b="b"/>
              <a:pathLst>
                <a:path w="196850" h="286385">
                  <a:moveTo>
                    <a:pt x="137475" y="286034"/>
                  </a:moveTo>
                  <a:lnTo>
                    <a:pt x="98487" y="274312"/>
                  </a:lnTo>
                  <a:lnTo>
                    <a:pt x="67353" y="249616"/>
                  </a:lnTo>
                  <a:lnTo>
                    <a:pt x="40317" y="215355"/>
                  </a:lnTo>
                  <a:lnTo>
                    <a:pt x="18999" y="174624"/>
                  </a:lnTo>
                  <a:lnTo>
                    <a:pt x="5019" y="130517"/>
                  </a:lnTo>
                  <a:lnTo>
                    <a:pt x="0" y="86128"/>
                  </a:lnTo>
                  <a:lnTo>
                    <a:pt x="4367" y="49934"/>
                  </a:lnTo>
                  <a:lnTo>
                    <a:pt x="16595" y="22853"/>
                  </a:lnTo>
                  <a:lnTo>
                    <a:pt x="35368" y="5878"/>
                  </a:lnTo>
                  <a:lnTo>
                    <a:pt x="59372" y="0"/>
                  </a:lnTo>
                  <a:lnTo>
                    <a:pt x="68584" y="722"/>
                  </a:lnTo>
                  <a:lnTo>
                    <a:pt x="129608" y="36481"/>
                  </a:lnTo>
                  <a:lnTo>
                    <a:pt x="156613" y="70697"/>
                  </a:lnTo>
                  <a:lnTo>
                    <a:pt x="177893" y="111390"/>
                  </a:lnTo>
                  <a:lnTo>
                    <a:pt x="191841" y="155453"/>
                  </a:lnTo>
                  <a:lnTo>
                    <a:pt x="196848" y="199778"/>
                  </a:lnTo>
                  <a:lnTo>
                    <a:pt x="192480" y="236046"/>
                  </a:lnTo>
                  <a:lnTo>
                    <a:pt x="180252" y="263164"/>
                  </a:lnTo>
                  <a:lnTo>
                    <a:pt x="161479" y="280153"/>
                  </a:lnTo>
                  <a:lnTo>
                    <a:pt x="137475" y="286034"/>
                  </a:lnTo>
                  <a:close/>
                </a:path>
              </a:pathLst>
            </a:custGeom>
            <a:solidFill>
              <a:srgbClr val="375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4538" y="4244047"/>
              <a:ext cx="300355" cy="440690"/>
            </a:xfrm>
            <a:custGeom>
              <a:avLst/>
              <a:gdLst/>
              <a:ahLst/>
              <a:cxnLst/>
              <a:rect l="l" t="t" r="r" b="b"/>
              <a:pathLst>
                <a:path w="300355" h="440689">
                  <a:moveTo>
                    <a:pt x="33756" y="34277"/>
                  </a:moveTo>
                  <a:lnTo>
                    <a:pt x="14643" y="635"/>
                  </a:lnTo>
                  <a:lnTo>
                    <a:pt x="12357" y="0"/>
                  </a:lnTo>
                  <a:lnTo>
                    <a:pt x="10312" y="0"/>
                  </a:lnTo>
                  <a:lnTo>
                    <a:pt x="4203" y="0"/>
                  </a:lnTo>
                  <a:lnTo>
                    <a:pt x="0" y="5486"/>
                  </a:lnTo>
                  <a:lnTo>
                    <a:pt x="0" y="14782"/>
                  </a:lnTo>
                  <a:lnTo>
                    <a:pt x="19227" y="48425"/>
                  </a:lnTo>
                  <a:lnTo>
                    <a:pt x="21526" y="49060"/>
                  </a:lnTo>
                  <a:lnTo>
                    <a:pt x="29552" y="49060"/>
                  </a:lnTo>
                  <a:lnTo>
                    <a:pt x="33756" y="43573"/>
                  </a:lnTo>
                  <a:lnTo>
                    <a:pt x="33756" y="34277"/>
                  </a:lnTo>
                  <a:close/>
                </a:path>
                <a:path w="300355" h="440689">
                  <a:moveTo>
                    <a:pt x="187159" y="327571"/>
                  </a:moveTo>
                  <a:lnTo>
                    <a:pt x="175679" y="284187"/>
                  </a:lnTo>
                  <a:lnTo>
                    <a:pt x="148043" y="253047"/>
                  </a:lnTo>
                  <a:lnTo>
                    <a:pt x="137337" y="248450"/>
                  </a:lnTo>
                  <a:lnTo>
                    <a:pt x="132626" y="248450"/>
                  </a:lnTo>
                  <a:lnTo>
                    <a:pt x="123164" y="250761"/>
                  </a:lnTo>
                  <a:lnTo>
                    <a:pt x="115747" y="257441"/>
                  </a:lnTo>
                  <a:lnTo>
                    <a:pt x="110909" y="268122"/>
                  </a:lnTo>
                  <a:lnTo>
                    <a:pt x="109181" y="282473"/>
                  </a:lnTo>
                  <a:lnTo>
                    <a:pt x="112229" y="304431"/>
                  </a:lnTo>
                  <a:lnTo>
                    <a:pt x="120535" y="325742"/>
                  </a:lnTo>
                  <a:lnTo>
                    <a:pt x="132892" y="344017"/>
                  </a:lnTo>
                  <a:lnTo>
                    <a:pt x="133108" y="344208"/>
                  </a:lnTo>
                  <a:lnTo>
                    <a:pt x="127406" y="416128"/>
                  </a:lnTo>
                  <a:lnTo>
                    <a:pt x="148678" y="428358"/>
                  </a:lnTo>
                  <a:lnTo>
                    <a:pt x="169710" y="440588"/>
                  </a:lnTo>
                  <a:lnTo>
                    <a:pt x="164020" y="361492"/>
                  </a:lnTo>
                  <a:lnTo>
                    <a:pt x="173075" y="359270"/>
                  </a:lnTo>
                  <a:lnTo>
                    <a:pt x="180530" y="352564"/>
                  </a:lnTo>
                  <a:lnTo>
                    <a:pt x="185407" y="341871"/>
                  </a:lnTo>
                  <a:lnTo>
                    <a:pt x="187159" y="327571"/>
                  </a:lnTo>
                  <a:close/>
                </a:path>
                <a:path w="300355" h="440689">
                  <a:moveTo>
                    <a:pt x="300177" y="186791"/>
                  </a:moveTo>
                  <a:lnTo>
                    <a:pt x="280936" y="153022"/>
                  </a:lnTo>
                  <a:lnTo>
                    <a:pt x="278638" y="152387"/>
                  </a:lnTo>
                  <a:lnTo>
                    <a:pt x="276606" y="152387"/>
                  </a:lnTo>
                  <a:lnTo>
                    <a:pt x="270611" y="152387"/>
                  </a:lnTo>
                  <a:lnTo>
                    <a:pt x="266407" y="157988"/>
                  </a:lnTo>
                  <a:lnTo>
                    <a:pt x="266407" y="167297"/>
                  </a:lnTo>
                  <a:lnTo>
                    <a:pt x="285775" y="200799"/>
                  </a:lnTo>
                  <a:lnTo>
                    <a:pt x="287947" y="201434"/>
                  </a:lnTo>
                  <a:lnTo>
                    <a:pt x="295973" y="201434"/>
                  </a:lnTo>
                  <a:lnTo>
                    <a:pt x="300177" y="195961"/>
                  </a:lnTo>
                  <a:lnTo>
                    <a:pt x="300177" y="1867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7672" y="3827795"/>
              <a:ext cx="33655" cy="19050"/>
            </a:xfrm>
            <a:custGeom>
              <a:avLst/>
              <a:gdLst/>
              <a:ahLst/>
              <a:cxnLst/>
              <a:rect l="l" t="t" r="r" b="b"/>
              <a:pathLst>
                <a:path w="33654" h="19050">
                  <a:moveTo>
                    <a:pt x="33636" y="18856"/>
                  </a:moveTo>
                  <a:lnTo>
                    <a:pt x="0" y="18856"/>
                  </a:lnTo>
                  <a:lnTo>
                    <a:pt x="30068" y="0"/>
                  </a:lnTo>
                  <a:lnTo>
                    <a:pt x="33636" y="18856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9059" y="3816718"/>
              <a:ext cx="294005" cy="501015"/>
            </a:xfrm>
            <a:custGeom>
              <a:avLst/>
              <a:gdLst/>
              <a:ahLst/>
              <a:cxnLst/>
              <a:rect l="l" t="t" r="r" b="b"/>
              <a:pathLst>
                <a:path w="294005" h="501014">
                  <a:moveTo>
                    <a:pt x="293433" y="297751"/>
                  </a:moveTo>
                  <a:lnTo>
                    <a:pt x="289547" y="250698"/>
                  </a:lnTo>
                  <a:lnTo>
                    <a:pt x="278485" y="203174"/>
                  </a:lnTo>
                  <a:lnTo>
                    <a:pt x="261137" y="156857"/>
                  </a:lnTo>
                  <a:lnTo>
                    <a:pt x="238391" y="113449"/>
                  </a:lnTo>
                  <a:lnTo>
                    <a:pt x="211137" y="74637"/>
                  </a:lnTo>
                  <a:lnTo>
                    <a:pt x="180263" y="42125"/>
                  </a:lnTo>
                  <a:lnTo>
                    <a:pt x="146646" y="17576"/>
                  </a:lnTo>
                  <a:lnTo>
                    <a:pt x="102260" y="1066"/>
                  </a:lnTo>
                  <a:lnTo>
                    <a:pt x="88557" y="0"/>
                  </a:lnTo>
                  <a:lnTo>
                    <a:pt x="52730" y="8763"/>
                  </a:lnTo>
                  <a:lnTo>
                    <a:pt x="24739" y="34061"/>
                  </a:lnTo>
                  <a:lnTo>
                    <a:pt x="6515" y="74447"/>
                  </a:lnTo>
                  <a:lnTo>
                    <a:pt x="0" y="128422"/>
                  </a:lnTo>
                  <a:lnTo>
                    <a:pt x="0" y="327190"/>
                  </a:lnTo>
                  <a:lnTo>
                    <a:pt x="13766" y="332651"/>
                  </a:lnTo>
                  <a:lnTo>
                    <a:pt x="13766" y="358914"/>
                  </a:lnTo>
                  <a:lnTo>
                    <a:pt x="23761" y="356730"/>
                  </a:lnTo>
                  <a:lnTo>
                    <a:pt x="31711" y="353047"/>
                  </a:lnTo>
                  <a:lnTo>
                    <a:pt x="36969" y="348234"/>
                  </a:lnTo>
                  <a:lnTo>
                    <a:pt x="38862" y="342607"/>
                  </a:lnTo>
                  <a:lnTo>
                    <a:pt x="39243" y="342734"/>
                  </a:lnTo>
                  <a:lnTo>
                    <a:pt x="39243" y="150977"/>
                  </a:lnTo>
                  <a:lnTo>
                    <a:pt x="44018" y="111429"/>
                  </a:lnTo>
                  <a:lnTo>
                    <a:pt x="57391" y="81826"/>
                  </a:lnTo>
                  <a:lnTo>
                    <a:pt x="77889" y="63258"/>
                  </a:lnTo>
                  <a:lnTo>
                    <a:pt x="104101" y="56819"/>
                  </a:lnTo>
                  <a:lnTo>
                    <a:pt x="114147" y="57594"/>
                  </a:lnTo>
                  <a:lnTo>
                    <a:pt x="180632" y="96570"/>
                  </a:lnTo>
                  <a:lnTo>
                    <a:pt x="210159" y="134023"/>
                  </a:lnTo>
                  <a:lnTo>
                    <a:pt x="233438" y="178549"/>
                  </a:lnTo>
                  <a:lnTo>
                    <a:pt x="248704" y="226733"/>
                  </a:lnTo>
                  <a:lnTo>
                    <a:pt x="254190" y="275209"/>
                  </a:lnTo>
                  <a:lnTo>
                    <a:pt x="254190" y="467080"/>
                  </a:lnTo>
                  <a:lnTo>
                    <a:pt x="268071" y="473354"/>
                  </a:lnTo>
                  <a:lnTo>
                    <a:pt x="268071" y="500722"/>
                  </a:lnTo>
                  <a:lnTo>
                    <a:pt x="278015" y="498602"/>
                  </a:lnTo>
                  <a:lnTo>
                    <a:pt x="285978" y="494969"/>
                  </a:lnTo>
                  <a:lnTo>
                    <a:pt x="291261" y="490169"/>
                  </a:lnTo>
                  <a:lnTo>
                    <a:pt x="293141" y="484657"/>
                  </a:lnTo>
                  <a:lnTo>
                    <a:pt x="293433" y="297751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7898" y="430087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1019"/>
                  </a:moveTo>
                  <a:lnTo>
                    <a:pt x="0" y="0"/>
                  </a:lnTo>
                  <a:lnTo>
                    <a:pt x="0" y="381"/>
                  </a:lnTo>
                  <a:lnTo>
                    <a:pt x="0" y="1019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710" y="3832135"/>
              <a:ext cx="294005" cy="486409"/>
            </a:xfrm>
            <a:custGeom>
              <a:avLst/>
              <a:gdLst/>
              <a:ahLst/>
              <a:cxnLst/>
              <a:rect l="l" t="t" r="r" b="b"/>
              <a:pathLst>
                <a:path w="294005" h="486410">
                  <a:moveTo>
                    <a:pt x="293420" y="297878"/>
                  </a:moveTo>
                  <a:lnTo>
                    <a:pt x="291134" y="270141"/>
                  </a:lnTo>
                  <a:lnTo>
                    <a:pt x="291134" y="452805"/>
                  </a:lnTo>
                  <a:lnTo>
                    <a:pt x="288836" y="452691"/>
                  </a:lnTo>
                  <a:lnTo>
                    <a:pt x="286296" y="452691"/>
                  </a:lnTo>
                  <a:lnTo>
                    <a:pt x="274053" y="453936"/>
                  </a:lnTo>
                  <a:lnTo>
                    <a:pt x="286283" y="452678"/>
                  </a:lnTo>
                  <a:lnTo>
                    <a:pt x="288836" y="452678"/>
                  </a:lnTo>
                  <a:lnTo>
                    <a:pt x="291134" y="452805"/>
                  </a:lnTo>
                  <a:lnTo>
                    <a:pt x="291134" y="270141"/>
                  </a:lnTo>
                  <a:lnTo>
                    <a:pt x="289547" y="250863"/>
                  </a:lnTo>
                  <a:lnTo>
                    <a:pt x="278498" y="203327"/>
                  </a:lnTo>
                  <a:lnTo>
                    <a:pt x="261175" y="156984"/>
                  </a:lnTo>
                  <a:lnTo>
                    <a:pt x="238455" y="113538"/>
                  </a:lnTo>
                  <a:lnTo>
                    <a:pt x="211226" y="74688"/>
                  </a:lnTo>
                  <a:lnTo>
                    <a:pt x="180378" y="42138"/>
                  </a:lnTo>
                  <a:lnTo>
                    <a:pt x="146773" y="17576"/>
                  </a:lnTo>
                  <a:lnTo>
                    <a:pt x="102273" y="1079"/>
                  </a:lnTo>
                  <a:lnTo>
                    <a:pt x="88544" y="0"/>
                  </a:lnTo>
                  <a:lnTo>
                    <a:pt x="52781" y="8775"/>
                  </a:lnTo>
                  <a:lnTo>
                    <a:pt x="24777" y="34124"/>
                  </a:lnTo>
                  <a:lnTo>
                    <a:pt x="6527" y="74549"/>
                  </a:lnTo>
                  <a:lnTo>
                    <a:pt x="0" y="128549"/>
                  </a:lnTo>
                  <a:lnTo>
                    <a:pt x="0" y="327190"/>
                  </a:lnTo>
                  <a:lnTo>
                    <a:pt x="34531" y="343877"/>
                  </a:lnTo>
                  <a:lnTo>
                    <a:pt x="36944" y="343623"/>
                  </a:lnTo>
                  <a:lnTo>
                    <a:pt x="39116" y="343496"/>
                  </a:lnTo>
                  <a:lnTo>
                    <a:pt x="39116" y="311137"/>
                  </a:lnTo>
                  <a:lnTo>
                    <a:pt x="39116" y="311010"/>
                  </a:lnTo>
                  <a:lnTo>
                    <a:pt x="39116" y="151104"/>
                  </a:lnTo>
                  <a:lnTo>
                    <a:pt x="43891" y="111556"/>
                  </a:lnTo>
                  <a:lnTo>
                    <a:pt x="57264" y="81953"/>
                  </a:lnTo>
                  <a:lnTo>
                    <a:pt x="77812" y="63385"/>
                  </a:lnTo>
                  <a:lnTo>
                    <a:pt x="104089" y="56946"/>
                  </a:lnTo>
                  <a:lnTo>
                    <a:pt x="114109" y="57721"/>
                  </a:lnTo>
                  <a:lnTo>
                    <a:pt x="180708" y="96710"/>
                  </a:lnTo>
                  <a:lnTo>
                    <a:pt x="210223" y="134124"/>
                  </a:lnTo>
                  <a:lnTo>
                    <a:pt x="233514" y="178638"/>
                  </a:lnTo>
                  <a:lnTo>
                    <a:pt x="248818" y="226847"/>
                  </a:lnTo>
                  <a:lnTo>
                    <a:pt x="254304" y="275336"/>
                  </a:lnTo>
                  <a:lnTo>
                    <a:pt x="254304" y="468477"/>
                  </a:lnTo>
                  <a:lnTo>
                    <a:pt x="254177" y="468744"/>
                  </a:lnTo>
                  <a:lnTo>
                    <a:pt x="254177" y="469760"/>
                  </a:lnTo>
                  <a:lnTo>
                    <a:pt x="257035" y="475983"/>
                  </a:lnTo>
                  <a:lnTo>
                    <a:pt x="263982" y="481088"/>
                  </a:lnTo>
                  <a:lnTo>
                    <a:pt x="274053" y="484543"/>
                  </a:lnTo>
                  <a:lnTo>
                    <a:pt x="286296" y="485813"/>
                  </a:lnTo>
                  <a:lnTo>
                    <a:pt x="288836" y="485813"/>
                  </a:lnTo>
                  <a:lnTo>
                    <a:pt x="291134" y="485686"/>
                  </a:lnTo>
                  <a:lnTo>
                    <a:pt x="293420" y="485305"/>
                  </a:lnTo>
                  <a:lnTo>
                    <a:pt x="293420" y="453072"/>
                  </a:lnTo>
                  <a:lnTo>
                    <a:pt x="293420" y="297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3">
            <a:extLst>
              <a:ext uri="{FF2B5EF4-FFF2-40B4-BE49-F238E27FC236}">
                <a16:creationId xmlns:a16="http://schemas.microsoft.com/office/drawing/2014/main" xmlns="" id="{1DF39A93-9A3B-6E1D-C4F6-A695CFD5BABA}"/>
              </a:ext>
            </a:extLst>
          </p:cNvPr>
          <p:cNvSpPr txBox="1">
            <a:spLocks/>
          </p:cNvSpPr>
          <p:nvPr/>
        </p:nvSpPr>
        <p:spPr>
          <a:xfrm>
            <a:off x="807085" y="206819"/>
            <a:ext cx="6431915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/>
              <a:t>Contents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xmlns="" id="{960256A3-A5D0-AAA0-FDDE-154FF45A9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7806" y="3672499"/>
            <a:ext cx="1306195" cy="1471295"/>
            <a:chOff x="7837806" y="3672499"/>
            <a:chExt cx="1306195" cy="1471295"/>
          </a:xfrm>
        </p:grpSpPr>
        <p:sp>
          <p:nvSpPr>
            <p:cNvPr id="3" name="object 3"/>
            <p:cNvSpPr/>
            <p:nvPr/>
          </p:nvSpPr>
          <p:spPr>
            <a:xfrm>
              <a:off x="7916598" y="3903319"/>
              <a:ext cx="1227455" cy="1240790"/>
            </a:xfrm>
            <a:custGeom>
              <a:avLst/>
              <a:gdLst/>
              <a:ahLst/>
              <a:cxnLst/>
              <a:rect l="l" t="t" r="r" b="b"/>
              <a:pathLst>
                <a:path w="1227454" h="1240789">
                  <a:moveTo>
                    <a:pt x="1227401" y="1240180"/>
                  </a:moveTo>
                  <a:lnTo>
                    <a:pt x="769461" y="1240180"/>
                  </a:lnTo>
                  <a:lnTo>
                    <a:pt x="0" y="786945"/>
                  </a:lnTo>
                  <a:lnTo>
                    <a:pt x="1227401" y="0"/>
                  </a:lnTo>
                  <a:lnTo>
                    <a:pt x="1227401" y="1240180"/>
                  </a:lnTo>
                  <a:close/>
                </a:path>
              </a:pathLst>
            </a:custGeom>
            <a:solidFill>
              <a:srgbClr val="878787">
                <a:alpha val="13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1250" y="3996649"/>
              <a:ext cx="448945" cy="784225"/>
            </a:xfrm>
            <a:custGeom>
              <a:avLst/>
              <a:gdLst/>
              <a:ahLst/>
              <a:cxnLst/>
              <a:rect l="l" t="t" r="r" b="b"/>
              <a:pathLst>
                <a:path w="448945" h="784225">
                  <a:moveTo>
                    <a:pt x="270724" y="784124"/>
                  </a:moveTo>
                  <a:lnTo>
                    <a:pt x="225587" y="739246"/>
                  </a:lnTo>
                  <a:lnTo>
                    <a:pt x="192745" y="699486"/>
                  </a:lnTo>
                  <a:lnTo>
                    <a:pt x="156324" y="652491"/>
                  </a:lnTo>
                  <a:lnTo>
                    <a:pt x="118778" y="601496"/>
                  </a:lnTo>
                  <a:lnTo>
                    <a:pt x="82558" y="549736"/>
                  </a:lnTo>
                  <a:lnTo>
                    <a:pt x="50118" y="500444"/>
                  </a:lnTo>
                  <a:lnTo>
                    <a:pt x="23909" y="456855"/>
                  </a:lnTo>
                  <a:lnTo>
                    <a:pt x="6386" y="422204"/>
                  </a:lnTo>
                  <a:lnTo>
                    <a:pt x="0" y="399724"/>
                  </a:lnTo>
                  <a:lnTo>
                    <a:pt x="0" y="44774"/>
                  </a:lnTo>
                  <a:lnTo>
                    <a:pt x="3712" y="26767"/>
                  </a:lnTo>
                  <a:lnTo>
                    <a:pt x="13628" y="12599"/>
                  </a:lnTo>
                  <a:lnTo>
                    <a:pt x="27917" y="3325"/>
                  </a:lnTo>
                  <a:lnTo>
                    <a:pt x="44749" y="0"/>
                  </a:lnTo>
                  <a:lnTo>
                    <a:pt x="52199" y="0"/>
                  </a:lnTo>
                  <a:lnTo>
                    <a:pt x="377274" y="185174"/>
                  </a:lnTo>
                  <a:lnTo>
                    <a:pt x="429565" y="237456"/>
                  </a:lnTo>
                  <a:lnTo>
                    <a:pt x="448724" y="308899"/>
                  </a:lnTo>
                  <a:lnTo>
                    <a:pt x="448724" y="663849"/>
                  </a:lnTo>
                  <a:lnTo>
                    <a:pt x="438762" y="683195"/>
                  </a:lnTo>
                  <a:lnTo>
                    <a:pt x="417381" y="701259"/>
                  </a:lnTo>
                  <a:lnTo>
                    <a:pt x="396103" y="714612"/>
                  </a:lnTo>
                  <a:lnTo>
                    <a:pt x="386449" y="719824"/>
                  </a:lnTo>
                  <a:lnTo>
                    <a:pt x="270724" y="784124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100" y="4013399"/>
              <a:ext cx="238374" cy="180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15750" y="3672499"/>
              <a:ext cx="377825" cy="577850"/>
            </a:xfrm>
            <a:custGeom>
              <a:avLst/>
              <a:gdLst/>
              <a:ahLst/>
              <a:cxnLst/>
              <a:rect l="l" t="t" r="r" b="b"/>
              <a:pathLst>
                <a:path w="377825" h="577850">
                  <a:moveTo>
                    <a:pt x="330449" y="577374"/>
                  </a:moveTo>
                  <a:lnTo>
                    <a:pt x="328049" y="577374"/>
                  </a:lnTo>
                  <a:lnTo>
                    <a:pt x="308794" y="573492"/>
                  </a:lnTo>
                  <a:lnTo>
                    <a:pt x="293049" y="562893"/>
                  </a:lnTo>
                  <a:lnTo>
                    <a:pt x="282424" y="547147"/>
                  </a:lnTo>
                  <a:lnTo>
                    <a:pt x="278524" y="527824"/>
                  </a:lnTo>
                  <a:lnTo>
                    <a:pt x="278524" y="308724"/>
                  </a:lnTo>
                  <a:lnTo>
                    <a:pt x="276842" y="285679"/>
                  </a:lnTo>
                  <a:lnTo>
                    <a:pt x="264233" y="237892"/>
                  </a:lnTo>
                  <a:lnTo>
                    <a:pt x="235947" y="182919"/>
                  </a:lnTo>
                  <a:lnTo>
                    <a:pt x="190249" y="130239"/>
                  </a:lnTo>
                  <a:lnTo>
                    <a:pt x="153619" y="106040"/>
                  </a:lnTo>
                  <a:lnTo>
                    <a:pt x="126299" y="98899"/>
                  </a:lnTo>
                  <a:lnTo>
                    <a:pt x="121749" y="98899"/>
                  </a:lnTo>
                  <a:lnTo>
                    <a:pt x="100149" y="131784"/>
                  </a:lnTo>
                  <a:lnTo>
                    <a:pt x="99049" y="147974"/>
                  </a:lnTo>
                  <a:lnTo>
                    <a:pt x="99049" y="367049"/>
                  </a:lnTo>
                  <a:lnTo>
                    <a:pt x="95788" y="384662"/>
                  </a:lnTo>
                  <a:lnTo>
                    <a:pt x="56599" y="416024"/>
                  </a:lnTo>
                  <a:lnTo>
                    <a:pt x="14524" y="402068"/>
                  </a:lnTo>
                  <a:lnTo>
                    <a:pt x="0" y="367049"/>
                  </a:lnTo>
                  <a:lnTo>
                    <a:pt x="0" y="147974"/>
                  </a:lnTo>
                  <a:lnTo>
                    <a:pt x="4358" y="105311"/>
                  </a:lnTo>
                  <a:lnTo>
                    <a:pt x="17059" y="68303"/>
                  </a:lnTo>
                  <a:lnTo>
                    <a:pt x="65224" y="15799"/>
                  </a:lnTo>
                  <a:lnTo>
                    <a:pt x="109901" y="985"/>
                  </a:lnTo>
                  <a:lnTo>
                    <a:pt x="126049" y="0"/>
                  </a:lnTo>
                  <a:lnTo>
                    <a:pt x="147396" y="1610"/>
                  </a:lnTo>
                  <a:lnTo>
                    <a:pt x="191373" y="14470"/>
                  </a:lnTo>
                  <a:lnTo>
                    <a:pt x="248568" y="49993"/>
                  </a:lnTo>
                  <a:lnTo>
                    <a:pt x="280793" y="80437"/>
                  </a:lnTo>
                  <a:lnTo>
                    <a:pt x="309540" y="115812"/>
                  </a:lnTo>
                  <a:lnTo>
                    <a:pt x="334124" y="154899"/>
                  </a:lnTo>
                  <a:lnTo>
                    <a:pt x="352378" y="192596"/>
                  </a:lnTo>
                  <a:lnTo>
                    <a:pt x="366040" y="231399"/>
                  </a:lnTo>
                  <a:lnTo>
                    <a:pt x="374607" y="270409"/>
                  </a:lnTo>
                  <a:lnTo>
                    <a:pt x="377574" y="308724"/>
                  </a:lnTo>
                  <a:lnTo>
                    <a:pt x="377574" y="527824"/>
                  </a:lnTo>
                  <a:lnTo>
                    <a:pt x="351861" y="570993"/>
                  </a:lnTo>
                  <a:lnTo>
                    <a:pt x="332849" y="577174"/>
                  </a:lnTo>
                  <a:lnTo>
                    <a:pt x="330449" y="577374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72348" y="3769677"/>
              <a:ext cx="321310" cy="469265"/>
            </a:xfrm>
            <a:custGeom>
              <a:avLst/>
              <a:gdLst/>
              <a:ahLst/>
              <a:cxnLst/>
              <a:rect l="l" t="t" r="r" b="b"/>
              <a:pathLst>
                <a:path w="321309" h="469264">
                  <a:moveTo>
                    <a:pt x="61671" y="2908"/>
                  </a:moveTo>
                  <a:lnTo>
                    <a:pt x="61175" y="1930"/>
                  </a:lnTo>
                  <a:lnTo>
                    <a:pt x="60591" y="952"/>
                  </a:lnTo>
                  <a:lnTo>
                    <a:pt x="60045" y="0"/>
                  </a:lnTo>
                  <a:lnTo>
                    <a:pt x="34569" y="22504"/>
                  </a:lnTo>
                  <a:lnTo>
                    <a:pt x="15709" y="52082"/>
                  </a:lnTo>
                  <a:lnTo>
                    <a:pt x="4013" y="87782"/>
                  </a:lnTo>
                  <a:lnTo>
                    <a:pt x="0" y="128651"/>
                  </a:lnTo>
                  <a:lnTo>
                    <a:pt x="0" y="318858"/>
                  </a:lnTo>
                  <a:lnTo>
                    <a:pt x="39204" y="287566"/>
                  </a:lnTo>
                  <a:lnTo>
                    <a:pt x="42443" y="50774"/>
                  </a:lnTo>
                  <a:lnTo>
                    <a:pt x="43548" y="34607"/>
                  </a:lnTo>
                  <a:lnTo>
                    <a:pt x="60426" y="3302"/>
                  </a:lnTo>
                  <a:lnTo>
                    <a:pt x="61671" y="2908"/>
                  </a:lnTo>
                  <a:close/>
                </a:path>
                <a:path w="321309" h="469264">
                  <a:moveTo>
                    <a:pt x="320967" y="211556"/>
                  </a:moveTo>
                  <a:lnTo>
                    <a:pt x="318884" y="179717"/>
                  </a:lnTo>
                  <a:lnTo>
                    <a:pt x="312826" y="147294"/>
                  </a:lnTo>
                  <a:lnTo>
                    <a:pt x="303123" y="114833"/>
                  </a:lnTo>
                  <a:lnTo>
                    <a:pt x="290093" y="82804"/>
                  </a:lnTo>
                  <a:lnTo>
                    <a:pt x="293446" y="108216"/>
                  </a:lnTo>
                  <a:lnTo>
                    <a:pt x="295605" y="132511"/>
                  </a:lnTo>
                  <a:lnTo>
                    <a:pt x="298196" y="172478"/>
                  </a:lnTo>
                  <a:lnTo>
                    <a:pt x="300913" y="221780"/>
                  </a:lnTo>
                  <a:lnTo>
                    <a:pt x="302006" y="271183"/>
                  </a:lnTo>
                  <a:lnTo>
                    <a:pt x="302069" y="320662"/>
                  </a:lnTo>
                  <a:lnTo>
                    <a:pt x="301752" y="370154"/>
                  </a:lnTo>
                  <a:lnTo>
                    <a:pt x="301675" y="419633"/>
                  </a:lnTo>
                  <a:lnTo>
                    <a:pt x="302450" y="469023"/>
                  </a:lnTo>
                  <a:lnTo>
                    <a:pt x="310095" y="461441"/>
                  </a:lnTo>
                  <a:lnTo>
                    <a:pt x="315937" y="452335"/>
                  </a:lnTo>
                  <a:lnTo>
                    <a:pt x="319659" y="441985"/>
                  </a:lnTo>
                  <a:lnTo>
                    <a:pt x="320967" y="430657"/>
                  </a:lnTo>
                  <a:lnTo>
                    <a:pt x="320967" y="211556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99475" y="4076374"/>
              <a:ext cx="448945" cy="708660"/>
            </a:xfrm>
            <a:custGeom>
              <a:avLst/>
              <a:gdLst/>
              <a:ahLst/>
              <a:cxnLst/>
              <a:rect l="l" t="t" r="r" b="b"/>
              <a:pathLst>
                <a:path w="448945" h="708660">
                  <a:moveTo>
                    <a:pt x="403899" y="708649"/>
                  </a:moveTo>
                  <a:lnTo>
                    <a:pt x="396474" y="708649"/>
                  </a:lnTo>
                  <a:lnTo>
                    <a:pt x="388849" y="706749"/>
                  </a:lnTo>
                  <a:lnTo>
                    <a:pt x="71424" y="523474"/>
                  </a:lnTo>
                  <a:lnTo>
                    <a:pt x="19137" y="471193"/>
                  </a:lnTo>
                  <a:lnTo>
                    <a:pt x="0" y="399749"/>
                  </a:lnTo>
                  <a:lnTo>
                    <a:pt x="0" y="44799"/>
                  </a:lnTo>
                  <a:lnTo>
                    <a:pt x="3708" y="26778"/>
                  </a:lnTo>
                  <a:lnTo>
                    <a:pt x="13618" y="12603"/>
                  </a:lnTo>
                  <a:lnTo>
                    <a:pt x="27907" y="3326"/>
                  </a:lnTo>
                  <a:lnTo>
                    <a:pt x="44749" y="0"/>
                  </a:lnTo>
                  <a:lnTo>
                    <a:pt x="52199" y="0"/>
                  </a:lnTo>
                  <a:lnTo>
                    <a:pt x="59849" y="1899"/>
                  </a:lnTo>
                  <a:lnTo>
                    <a:pt x="67074" y="6074"/>
                  </a:lnTo>
                  <a:lnTo>
                    <a:pt x="377249" y="185149"/>
                  </a:lnTo>
                  <a:lnTo>
                    <a:pt x="407075" y="208089"/>
                  </a:lnTo>
                  <a:lnTo>
                    <a:pt x="429571" y="237474"/>
                  </a:lnTo>
                  <a:lnTo>
                    <a:pt x="443776" y="271641"/>
                  </a:lnTo>
                  <a:lnTo>
                    <a:pt x="448724" y="308924"/>
                  </a:lnTo>
                  <a:lnTo>
                    <a:pt x="448724" y="663874"/>
                  </a:lnTo>
                  <a:lnTo>
                    <a:pt x="445008" y="681882"/>
                  </a:lnTo>
                  <a:lnTo>
                    <a:pt x="435078" y="696049"/>
                  </a:lnTo>
                  <a:lnTo>
                    <a:pt x="420765" y="705324"/>
                  </a:lnTo>
                  <a:lnTo>
                    <a:pt x="403899" y="708649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51100" y="4314374"/>
              <a:ext cx="106045" cy="272415"/>
            </a:xfrm>
            <a:custGeom>
              <a:avLst/>
              <a:gdLst/>
              <a:ahLst/>
              <a:cxnLst/>
              <a:rect l="l" t="t" r="r" b="b"/>
              <a:pathLst>
                <a:path w="106045" h="272414">
                  <a:moveTo>
                    <a:pt x="101074" y="272199"/>
                  </a:moveTo>
                  <a:lnTo>
                    <a:pt x="4549" y="216424"/>
                  </a:lnTo>
                  <a:lnTo>
                    <a:pt x="22799" y="100224"/>
                  </a:lnTo>
                  <a:lnTo>
                    <a:pt x="13394" y="85350"/>
                  </a:lnTo>
                  <a:lnTo>
                    <a:pt x="6206" y="69431"/>
                  </a:lnTo>
                  <a:lnTo>
                    <a:pt x="1614" y="53164"/>
                  </a:lnTo>
                  <a:lnTo>
                    <a:pt x="0" y="37249"/>
                  </a:lnTo>
                  <a:lnTo>
                    <a:pt x="2121" y="21441"/>
                  </a:lnTo>
                  <a:lnTo>
                    <a:pt x="8081" y="9746"/>
                  </a:lnTo>
                  <a:lnTo>
                    <a:pt x="17275" y="2491"/>
                  </a:lnTo>
                  <a:lnTo>
                    <a:pt x="29099" y="0"/>
                  </a:lnTo>
                  <a:lnTo>
                    <a:pt x="34349" y="0"/>
                  </a:lnTo>
                  <a:lnTo>
                    <a:pt x="73354" y="23866"/>
                  </a:lnTo>
                  <a:lnTo>
                    <a:pt x="101428" y="72299"/>
                  </a:lnTo>
                  <a:lnTo>
                    <a:pt x="105574" y="98249"/>
                  </a:lnTo>
                  <a:lnTo>
                    <a:pt x="103950" y="112269"/>
                  </a:lnTo>
                  <a:lnTo>
                    <a:pt x="99346" y="123199"/>
                  </a:lnTo>
                  <a:lnTo>
                    <a:pt x="92169" y="130811"/>
                  </a:lnTo>
                  <a:lnTo>
                    <a:pt x="82824" y="134874"/>
                  </a:lnTo>
                  <a:lnTo>
                    <a:pt x="101074" y="272199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0050" y="4318224"/>
              <a:ext cx="66624" cy="2363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37806" y="4415449"/>
              <a:ext cx="546735" cy="440055"/>
            </a:xfrm>
            <a:custGeom>
              <a:avLst/>
              <a:gdLst/>
              <a:ahLst/>
              <a:cxnLst/>
              <a:rect l="l" t="t" r="r" b="b"/>
              <a:pathLst>
                <a:path w="546734" h="440054">
                  <a:moveTo>
                    <a:pt x="376419" y="156924"/>
                  </a:moveTo>
                  <a:lnTo>
                    <a:pt x="246268" y="156924"/>
                  </a:lnTo>
                  <a:lnTo>
                    <a:pt x="511718" y="1149"/>
                  </a:lnTo>
                  <a:lnTo>
                    <a:pt x="516168" y="0"/>
                  </a:lnTo>
                  <a:lnTo>
                    <a:pt x="520543" y="0"/>
                  </a:lnTo>
                  <a:lnTo>
                    <a:pt x="546668" y="26924"/>
                  </a:lnTo>
                  <a:lnTo>
                    <a:pt x="545618" y="38024"/>
                  </a:lnTo>
                  <a:lnTo>
                    <a:pt x="480468" y="96874"/>
                  </a:lnTo>
                  <a:lnTo>
                    <a:pt x="477550" y="154499"/>
                  </a:lnTo>
                  <a:lnTo>
                    <a:pt x="380618" y="154499"/>
                  </a:lnTo>
                  <a:lnTo>
                    <a:pt x="376419" y="156924"/>
                  </a:lnTo>
                  <a:close/>
                </a:path>
                <a:path w="546734" h="440054">
                  <a:moveTo>
                    <a:pt x="96118" y="439974"/>
                  </a:moveTo>
                  <a:lnTo>
                    <a:pt x="28690" y="407806"/>
                  </a:lnTo>
                  <a:lnTo>
                    <a:pt x="7717" y="372960"/>
                  </a:lnTo>
                  <a:lnTo>
                    <a:pt x="122" y="331357"/>
                  </a:lnTo>
                  <a:lnTo>
                    <a:pt x="0" y="329937"/>
                  </a:lnTo>
                  <a:lnTo>
                    <a:pt x="6127" y="282642"/>
                  </a:lnTo>
                  <a:lnTo>
                    <a:pt x="23363" y="234276"/>
                  </a:lnTo>
                  <a:lnTo>
                    <a:pt x="49677" y="188788"/>
                  </a:lnTo>
                  <a:lnTo>
                    <a:pt x="83095" y="149692"/>
                  </a:lnTo>
                  <a:lnTo>
                    <a:pt x="121643" y="120499"/>
                  </a:lnTo>
                  <a:lnTo>
                    <a:pt x="168043" y="108724"/>
                  </a:lnTo>
                  <a:lnTo>
                    <a:pt x="193034" y="111840"/>
                  </a:lnTo>
                  <a:lnTo>
                    <a:pt x="215799" y="121049"/>
                  </a:lnTo>
                  <a:lnTo>
                    <a:pt x="234242" y="136146"/>
                  </a:lnTo>
                  <a:lnTo>
                    <a:pt x="246268" y="156924"/>
                  </a:lnTo>
                  <a:lnTo>
                    <a:pt x="376419" y="156924"/>
                  </a:lnTo>
                  <a:lnTo>
                    <a:pt x="321741" y="188499"/>
                  </a:lnTo>
                  <a:lnTo>
                    <a:pt x="146693" y="188499"/>
                  </a:lnTo>
                  <a:lnTo>
                    <a:pt x="140859" y="188967"/>
                  </a:lnTo>
                  <a:lnTo>
                    <a:pt x="99938" y="213716"/>
                  </a:lnTo>
                  <a:lnTo>
                    <a:pt x="70273" y="264923"/>
                  </a:lnTo>
                  <a:lnTo>
                    <a:pt x="65893" y="292349"/>
                  </a:lnTo>
                  <a:lnTo>
                    <a:pt x="68131" y="309075"/>
                  </a:lnTo>
                  <a:lnTo>
                    <a:pt x="74421" y="321471"/>
                  </a:lnTo>
                  <a:lnTo>
                    <a:pt x="84128" y="329176"/>
                  </a:lnTo>
                  <a:lnTo>
                    <a:pt x="96618" y="331824"/>
                  </a:lnTo>
                  <a:lnTo>
                    <a:pt x="207656" y="331824"/>
                  </a:lnTo>
                  <a:lnTo>
                    <a:pt x="202787" y="345224"/>
                  </a:lnTo>
                  <a:lnTo>
                    <a:pt x="175655" y="394002"/>
                  </a:lnTo>
                  <a:lnTo>
                    <a:pt x="139993" y="427699"/>
                  </a:lnTo>
                  <a:lnTo>
                    <a:pt x="106971" y="439245"/>
                  </a:lnTo>
                  <a:lnTo>
                    <a:pt x="96118" y="439974"/>
                  </a:lnTo>
                  <a:close/>
                </a:path>
                <a:path w="546734" h="440054">
                  <a:moveTo>
                    <a:pt x="410343" y="248274"/>
                  </a:moveTo>
                  <a:lnTo>
                    <a:pt x="380618" y="224249"/>
                  </a:lnTo>
                  <a:lnTo>
                    <a:pt x="380618" y="154499"/>
                  </a:lnTo>
                  <a:lnTo>
                    <a:pt x="477550" y="154499"/>
                  </a:lnTo>
                  <a:lnTo>
                    <a:pt x="477298" y="159474"/>
                  </a:lnTo>
                  <a:lnTo>
                    <a:pt x="444568" y="159474"/>
                  </a:lnTo>
                  <a:lnTo>
                    <a:pt x="416568" y="175649"/>
                  </a:lnTo>
                  <a:lnTo>
                    <a:pt x="410343" y="248274"/>
                  </a:lnTo>
                  <a:close/>
                </a:path>
                <a:path w="546734" h="440054">
                  <a:moveTo>
                    <a:pt x="473418" y="236124"/>
                  </a:moveTo>
                  <a:lnTo>
                    <a:pt x="444568" y="216599"/>
                  </a:lnTo>
                  <a:lnTo>
                    <a:pt x="444568" y="159474"/>
                  </a:lnTo>
                  <a:lnTo>
                    <a:pt x="477298" y="159474"/>
                  </a:lnTo>
                  <a:lnTo>
                    <a:pt x="473418" y="236124"/>
                  </a:lnTo>
                  <a:close/>
                </a:path>
                <a:path w="546734" h="440054">
                  <a:moveTo>
                    <a:pt x="207656" y="331824"/>
                  </a:moveTo>
                  <a:lnTo>
                    <a:pt x="96618" y="331824"/>
                  </a:lnTo>
                  <a:lnTo>
                    <a:pt x="102437" y="331357"/>
                  </a:lnTo>
                  <a:lnTo>
                    <a:pt x="108577" y="329937"/>
                  </a:lnTo>
                  <a:lnTo>
                    <a:pt x="143349" y="306608"/>
                  </a:lnTo>
                  <a:lnTo>
                    <a:pt x="173073" y="255401"/>
                  </a:lnTo>
                  <a:lnTo>
                    <a:pt x="177468" y="227974"/>
                  </a:lnTo>
                  <a:lnTo>
                    <a:pt x="175222" y="211249"/>
                  </a:lnTo>
                  <a:lnTo>
                    <a:pt x="168915" y="198853"/>
                  </a:lnTo>
                  <a:lnTo>
                    <a:pt x="159190" y="191148"/>
                  </a:lnTo>
                  <a:lnTo>
                    <a:pt x="146693" y="188499"/>
                  </a:lnTo>
                  <a:lnTo>
                    <a:pt x="321741" y="188499"/>
                  </a:lnTo>
                  <a:lnTo>
                    <a:pt x="237193" y="237324"/>
                  </a:lnTo>
                  <a:lnTo>
                    <a:pt x="222821" y="290091"/>
                  </a:lnTo>
                  <a:lnTo>
                    <a:pt x="207656" y="331824"/>
                  </a:lnTo>
                  <a:close/>
                </a:path>
              </a:pathLst>
            </a:custGeom>
            <a:solidFill>
              <a:srgbClr val="D18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6658" y="4442374"/>
              <a:ext cx="518159" cy="413384"/>
            </a:xfrm>
            <a:custGeom>
              <a:avLst/>
              <a:gdLst/>
              <a:ahLst/>
              <a:cxnLst/>
              <a:rect l="l" t="t" r="r" b="b"/>
              <a:pathLst>
                <a:path w="518159" h="413385">
                  <a:moveTo>
                    <a:pt x="347851" y="157199"/>
                  </a:moveTo>
                  <a:lnTo>
                    <a:pt x="235541" y="157199"/>
                  </a:lnTo>
                  <a:lnTo>
                    <a:pt x="517791" y="0"/>
                  </a:lnTo>
                  <a:lnTo>
                    <a:pt x="517791" y="34499"/>
                  </a:lnTo>
                  <a:lnTo>
                    <a:pt x="516665" y="43638"/>
                  </a:lnTo>
                  <a:lnTo>
                    <a:pt x="513416" y="52106"/>
                  </a:lnTo>
                  <a:lnTo>
                    <a:pt x="508236" y="59552"/>
                  </a:lnTo>
                  <a:lnTo>
                    <a:pt x="501316" y="65624"/>
                  </a:lnTo>
                  <a:lnTo>
                    <a:pt x="479166" y="80724"/>
                  </a:lnTo>
                  <a:lnTo>
                    <a:pt x="479830" y="137749"/>
                  </a:lnTo>
                  <a:lnTo>
                    <a:pt x="380666" y="137749"/>
                  </a:lnTo>
                  <a:lnTo>
                    <a:pt x="347851" y="157199"/>
                  </a:lnTo>
                  <a:close/>
                </a:path>
                <a:path w="518159" h="413385">
                  <a:moveTo>
                    <a:pt x="66991" y="412999"/>
                  </a:moveTo>
                  <a:lnTo>
                    <a:pt x="18550" y="390415"/>
                  </a:lnTo>
                  <a:lnTo>
                    <a:pt x="70" y="327860"/>
                  </a:lnTo>
                  <a:lnTo>
                    <a:pt x="0" y="326449"/>
                  </a:lnTo>
                  <a:lnTo>
                    <a:pt x="6142" y="279191"/>
                  </a:lnTo>
                  <a:lnTo>
                    <a:pt x="23410" y="230891"/>
                  </a:lnTo>
                  <a:lnTo>
                    <a:pt x="49761" y="185439"/>
                  </a:lnTo>
                  <a:lnTo>
                    <a:pt x="83147" y="146349"/>
                  </a:lnTo>
                  <a:lnTo>
                    <a:pt x="121616" y="117024"/>
                  </a:lnTo>
                  <a:lnTo>
                    <a:pt x="167866" y="103224"/>
                  </a:lnTo>
                  <a:lnTo>
                    <a:pt x="190369" y="107133"/>
                  </a:lnTo>
                  <a:lnTo>
                    <a:pt x="209532" y="118146"/>
                  </a:lnTo>
                  <a:lnTo>
                    <a:pt x="224780" y="135192"/>
                  </a:lnTo>
                  <a:lnTo>
                    <a:pt x="235541" y="157199"/>
                  </a:lnTo>
                  <a:lnTo>
                    <a:pt x="347851" y="157199"/>
                  </a:lnTo>
                  <a:lnTo>
                    <a:pt x="300990" y="184974"/>
                  </a:lnTo>
                  <a:lnTo>
                    <a:pt x="146641" y="184974"/>
                  </a:lnTo>
                  <a:lnTo>
                    <a:pt x="140740" y="185457"/>
                  </a:lnTo>
                  <a:lnTo>
                    <a:pt x="99904" y="210198"/>
                  </a:lnTo>
                  <a:lnTo>
                    <a:pt x="70204" y="261415"/>
                  </a:lnTo>
                  <a:lnTo>
                    <a:pt x="65816" y="288874"/>
                  </a:lnTo>
                  <a:lnTo>
                    <a:pt x="68058" y="305585"/>
                  </a:lnTo>
                  <a:lnTo>
                    <a:pt x="74360" y="317974"/>
                  </a:lnTo>
                  <a:lnTo>
                    <a:pt x="84083" y="325676"/>
                  </a:lnTo>
                  <a:lnTo>
                    <a:pt x="96591" y="328324"/>
                  </a:lnTo>
                  <a:lnTo>
                    <a:pt x="189659" y="328324"/>
                  </a:lnTo>
                  <a:lnTo>
                    <a:pt x="160676" y="364851"/>
                  </a:lnTo>
                  <a:lnTo>
                    <a:pt x="121616" y="396274"/>
                  </a:lnTo>
                  <a:lnTo>
                    <a:pt x="107101" y="403676"/>
                  </a:lnTo>
                  <a:lnTo>
                    <a:pt x="93094" y="408893"/>
                  </a:lnTo>
                  <a:lnTo>
                    <a:pt x="79692" y="411982"/>
                  </a:lnTo>
                  <a:lnTo>
                    <a:pt x="66991" y="412999"/>
                  </a:lnTo>
                  <a:close/>
                </a:path>
                <a:path w="518159" h="413385">
                  <a:moveTo>
                    <a:pt x="380666" y="220724"/>
                  </a:moveTo>
                  <a:lnTo>
                    <a:pt x="380666" y="137749"/>
                  </a:lnTo>
                  <a:lnTo>
                    <a:pt x="479830" y="137749"/>
                  </a:lnTo>
                  <a:lnTo>
                    <a:pt x="480042" y="155999"/>
                  </a:lnTo>
                  <a:lnTo>
                    <a:pt x="444516" y="155999"/>
                  </a:lnTo>
                  <a:lnTo>
                    <a:pt x="416491" y="172149"/>
                  </a:lnTo>
                  <a:lnTo>
                    <a:pt x="416541" y="199949"/>
                  </a:lnTo>
                  <a:lnTo>
                    <a:pt x="380666" y="220724"/>
                  </a:lnTo>
                  <a:close/>
                </a:path>
                <a:path w="518159" h="413385">
                  <a:moveTo>
                    <a:pt x="444516" y="213124"/>
                  </a:moveTo>
                  <a:lnTo>
                    <a:pt x="444516" y="155999"/>
                  </a:lnTo>
                  <a:lnTo>
                    <a:pt x="480042" y="155999"/>
                  </a:lnTo>
                  <a:lnTo>
                    <a:pt x="480466" y="192374"/>
                  </a:lnTo>
                  <a:lnTo>
                    <a:pt x="444516" y="213124"/>
                  </a:lnTo>
                  <a:close/>
                </a:path>
                <a:path w="518159" h="413385">
                  <a:moveTo>
                    <a:pt x="189659" y="328324"/>
                  </a:moveTo>
                  <a:lnTo>
                    <a:pt x="96591" y="328324"/>
                  </a:lnTo>
                  <a:lnTo>
                    <a:pt x="102410" y="327860"/>
                  </a:lnTo>
                  <a:lnTo>
                    <a:pt x="108550" y="326449"/>
                  </a:lnTo>
                  <a:lnTo>
                    <a:pt x="143329" y="303097"/>
                  </a:lnTo>
                  <a:lnTo>
                    <a:pt x="173029" y="251874"/>
                  </a:lnTo>
                  <a:lnTo>
                    <a:pt x="177416" y="224424"/>
                  </a:lnTo>
                  <a:lnTo>
                    <a:pt x="175174" y="207714"/>
                  </a:lnTo>
                  <a:lnTo>
                    <a:pt x="168872" y="195324"/>
                  </a:lnTo>
                  <a:lnTo>
                    <a:pt x="159149" y="187623"/>
                  </a:lnTo>
                  <a:lnTo>
                    <a:pt x="146641" y="184974"/>
                  </a:lnTo>
                  <a:lnTo>
                    <a:pt x="300990" y="184974"/>
                  </a:lnTo>
                  <a:lnTo>
                    <a:pt x="240716" y="220699"/>
                  </a:lnTo>
                  <a:lnTo>
                    <a:pt x="222933" y="271122"/>
                  </a:lnTo>
                  <a:lnTo>
                    <a:pt x="195350" y="321153"/>
                  </a:lnTo>
                  <a:lnTo>
                    <a:pt x="189659" y="328324"/>
                  </a:lnTo>
                  <a:close/>
                </a:path>
              </a:pathLst>
            </a:custGeom>
            <a:solidFill>
              <a:srgbClr val="F9B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8125" y="4444224"/>
              <a:ext cx="282575" cy="157480"/>
            </a:xfrm>
            <a:custGeom>
              <a:avLst/>
              <a:gdLst/>
              <a:ahLst/>
              <a:cxnLst/>
              <a:rect l="l" t="t" r="r" b="b"/>
              <a:pathLst>
                <a:path w="282575" h="157479">
                  <a:moveTo>
                    <a:pt x="0" y="157174"/>
                  </a:moveTo>
                  <a:lnTo>
                    <a:pt x="282199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06867" y="946097"/>
            <a:ext cx="3370579" cy="2559483"/>
          </a:xfrm>
          <a:prstGeom prst="rect">
            <a:avLst/>
          </a:prstGeom>
        </p:spPr>
        <p:txBody>
          <a:bodyPr vert="horz" wrap="square" lIns="0" tIns="101600" rIns="0" bIns="0" rtlCol="0" anchor="t">
            <a:spAutoFit/>
          </a:bodyPr>
          <a:lstStyle/>
          <a:p>
            <a:pPr marL="12700">
              <a:spcBef>
                <a:spcPts val="800"/>
              </a:spcBef>
              <a:tabLst>
                <a:tab pos="1630680" algn="l"/>
              </a:tabLst>
            </a:pPr>
            <a:r>
              <a:rPr lang="af-ZA" b="1" u="heavy" spc="-10" err="1">
                <a:solidFill>
                  <a:srgbClr val="434343"/>
                </a:solidFill>
                <a:uFill>
                  <a:solidFill>
                    <a:srgbClr val="4DC8DB"/>
                  </a:solidFill>
                </a:uFill>
                <a:latin typeface="Calibri"/>
                <a:cs typeface="Calibri"/>
              </a:rPr>
              <a:t>Simple</a:t>
            </a:r>
            <a:r>
              <a:rPr lang="af-ZA" b="1" u="heavy" spc="-10">
                <a:solidFill>
                  <a:srgbClr val="434343"/>
                </a:solidFill>
                <a:uFill>
                  <a:solidFill>
                    <a:srgbClr val="4DC8DB"/>
                  </a:solidFill>
                </a:uFill>
                <a:latin typeface="Calibri"/>
                <a:cs typeface="Calibri"/>
              </a:rPr>
              <a:t> </a:t>
            </a:r>
            <a:r>
              <a:rPr lang="af-ZA" b="1" u="heavy" spc="-10" err="1">
                <a:solidFill>
                  <a:srgbClr val="434343"/>
                </a:solidFill>
                <a:uFill>
                  <a:solidFill>
                    <a:srgbClr val="4DC8DB"/>
                  </a:solidFill>
                </a:uFill>
                <a:latin typeface="Calibri"/>
                <a:cs typeface="Calibri"/>
              </a:rPr>
              <a:t>System</a:t>
            </a:r>
            <a:r>
              <a:rPr lang="af-ZA" b="1" u="heavy" spc="-10">
                <a:solidFill>
                  <a:srgbClr val="434343"/>
                </a:solidFill>
                <a:uFill>
                  <a:solidFill>
                    <a:srgbClr val="4DC8DB"/>
                  </a:solidFill>
                </a:uFill>
                <a:latin typeface="Calibri"/>
                <a:cs typeface="Calibri"/>
              </a:rPr>
              <a:t> diagram</a:t>
            </a:r>
            <a:endParaRPr lang="af-ZA"/>
          </a:p>
          <a:p>
            <a:pPr marL="13335" marR="5080">
              <a:lnSpc>
                <a:spcPct val="101000"/>
              </a:lnSpc>
              <a:spcBef>
                <a:spcPts val="495"/>
              </a:spcBef>
            </a:pPr>
            <a:endParaRPr lang="en-US" sz="1200" spc="-10">
              <a:latin typeface="Calibri"/>
              <a:cs typeface="Calibri"/>
            </a:endParaRPr>
          </a:p>
          <a:p>
            <a:pPr marL="13335" marR="5080">
              <a:lnSpc>
                <a:spcPct val="101000"/>
              </a:lnSpc>
              <a:spcBef>
                <a:spcPts val="495"/>
              </a:spcBef>
            </a:pPr>
            <a:r>
              <a:rPr lang="en-US" sz="1200" spc="-10">
                <a:latin typeface="Calibri"/>
                <a:cs typeface="Calibri"/>
              </a:rPr>
              <a:t>This is a simple diagram to understand</a:t>
            </a:r>
            <a:r>
              <a:rPr lang="en-US" altLang="ko-KR" sz="1200" spc="-10">
                <a:latin typeface="Calibri"/>
                <a:cs typeface="Calibri"/>
              </a:rPr>
              <a:t> </a:t>
            </a:r>
            <a:r>
              <a:rPr lang="en-US" sz="1200" spc="-10">
                <a:latin typeface="Calibri"/>
                <a:cs typeface="Calibri"/>
              </a:rPr>
              <a:t>the</a:t>
            </a:r>
            <a:r>
              <a:rPr lang="en-US" altLang="ko-KR" sz="1200" spc="-10">
                <a:latin typeface="Calibri"/>
                <a:cs typeface="Calibri"/>
              </a:rPr>
              <a:t> </a:t>
            </a:r>
            <a:r>
              <a:rPr lang="en-US" sz="1200" spc="-10">
                <a:latin typeface="Calibri"/>
                <a:cs typeface="Calibri"/>
              </a:rPr>
              <a:t>relationship</a:t>
            </a:r>
            <a:r>
              <a:rPr lang="en-US" altLang="ko-KR" sz="1200" spc="-10">
                <a:latin typeface="Calibri"/>
                <a:cs typeface="Calibri"/>
              </a:rPr>
              <a:t> </a:t>
            </a:r>
            <a:r>
              <a:rPr lang="en-US" sz="1200" spc="-10">
                <a:latin typeface="Calibri"/>
                <a:cs typeface="Calibri"/>
              </a:rPr>
              <a:t>between</a:t>
            </a:r>
            <a:r>
              <a:rPr lang="en-US" altLang="ko-KR" sz="1200" spc="-10">
                <a:latin typeface="Calibri"/>
                <a:cs typeface="Calibri"/>
              </a:rPr>
              <a:t> </a:t>
            </a:r>
            <a:r>
              <a:rPr lang="en-US" sz="1200" spc="-10">
                <a:latin typeface="Calibri"/>
                <a:cs typeface="Calibri"/>
              </a:rPr>
              <a:t>components.</a:t>
            </a:r>
            <a:endParaRPr lang="en-US" sz="1200">
              <a:latin typeface="Calibri"/>
              <a:cs typeface="Calibri"/>
            </a:endParaRPr>
          </a:p>
          <a:p>
            <a:pPr marL="299085" marR="5080" indent="-285750">
              <a:lnSpc>
                <a:spcPct val="101000"/>
              </a:lnSpc>
              <a:spcBef>
                <a:spcPts val="495"/>
              </a:spcBef>
              <a:buFont typeface="Calibri"/>
              <a:buChar char="-"/>
            </a:pPr>
            <a:r>
              <a:rPr lang="en-US" sz="1200" spc="-10">
                <a:latin typeface="Calibri"/>
                <a:cs typeface="Calibri"/>
              </a:rPr>
              <a:t>The 2FA part for Admin authentication is omitted.(etc. Google OTP)</a:t>
            </a:r>
          </a:p>
          <a:p>
            <a:pPr marL="299085" marR="5080" indent="-285750">
              <a:lnSpc>
                <a:spcPct val="101000"/>
              </a:lnSpc>
              <a:spcBef>
                <a:spcPts val="495"/>
              </a:spcBef>
              <a:buFont typeface="Calibri"/>
              <a:buChar char="-"/>
            </a:pPr>
            <a:r>
              <a:rPr lang="en-US" sz="1200" spc="-10">
                <a:latin typeface="Calibri"/>
                <a:cs typeface="Calibri"/>
              </a:rPr>
              <a:t>After Admin authentication, user account management is possible through the Cockpit Webpage.</a:t>
            </a:r>
          </a:p>
          <a:p>
            <a:pPr marL="299085" marR="5080" indent="-285750">
              <a:lnSpc>
                <a:spcPct val="101000"/>
              </a:lnSpc>
              <a:spcBef>
                <a:spcPts val="495"/>
              </a:spcBef>
              <a:buFont typeface="Calibri"/>
              <a:buChar char="-"/>
            </a:pPr>
            <a:r>
              <a:rPr lang="en-US" sz="1200" spc="-10">
                <a:latin typeface="Calibri"/>
                <a:cs typeface="Calibri"/>
              </a:rPr>
              <a:t>The supplied OpenVPN, PAM, and Cockpit SW are widely used open sources.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xmlns="" id="{C3FC15B2-2AEF-0DE6-0DBE-4672B697309F}"/>
              </a:ext>
            </a:extLst>
          </p:cNvPr>
          <p:cNvSpPr txBox="1">
            <a:spLocks/>
          </p:cNvSpPr>
          <p:nvPr/>
        </p:nvSpPr>
        <p:spPr>
          <a:xfrm>
            <a:off x="807085" y="206819"/>
            <a:ext cx="6431915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>
                <a:solidFill>
                  <a:schemeClr val="tx1"/>
                </a:solidFill>
              </a:rPr>
              <a:t>System Configuration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xmlns="" id="{299A4E25-DF08-3010-1042-205AC1E38E9C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455563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 sz="1800">
                <a:solidFill>
                  <a:srgbClr val="7F7F7F"/>
                </a:solidFill>
              </a:rPr>
              <a:t>1.Gathering Information</a:t>
            </a:r>
            <a:endParaRPr lang="en-US" sz="1800" b="0">
              <a:solidFill>
                <a:srgbClr val="7F7F7F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D4133FA0-C85B-7E2A-F3C9-2E8B673C39E0}"/>
              </a:ext>
            </a:extLst>
          </p:cNvPr>
          <p:cNvGrpSpPr/>
          <p:nvPr/>
        </p:nvGrpSpPr>
        <p:grpSpPr>
          <a:xfrm>
            <a:off x="805336" y="946047"/>
            <a:ext cx="4145387" cy="3670477"/>
            <a:chOff x="805336" y="946047"/>
            <a:chExt cx="4145387" cy="367047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36864005-6D2E-5F57-2A3F-EFAF1699D31F}"/>
                </a:ext>
              </a:extLst>
            </p:cNvPr>
            <p:cNvGrpSpPr/>
            <p:nvPr/>
          </p:nvGrpSpPr>
          <p:grpSpPr>
            <a:xfrm>
              <a:off x="805336" y="946047"/>
              <a:ext cx="4145387" cy="3670477"/>
              <a:chOff x="370674" y="1018491"/>
              <a:chExt cx="4145387" cy="367047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7A3692A9-C2F7-BE6B-3C99-EDED9FE63C19}"/>
                  </a:ext>
                </a:extLst>
              </p:cNvPr>
              <p:cNvSpPr/>
              <p:nvPr/>
            </p:nvSpPr>
            <p:spPr>
              <a:xfrm>
                <a:off x="370674" y="1018491"/>
                <a:ext cx="4145387" cy="36704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altLang="ko-KR">
                  <a:ea typeface="맑은 고딕"/>
                  <a:cs typeface="Calibri"/>
                </a:endParaRPr>
              </a:p>
            </p:txBody>
          </p:sp>
          <p:pic>
            <p:nvPicPr>
              <p:cNvPr id="43" name="그림 42" descr="블랙, 천체, 어둠, 달이(가) 표시된 사진&#10;&#10;자동 생성된 설명">
                <a:extLst>
                  <a:ext uri="{FF2B5EF4-FFF2-40B4-BE49-F238E27FC236}">
                    <a16:creationId xmlns:a16="http://schemas.microsoft.com/office/drawing/2014/main" xmlns="" id="{DFCF7D32-4709-BEA2-AC87-9F33BD59C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068" y="1303248"/>
                <a:ext cx="233430" cy="47638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787E28FF-8233-F2DD-9D1F-DF903A39AED3}"/>
                  </a:ext>
                </a:extLst>
              </p:cNvPr>
              <p:cNvSpPr txBox="1"/>
              <p:nvPr/>
            </p:nvSpPr>
            <p:spPr>
              <a:xfrm>
                <a:off x="490089" y="1752913"/>
                <a:ext cx="57793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User</a:t>
                </a:r>
                <a:endParaRPr lang="en-US" altLang="ko-KR" sz="1200"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xmlns="" id="{33BCBB08-D620-4523-6A9A-4951E89A7891}"/>
                  </a:ext>
                </a:extLst>
              </p:cNvPr>
              <p:cNvSpPr/>
              <p:nvPr/>
            </p:nvSpPr>
            <p:spPr>
              <a:xfrm>
                <a:off x="1568796" y="1341686"/>
                <a:ext cx="877373" cy="4668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ea typeface="맑은 고딕"/>
                    <a:cs typeface="Calibri"/>
                  </a:rPr>
                  <a:t>App.</a:t>
                </a: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ea typeface="맑은 고딕"/>
                    <a:cs typeface="Calibri"/>
                  </a:rPr>
                  <a:t>(client)</a:t>
                </a: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xmlns="" id="{75D2B122-0B61-30D5-6B2B-4E649208D8DF}"/>
                  </a:ext>
                </a:extLst>
              </p:cNvPr>
              <p:cNvSpPr/>
              <p:nvPr/>
            </p:nvSpPr>
            <p:spPr>
              <a:xfrm>
                <a:off x="2823950" y="1284803"/>
                <a:ext cx="1199344" cy="58759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OpenVPN</a:t>
                </a: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Network</a:t>
                </a: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xmlns="" id="{68743DA4-2E4F-9A00-A33A-2B5D38DD4A94}"/>
                  </a:ext>
                </a:extLst>
              </p:cNvPr>
              <p:cNvSpPr/>
              <p:nvPr/>
            </p:nvSpPr>
            <p:spPr>
              <a:xfrm>
                <a:off x="1176928" y="1135766"/>
                <a:ext cx="3203620" cy="148912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altLang="ko-KR">
                  <a:ea typeface="맑은 고딕"/>
                  <a:cs typeface="Calibri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B108B5-C85B-7BDC-ADEC-36DDE223156C}"/>
                  </a:ext>
                </a:extLst>
              </p:cNvPr>
              <p:cNvSpPr txBox="1"/>
              <p:nvPr/>
            </p:nvSpPr>
            <p:spPr>
              <a:xfrm>
                <a:off x="1174280" y="2581991"/>
                <a:ext cx="57793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PC</a:t>
                </a:r>
                <a:endParaRPr lang="en-US" altLang="ko-KR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03DE949F-0203-BCCE-0E22-BFF71E18FB67}"/>
                  </a:ext>
                </a:extLst>
              </p:cNvPr>
              <p:cNvSpPr/>
              <p:nvPr/>
            </p:nvSpPr>
            <p:spPr>
              <a:xfrm>
                <a:off x="2823950" y="2290964"/>
                <a:ext cx="1199344" cy="4910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WiFi</a:t>
                </a:r>
                <a:endParaRPr lang="en-US" altLang="ko-KR">
                  <a:solidFill>
                    <a:schemeClr val="tx1"/>
                  </a:solidFill>
                  <a:ea typeface="맑은 고딕" panose="020B0503020000020004" pitchFamily="34" charset="-127"/>
                  <a:cs typeface="Calibri"/>
                </a:endParaRP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Network</a:t>
                </a:r>
                <a:endParaRPr lang="en-US" altLang="ko-KR">
                  <a:solidFill>
                    <a:schemeClr val="tx1"/>
                  </a:solidFill>
                  <a:ea typeface="맑은 고딕"/>
                  <a:cs typeface="Calibri"/>
                </a:endParaRP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xmlns="" id="{E446A705-487C-7AFB-EB80-7686CB4A369B}"/>
                  </a:ext>
                </a:extLst>
              </p:cNvPr>
              <p:cNvCxnSpPr/>
              <p:nvPr/>
            </p:nvCxnSpPr>
            <p:spPr>
              <a:xfrm>
                <a:off x="967526" y="1607444"/>
                <a:ext cx="495836" cy="4829"/>
              </a:xfrm>
              <a:prstGeom prst="straightConnector1">
                <a:avLst/>
              </a:prstGeom>
              <a:ln>
                <a:solidFill>
                  <a:srgbClr val="0A53F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xmlns="" id="{089E2DE0-43CE-64BF-8D99-720F9606F1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744" y="1596174"/>
                <a:ext cx="342900" cy="11269"/>
              </a:xfrm>
              <a:prstGeom prst="straightConnector1">
                <a:avLst/>
              </a:prstGeom>
              <a:ln>
                <a:solidFill>
                  <a:srgbClr val="0A53F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xmlns="" id="{D2A55AA4-249B-AE66-03D8-AD3081CC7D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7143" y="1877899"/>
                <a:ext cx="3219" cy="333240"/>
              </a:xfrm>
              <a:prstGeom prst="straightConnector1">
                <a:avLst/>
              </a:prstGeom>
              <a:ln>
                <a:solidFill>
                  <a:srgbClr val="0A53F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xmlns="" id="{1FBE4207-DFE6-1ADA-EE3F-EC8393662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9611" y="1982273"/>
                <a:ext cx="290313" cy="470616"/>
              </a:xfrm>
              <a:prstGeom prst="rect">
                <a:avLst/>
              </a:prstGeom>
            </p:spPr>
          </p:pic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xmlns="" id="{F911065B-0FCB-D28D-AC27-BF2F94BB7E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7362" y="1885948"/>
                <a:ext cx="592428" cy="325191"/>
              </a:xfrm>
              <a:prstGeom prst="straightConnector1">
                <a:avLst/>
              </a:prstGeom>
              <a:ln>
                <a:solidFill>
                  <a:srgbClr val="0A53F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AAFA183A-CA22-4B23-91F3-EFCA503BDFC2}"/>
                  </a:ext>
                </a:extLst>
              </p:cNvPr>
              <p:cNvGrpSpPr/>
              <p:nvPr/>
            </p:nvGrpSpPr>
            <p:grpSpPr>
              <a:xfrm>
                <a:off x="918461" y="2372706"/>
                <a:ext cx="3462087" cy="2192060"/>
                <a:chOff x="821869" y="2348558"/>
                <a:chExt cx="3462087" cy="2192060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xmlns="" id="{118A83CE-C5F7-684E-C78F-4F3A1B7C16F4}"/>
                    </a:ext>
                  </a:extLst>
                </p:cNvPr>
                <p:cNvSpPr/>
                <p:nvPr/>
              </p:nvSpPr>
              <p:spPr>
                <a:xfrm>
                  <a:off x="1343417" y="3877214"/>
                  <a:ext cx="998111" cy="58759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050" b="1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DemoCannon</a:t>
                  </a:r>
                </a:p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(server)</a:t>
                  </a:r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xmlns="" id="{72A09287-E891-B019-C40F-4394911240C5}"/>
                    </a:ext>
                  </a:extLst>
                </p:cNvPr>
                <p:cNvSpPr/>
                <p:nvPr/>
              </p:nvSpPr>
              <p:spPr>
                <a:xfrm>
                  <a:off x="2727358" y="3860577"/>
                  <a:ext cx="1199344" cy="58759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OpenVPN</a:t>
                  </a:r>
                </a:p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Network</a:t>
                  </a:r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xmlns="" id="{04E25B87-15EF-232D-501E-154D24956D2E}"/>
                    </a:ext>
                  </a:extLst>
                </p:cNvPr>
                <p:cNvSpPr/>
                <p:nvPr/>
              </p:nvSpPr>
              <p:spPr>
                <a:xfrm>
                  <a:off x="1080336" y="3051498"/>
                  <a:ext cx="3203620" cy="148912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altLang="ko-KR">
                    <a:ea typeface="맑은 고딕"/>
                    <a:cs typeface="Calibri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id="{2089CEA5-1C88-D3BB-8399-8040518ED450}"/>
                    </a:ext>
                  </a:extLst>
                </p:cNvPr>
                <p:cNvSpPr txBox="1"/>
                <p:nvPr/>
              </p:nvSpPr>
              <p:spPr>
                <a:xfrm>
                  <a:off x="1117934" y="2831518"/>
                  <a:ext cx="577939" cy="2769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Rasp.</a:t>
                  </a:r>
                  <a:endParaRPr lang="en-US" altLang="ko-KR"/>
                </a:p>
              </p:txBody>
            </p: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xmlns="" id="{D38CB02A-7FD4-C143-9084-01204FF838A8}"/>
                    </a:ext>
                  </a:extLst>
                </p:cNvPr>
                <p:cNvSpPr/>
                <p:nvPr/>
              </p:nvSpPr>
              <p:spPr>
                <a:xfrm>
                  <a:off x="2727358" y="2910759"/>
                  <a:ext cx="1199344" cy="49100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WiFi</a:t>
                  </a:r>
                  <a:endParaRPr lang="en-US" altLang="ko-KR">
                    <a:solidFill>
                      <a:schemeClr val="tx1"/>
                    </a:solidFill>
                    <a:ea typeface="맑은 고딕" panose="020B0503020000020004" pitchFamily="34" charset="-127"/>
                    <a:cs typeface="Calibri"/>
                  </a:endParaRPr>
                </a:p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Network</a:t>
                  </a:r>
                  <a:endParaRPr lang="en-US" altLang="ko-KR">
                    <a:solidFill>
                      <a:schemeClr val="tx1"/>
                    </a:solidFill>
                    <a:ea typeface="맑은 고딕"/>
                    <a:cs typeface="Calibri"/>
                  </a:endParaRPr>
                </a:p>
              </p:txBody>
            </p: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xmlns="" id="{D177658F-45DD-8DB6-420C-F04C89DDC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869" y="4171013"/>
                  <a:ext cx="495836" cy="4829"/>
                </a:xfrm>
                <a:prstGeom prst="straightConnector1">
                  <a:avLst/>
                </a:prstGeom>
                <a:ln>
                  <a:solidFill>
                    <a:srgbClr val="0A53F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xmlns="" id="{F5E3060B-2735-36A9-17F1-16A92DE03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6152" y="4123653"/>
                  <a:ext cx="342900" cy="11269"/>
                </a:xfrm>
                <a:prstGeom prst="straightConnector1">
                  <a:avLst/>
                </a:prstGeom>
                <a:ln>
                  <a:solidFill>
                    <a:srgbClr val="0A53F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xmlns="" id="{CD1C4753-010C-A7FD-B3C2-891265127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90551" y="3479708"/>
                  <a:ext cx="3219" cy="333240"/>
                </a:xfrm>
                <a:prstGeom prst="straightConnector1">
                  <a:avLst/>
                </a:prstGeom>
                <a:ln>
                  <a:solidFill>
                    <a:srgbClr val="0A53F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그림 81">
                  <a:extLst>
                    <a:ext uri="{FF2B5EF4-FFF2-40B4-BE49-F238E27FC236}">
                      <a16:creationId xmlns:a16="http://schemas.microsoft.com/office/drawing/2014/main" xmlns="" id="{10196957-1145-9982-A338-83CE25CD1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0125" y="3109174"/>
                  <a:ext cx="290313" cy="470616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id="{C33C2289-AF3F-0B41-6BFC-B7EECA4281D0}"/>
                    </a:ext>
                  </a:extLst>
                </p:cNvPr>
                <p:cNvSpPr txBox="1"/>
                <p:nvPr/>
              </p:nvSpPr>
              <p:spPr>
                <a:xfrm>
                  <a:off x="1608941" y="2348558"/>
                  <a:ext cx="803319" cy="2769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RSA Keys</a:t>
                  </a:r>
                  <a:endParaRPr lang="en-US" altLang="ko-KR" sz="1200">
                    <a:latin typeface="Calibri"/>
                    <a:ea typeface="맑은 고딕"/>
                    <a:cs typeface="Calibri"/>
                  </a:endParaRPr>
                </a:p>
              </p:txBody>
            </p: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xmlns="" id="{F563E970-A437-8A95-56FA-586A827FC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86852" y="3487758"/>
                  <a:ext cx="244699" cy="333240"/>
                </a:xfrm>
                <a:prstGeom prst="straightConnector1">
                  <a:avLst/>
                </a:prstGeom>
                <a:ln>
                  <a:solidFill>
                    <a:srgbClr val="0A53F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6" name="그림 85" descr="블랙, 천체, 어둠, 달이(가) 표시된 사진&#10;&#10;자동 생성된 설명">
                <a:extLst>
                  <a:ext uri="{FF2B5EF4-FFF2-40B4-BE49-F238E27FC236}">
                    <a16:creationId xmlns:a16="http://schemas.microsoft.com/office/drawing/2014/main" xmlns="" id="{0FF57431-248A-E607-9643-962EC9F19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314" y="3903170"/>
                <a:ext cx="233430" cy="476385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64BA47F7-E4A6-F14B-DA73-5892F3B1C210}"/>
                  </a:ext>
                </a:extLst>
              </p:cNvPr>
              <p:cNvSpPr txBox="1"/>
              <p:nvPr/>
            </p:nvSpPr>
            <p:spPr>
              <a:xfrm>
                <a:off x="530335" y="4352835"/>
                <a:ext cx="57793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Robot</a:t>
                </a:r>
                <a:endParaRPr lang="en-US" altLang="ko-KR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xmlns="" id="{2FAA1C48-D0B4-8054-E4EF-6FC3F5AA1910}"/>
                  </a:ext>
                </a:extLst>
              </p:cNvPr>
              <p:cNvSpPr/>
              <p:nvPr/>
            </p:nvSpPr>
            <p:spPr>
              <a:xfrm>
                <a:off x="1607969" y="3224146"/>
                <a:ext cx="660042" cy="45076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PAM</a:t>
                </a:r>
                <a:endParaRPr lang="en-US" altLang="ko-KR">
                  <a:solidFill>
                    <a:schemeClr val="tx1"/>
                  </a:solidFill>
                  <a:ea typeface="맑은 고딕"/>
                  <a:cs typeface="Calibri"/>
                </a:endParaRPr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xmlns="" id="{AACF9D59-9C1B-AE74-4AE0-C91E1D763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99950" y="3607961"/>
                <a:ext cx="550571" cy="268846"/>
              </a:xfrm>
              <a:prstGeom prst="straightConnector1">
                <a:avLst/>
              </a:prstGeom>
              <a:ln>
                <a:solidFill>
                  <a:srgbClr val="0A53F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xmlns="" id="{67378038-61BB-B7E9-639C-E94ED66E8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1515" y="2682292"/>
              <a:ext cx="3219" cy="188353"/>
            </a:xfrm>
            <a:prstGeom prst="straightConnector1">
              <a:avLst/>
            </a:prstGeom>
            <a:ln>
              <a:solidFill>
                <a:srgbClr val="0A53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xmlns="" id="{BB579565-60C3-DB00-B32A-B18D8E8E81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7806" y="3672499"/>
            <a:ext cx="1306195" cy="1471295"/>
            <a:chOff x="7837806" y="3672499"/>
            <a:chExt cx="1306195" cy="1471295"/>
          </a:xfrm>
        </p:grpSpPr>
        <p:sp>
          <p:nvSpPr>
            <p:cNvPr id="3" name="object 3"/>
            <p:cNvSpPr/>
            <p:nvPr/>
          </p:nvSpPr>
          <p:spPr>
            <a:xfrm>
              <a:off x="7916598" y="3903319"/>
              <a:ext cx="1227455" cy="1240790"/>
            </a:xfrm>
            <a:custGeom>
              <a:avLst/>
              <a:gdLst/>
              <a:ahLst/>
              <a:cxnLst/>
              <a:rect l="l" t="t" r="r" b="b"/>
              <a:pathLst>
                <a:path w="1227454" h="1240789">
                  <a:moveTo>
                    <a:pt x="1227401" y="1240180"/>
                  </a:moveTo>
                  <a:lnTo>
                    <a:pt x="769461" y="1240180"/>
                  </a:lnTo>
                  <a:lnTo>
                    <a:pt x="0" y="786945"/>
                  </a:lnTo>
                  <a:lnTo>
                    <a:pt x="1227401" y="0"/>
                  </a:lnTo>
                  <a:lnTo>
                    <a:pt x="1227401" y="1240180"/>
                  </a:lnTo>
                  <a:close/>
                </a:path>
              </a:pathLst>
            </a:custGeom>
            <a:solidFill>
              <a:srgbClr val="878787">
                <a:alpha val="13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1250" y="3996649"/>
              <a:ext cx="448945" cy="784225"/>
            </a:xfrm>
            <a:custGeom>
              <a:avLst/>
              <a:gdLst/>
              <a:ahLst/>
              <a:cxnLst/>
              <a:rect l="l" t="t" r="r" b="b"/>
              <a:pathLst>
                <a:path w="448945" h="784225">
                  <a:moveTo>
                    <a:pt x="270724" y="784124"/>
                  </a:moveTo>
                  <a:lnTo>
                    <a:pt x="225587" y="739246"/>
                  </a:lnTo>
                  <a:lnTo>
                    <a:pt x="192745" y="699486"/>
                  </a:lnTo>
                  <a:lnTo>
                    <a:pt x="156324" y="652491"/>
                  </a:lnTo>
                  <a:lnTo>
                    <a:pt x="118778" y="601496"/>
                  </a:lnTo>
                  <a:lnTo>
                    <a:pt x="82558" y="549736"/>
                  </a:lnTo>
                  <a:lnTo>
                    <a:pt x="50118" y="500444"/>
                  </a:lnTo>
                  <a:lnTo>
                    <a:pt x="23909" y="456855"/>
                  </a:lnTo>
                  <a:lnTo>
                    <a:pt x="6386" y="422204"/>
                  </a:lnTo>
                  <a:lnTo>
                    <a:pt x="0" y="399724"/>
                  </a:lnTo>
                  <a:lnTo>
                    <a:pt x="0" y="44774"/>
                  </a:lnTo>
                  <a:lnTo>
                    <a:pt x="3712" y="26767"/>
                  </a:lnTo>
                  <a:lnTo>
                    <a:pt x="13628" y="12599"/>
                  </a:lnTo>
                  <a:lnTo>
                    <a:pt x="27917" y="3325"/>
                  </a:lnTo>
                  <a:lnTo>
                    <a:pt x="44749" y="0"/>
                  </a:lnTo>
                  <a:lnTo>
                    <a:pt x="52199" y="0"/>
                  </a:lnTo>
                  <a:lnTo>
                    <a:pt x="377274" y="185174"/>
                  </a:lnTo>
                  <a:lnTo>
                    <a:pt x="429565" y="237456"/>
                  </a:lnTo>
                  <a:lnTo>
                    <a:pt x="448724" y="308899"/>
                  </a:lnTo>
                  <a:lnTo>
                    <a:pt x="448724" y="663849"/>
                  </a:lnTo>
                  <a:lnTo>
                    <a:pt x="438762" y="683195"/>
                  </a:lnTo>
                  <a:lnTo>
                    <a:pt x="417381" y="701259"/>
                  </a:lnTo>
                  <a:lnTo>
                    <a:pt x="396103" y="714612"/>
                  </a:lnTo>
                  <a:lnTo>
                    <a:pt x="386449" y="719824"/>
                  </a:lnTo>
                  <a:lnTo>
                    <a:pt x="270724" y="784124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100" y="4013399"/>
              <a:ext cx="238374" cy="180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15750" y="3672499"/>
              <a:ext cx="377825" cy="577850"/>
            </a:xfrm>
            <a:custGeom>
              <a:avLst/>
              <a:gdLst/>
              <a:ahLst/>
              <a:cxnLst/>
              <a:rect l="l" t="t" r="r" b="b"/>
              <a:pathLst>
                <a:path w="377825" h="577850">
                  <a:moveTo>
                    <a:pt x="330449" y="577374"/>
                  </a:moveTo>
                  <a:lnTo>
                    <a:pt x="328049" y="577374"/>
                  </a:lnTo>
                  <a:lnTo>
                    <a:pt x="308794" y="573492"/>
                  </a:lnTo>
                  <a:lnTo>
                    <a:pt x="293049" y="562893"/>
                  </a:lnTo>
                  <a:lnTo>
                    <a:pt x="282424" y="547147"/>
                  </a:lnTo>
                  <a:lnTo>
                    <a:pt x="278524" y="527824"/>
                  </a:lnTo>
                  <a:lnTo>
                    <a:pt x="278524" y="308724"/>
                  </a:lnTo>
                  <a:lnTo>
                    <a:pt x="276842" y="285679"/>
                  </a:lnTo>
                  <a:lnTo>
                    <a:pt x="264233" y="237892"/>
                  </a:lnTo>
                  <a:lnTo>
                    <a:pt x="235947" y="182919"/>
                  </a:lnTo>
                  <a:lnTo>
                    <a:pt x="190249" y="130239"/>
                  </a:lnTo>
                  <a:lnTo>
                    <a:pt x="153619" y="106040"/>
                  </a:lnTo>
                  <a:lnTo>
                    <a:pt x="126299" y="98899"/>
                  </a:lnTo>
                  <a:lnTo>
                    <a:pt x="121749" y="98899"/>
                  </a:lnTo>
                  <a:lnTo>
                    <a:pt x="100149" y="131784"/>
                  </a:lnTo>
                  <a:lnTo>
                    <a:pt x="99049" y="147974"/>
                  </a:lnTo>
                  <a:lnTo>
                    <a:pt x="99049" y="367049"/>
                  </a:lnTo>
                  <a:lnTo>
                    <a:pt x="95788" y="384662"/>
                  </a:lnTo>
                  <a:lnTo>
                    <a:pt x="56599" y="416024"/>
                  </a:lnTo>
                  <a:lnTo>
                    <a:pt x="14524" y="402068"/>
                  </a:lnTo>
                  <a:lnTo>
                    <a:pt x="0" y="367049"/>
                  </a:lnTo>
                  <a:lnTo>
                    <a:pt x="0" y="147974"/>
                  </a:lnTo>
                  <a:lnTo>
                    <a:pt x="4358" y="105311"/>
                  </a:lnTo>
                  <a:lnTo>
                    <a:pt x="17059" y="68303"/>
                  </a:lnTo>
                  <a:lnTo>
                    <a:pt x="65224" y="15799"/>
                  </a:lnTo>
                  <a:lnTo>
                    <a:pt x="109901" y="985"/>
                  </a:lnTo>
                  <a:lnTo>
                    <a:pt x="126049" y="0"/>
                  </a:lnTo>
                  <a:lnTo>
                    <a:pt x="147396" y="1610"/>
                  </a:lnTo>
                  <a:lnTo>
                    <a:pt x="191373" y="14470"/>
                  </a:lnTo>
                  <a:lnTo>
                    <a:pt x="248568" y="49993"/>
                  </a:lnTo>
                  <a:lnTo>
                    <a:pt x="280793" y="80437"/>
                  </a:lnTo>
                  <a:lnTo>
                    <a:pt x="309540" y="115812"/>
                  </a:lnTo>
                  <a:lnTo>
                    <a:pt x="334124" y="154899"/>
                  </a:lnTo>
                  <a:lnTo>
                    <a:pt x="352378" y="192596"/>
                  </a:lnTo>
                  <a:lnTo>
                    <a:pt x="366040" y="231399"/>
                  </a:lnTo>
                  <a:lnTo>
                    <a:pt x="374607" y="270409"/>
                  </a:lnTo>
                  <a:lnTo>
                    <a:pt x="377574" y="308724"/>
                  </a:lnTo>
                  <a:lnTo>
                    <a:pt x="377574" y="527824"/>
                  </a:lnTo>
                  <a:lnTo>
                    <a:pt x="351861" y="570993"/>
                  </a:lnTo>
                  <a:lnTo>
                    <a:pt x="332849" y="577174"/>
                  </a:lnTo>
                  <a:lnTo>
                    <a:pt x="330449" y="577374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72348" y="3769677"/>
              <a:ext cx="321310" cy="469265"/>
            </a:xfrm>
            <a:custGeom>
              <a:avLst/>
              <a:gdLst/>
              <a:ahLst/>
              <a:cxnLst/>
              <a:rect l="l" t="t" r="r" b="b"/>
              <a:pathLst>
                <a:path w="321309" h="469264">
                  <a:moveTo>
                    <a:pt x="61671" y="2908"/>
                  </a:moveTo>
                  <a:lnTo>
                    <a:pt x="61175" y="1930"/>
                  </a:lnTo>
                  <a:lnTo>
                    <a:pt x="60591" y="952"/>
                  </a:lnTo>
                  <a:lnTo>
                    <a:pt x="60045" y="0"/>
                  </a:lnTo>
                  <a:lnTo>
                    <a:pt x="34569" y="22504"/>
                  </a:lnTo>
                  <a:lnTo>
                    <a:pt x="15709" y="52082"/>
                  </a:lnTo>
                  <a:lnTo>
                    <a:pt x="4013" y="87782"/>
                  </a:lnTo>
                  <a:lnTo>
                    <a:pt x="0" y="128651"/>
                  </a:lnTo>
                  <a:lnTo>
                    <a:pt x="0" y="318858"/>
                  </a:lnTo>
                  <a:lnTo>
                    <a:pt x="39204" y="287566"/>
                  </a:lnTo>
                  <a:lnTo>
                    <a:pt x="42443" y="50774"/>
                  </a:lnTo>
                  <a:lnTo>
                    <a:pt x="43548" y="34607"/>
                  </a:lnTo>
                  <a:lnTo>
                    <a:pt x="60426" y="3302"/>
                  </a:lnTo>
                  <a:lnTo>
                    <a:pt x="61671" y="2908"/>
                  </a:lnTo>
                  <a:close/>
                </a:path>
                <a:path w="321309" h="469264">
                  <a:moveTo>
                    <a:pt x="320967" y="211556"/>
                  </a:moveTo>
                  <a:lnTo>
                    <a:pt x="318884" y="179717"/>
                  </a:lnTo>
                  <a:lnTo>
                    <a:pt x="312826" y="147294"/>
                  </a:lnTo>
                  <a:lnTo>
                    <a:pt x="303123" y="114833"/>
                  </a:lnTo>
                  <a:lnTo>
                    <a:pt x="290093" y="82804"/>
                  </a:lnTo>
                  <a:lnTo>
                    <a:pt x="293446" y="108216"/>
                  </a:lnTo>
                  <a:lnTo>
                    <a:pt x="295605" y="132511"/>
                  </a:lnTo>
                  <a:lnTo>
                    <a:pt x="298196" y="172478"/>
                  </a:lnTo>
                  <a:lnTo>
                    <a:pt x="300913" y="221780"/>
                  </a:lnTo>
                  <a:lnTo>
                    <a:pt x="302006" y="271183"/>
                  </a:lnTo>
                  <a:lnTo>
                    <a:pt x="302069" y="320662"/>
                  </a:lnTo>
                  <a:lnTo>
                    <a:pt x="301752" y="370154"/>
                  </a:lnTo>
                  <a:lnTo>
                    <a:pt x="301675" y="419633"/>
                  </a:lnTo>
                  <a:lnTo>
                    <a:pt x="302450" y="469023"/>
                  </a:lnTo>
                  <a:lnTo>
                    <a:pt x="310095" y="461441"/>
                  </a:lnTo>
                  <a:lnTo>
                    <a:pt x="315937" y="452335"/>
                  </a:lnTo>
                  <a:lnTo>
                    <a:pt x="319659" y="441985"/>
                  </a:lnTo>
                  <a:lnTo>
                    <a:pt x="320967" y="430657"/>
                  </a:lnTo>
                  <a:lnTo>
                    <a:pt x="320967" y="211556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99475" y="4076374"/>
              <a:ext cx="448945" cy="708660"/>
            </a:xfrm>
            <a:custGeom>
              <a:avLst/>
              <a:gdLst/>
              <a:ahLst/>
              <a:cxnLst/>
              <a:rect l="l" t="t" r="r" b="b"/>
              <a:pathLst>
                <a:path w="448945" h="708660">
                  <a:moveTo>
                    <a:pt x="403899" y="708649"/>
                  </a:moveTo>
                  <a:lnTo>
                    <a:pt x="396474" y="708649"/>
                  </a:lnTo>
                  <a:lnTo>
                    <a:pt x="388849" y="706749"/>
                  </a:lnTo>
                  <a:lnTo>
                    <a:pt x="71424" y="523474"/>
                  </a:lnTo>
                  <a:lnTo>
                    <a:pt x="19137" y="471193"/>
                  </a:lnTo>
                  <a:lnTo>
                    <a:pt x="0" y="399749"/>
                  </a:lnTo>
                  <a:lnTo>
                    <a:pt x="0" y="44799"/>
                  </a:lnTo>
                  <a:lnTo>
                    <a:pt x="3708" y="26778"/>
                  </a:lnTo>
                  <a:lnTo>
                    <a:pt x="13618" y="12603"/>
                  </a:lnTo>
                  <a:lnTo>
                    <a:pt x="27907" y="3326"/>
                  </a:lnTo>
                  <a:lnTo>
                    <a:pt x="44749" y="0"/>
                  </a:lnTo>
                  <a:lnTo>
                    <a:pt x="52199" y="0"/>
                  </a:lnTo>
                  <a:lnTo>
                    <a:pt x="59849" y="1899"/>
                  </a:lnTo>
                  <a:lnTo>
                    <a:pt x="67074" y="6074"/>
                  </a:lnTo>
                  <a:lnTo>
                    <a:pt x="377249" y="185149"/>
                  </a:lnTo>
                  <a:lnTo>
                    <a:pt x="407075" y="208089"/>
                  </a:lnTo>
                  <a:lnTo>
                    <a:pt x="429571" y="237474"/>
                  </a:lnTo>
                  <a:lnTo>
                    <a:pt x="443776" y="271641"/>
                  </a:lnTo>
                  <a:lnTo>
                    <a:pt x="448724" y="308924"/>
                  </a:lnTo>
                  <a:lnTo>
                    <a:pt x="448724" y="663874"/>
                  </a:lnTo>
                  <a:lnTo>
                    <a:pt x="445008" y="681882"/>
                  </a:lnTo>
                  <a:lnTo>
                    <a:pt x="435078" y="696049"/>
                  </a:lnTo>
                  <a:lnTo>
                    <a:pt x="420765" y="705324"/>
                  </a:lnTo>
                  <a:lnTo>
                    <a:pt x="403899" y="708649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51100" y="4314374"/>
              <a:ext cx="106045" cy="272415"/>
            </a:xfrm>
            <a:custGeom>
              <a:avLst/>
              <a:gdLst/>
              <a:ahLst/>
              <a:cxnLst/>
              <a:rect l="l" t="t" r="r" b="b"/>
              <a:pathLst>
                <a:path w="106045" h="272414">
                  <a:moveTo>
                    <a:pt x="101074" y="272199"/>
                  </a:moveTo>
                  <a:lnTo>
                    <a:pt x="4549" y="216424"/>
                  </a:lnTo>
                  <a:lnTo>
                    <a:pt x="22799" y="100224"/>
                  </a:lnTo>
                  <a:lnTo>
                    <a:pt x="13394" y="85350"/>
                  </a:lnTo>
                  <a:lnTo>
                    <a:pt x="6206" y="69431"/>
                  </a:lnTo>
                  <a:lnTo>
                    <a:pt x="1614" y="53164"/>
                  </a:lnTo>
                  <a:lnTo>
                    <a:pt x="0" y="37249"/>
                  </a:lnTo>
                  <a:lnTo>
                    <a:pt x="2121" y="21441"/>
                  </a:lnTo>
                  <a:lnTo>
                    <a:pt x="8081" y="9746"/>
                  </a:lnTo>
                  <a:lnTo>
                    <a:pt x="17275" y="2491"/>
                  </a:lnTo>
                  <a:lnTo>
                    <a:pt x="29099" y="0"/>
                  </a:lnTo>
                  <a:lnTo>
                    <a:pt x="34349" y="0"/>
                  </a:lnTo>
                  <a:lnTo>
                    <a:pt x="73354" y="23866"/>
                  </a:lnTo>
                  <a:lnTo>
                    <a:pt x="101428" y="72299"/>
                  </a:lnTo>
                  <a:lnTo>
                    <a:pt x="105574" y="98249"/>
                  </a:lnTo>
                  <a:lnTo>
                    <a:pt x="103950" y="112269"/>
                  </a:lnTo>
                  <a:lnTo>
                    <a:pt x="99346" y="123199"/>
                  </a:lnTo>
                  <a:lnTo>
                    <a:pt x="92169" y="130811"/>
                  </a:lnTo>
                  <a:lnTo>
                    <a:pt x="82824" y="134874"/>
                  </a:lnTo>
                  <a:lnTo>
                    <a:pt x="101074" y="272199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0050" y="4318224"/>
              <a:ext cx="66624" cy="2363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37806" y="4415449"/>
              <a:ext cx="546735" cy="440055"/>
            </a:xfrm>
            <a:custGeom>
              <a:avLst/>
              <a:gdLst/>
              <a:ahLst/>
              <a:cxnLst/>
              <a:rect l="l" t="t" r="r" b="b"/>
              <a:pathLst>
                <a:path w="546734" h="440054">
                  <a:moveTo>
                    <a:pt x="376419" y="156924"/>
                  </a:moveTo>
                  <a:lnTo>
                    <a:pt x="246268" y="156924"/>
                  </a:lnTo>
                  <a:lnTo>
                    <a:pt x="511718" y="1149"/>
                  </a:lnTo>
                  <a:lnTo>
                    <a:pt x="516168" y="0"/>
                  </a:lnTo>
                  <a:lnTo>
                    <a:pt x="520543" y="0"/>
                  </a:lnTo>
                  <a:lnTo>
                    <a:pt x="546668" y="26924"/>
                  </a:lnTo>
                  <a:lnTo>
                    <a:pt x="545618" y="38024"/>
                  </a:lnTo>
                  <a:lnTo>
                    <a:pt x="480468" y="96874"/>
                  </a:lnTo>
                  <a:lnTo>
                    <a:pt x="477550" y="154499"/>
                  </a:lnTo>
                  <a:lnTo>
                    <a:pt x="380618" y="154499"/>
                  </a:lnTo>
                  <a:lnTo>
                    <a:pt x="376419" y="156924"/>
                  </a:lnTo>
                  <a:close/>
                </a:path>
                <a:path w="546734" h="440054">
                  <a:moveTo>
                    <a:pt x="96118" y="439974"/>
                  </a:moveTo>
                  <a:lnTo>
                    <a:pt x="28690" y="407806"/>
                  </a:lnTo>
                  <a:lnTo>
                    <a:pt x="7717" y="372960"/>
                  </a:lnTo>
                  <a:lnTo>
                    <a:pt x="122" y="331357"/>
                  </a:lnTo>
                  <a:lnTo>
                    <a:pt x="0" y="329937"/>
                  </a:lnTo>
                  <a:lnTo>
                    <a:pt x="6127" y="282642"/>
                  </a:lnTo>
                  <a:lnTo>
                    <a:pt x="23363" y="234276"/>
                  </a:lnTo>
                  <a:lnTo>
                    <a:pt x="49677" y="188788"/>
                  </a:lnTo>
                  <a:lnTo>
                    <a:pt x="83095" y="149692"/>
                  </a:lnTo>
                  <a:lnTo>
                    <a:pt x="121643" y="120499"/>
                  </a:lnTo>
                  <a:lnTo>
                    <a:pt x="168043" y="108724"/>
                  </a:lnTo>
                  <a:lnTo>
                    <a:pt x="193034" y="111840"/>
                  </a:lnTo>
                  <a:lnTo>
                    <a:pt x="215799" y="121049"/>
                  </a:lnTo>
                  <a:lnTo>
                    <a:pt x="234242" y="136146"/>
                  </a:lnTo>
                  <a:lnTo>
                    <a:pt x="246268" y="156924"/>
                  </a:lnTo>
                  <a:lnTo>
                    <a:pt x="376419" y="156924"/>
                  </a:lnTo>
                  <a:lnTo>
                    <a:pt x="321741" y="188499"/>
                  </a:lnTo>
                  <a:lnTo>
                    <a:pt x="146693" y="188499"/>
                  </a:lnTo>
                  <a:lnTo>
                    <a:pt x="140859" y="188967"/>
                  </a:lnTo>
                  <a:lnTo>
                    <a:pt x="99938" y="213716"/>
                  </a:lnTo>
                  <a:lnTo>
                    <a:pt x="70273" y="264923"/>
                  </a:lnTo>
                  <a:lnTo>
                    <a:pt x="65893" y="292349"/>
                  </a:lnTo>
                  <a:lnTo>
                    <a:pt x="68131" y="309075"/>
                  </a:lnTo>
                  <a:lnTo>
                    <a:pt x="74421" y="321471"/>
                  </a:lnTo>
                  <a:lnTo>
                    <a:pt x="84128" y="329176"/>
                  </a:lnTo>
                  <a:lnTo>
                    <a:pt x="96618" y="331824"/>
                  </a:lnTo>
                  <a:lnTo>
                    <a:pt x="207656" y="331824"/>
                  </a:lnTo>
                  <a:lnTo>
                    <a:pt x="202787" y="345224"/>
                  </a:lnTo>
                  <a:lnTo>
                    <a:pt x="175655" y="394002"/>
                  </a:lnTo>
                  <a:lnTo>
                    <a:pt x="139993" y="427699"/>
                  </a:lnTo>
                  <a:lnTo>
                    <a:pt x="106971" y="439245"/>
                  </a:lnTo>
                  <a:lnTo>
                    <a:pt x="96118" y="439974"/>
                  </a:lnTo>
                  <a:close/>
                </a:path>
                <a:path w="546734" h="440054">
                  <a:moveTo>
                    <a:pt x="410343" y="248274"/>
                  </a:moveTo>
                  <a:lnTo>
                    <a:pt x="380618" y="224249"/>
                  </a:lnTo>
                  <a:lnTo>
                    <a:pt x="380618" y="154499"/>
                  </a:lnTo>
                  <a:lnTo>
                    <a:pt x="477550" y="154499"/>
                  </a:lnTo>
                  <a:lnTo>
                    <a:pt x="477298" y="159474"/>
                  </a:lnTo>
                  <a:lnTo>
                    <a:pt x="444568" y="159474"/>
                  </a:lnTo>
                  <a:lnTo>
                    <a:pt x="416568" y="175649"/>
                  </a:lnTo>
                  <a:lnTo>
                    <a:pt x="410343" y="248274"/>
                  </a:lnTo>
                  <a:close/>
                </a:path>
                <a:path w="546734" h="440054">
                  <a:moveTo>
                    <a:pt x="473418" y="236124"/>
                  </a:moveTo>
                  <a:lnTo>
                    <a:pt x="444568" y="216599"/>
                  </a:lnTo>
                  <a:lnTo>
                    <a:pt x="444568" y="159474"/>
                  </a:lnTo>
                  <a:lnTo>
                    <a:pt x="477298" y="159474"/>
                  </a:lnTo>
                  <a:lnTo>
                    <a:pt x="473418" y="236124"/>
                  </a:lnTo>
                  <a:close/>
                </a:path>
                <a:path w="546734" h="440054">
                  <a:moveTo>
                    <a:pt x="207656" y="331824"/>
                  </a:moveTo>
                  <a:lnTo>
                    <a:pt x="96618" y="331824"/>
                  </a:lnTo>
                  <a:lnTo>
                    <a:pt x="102437" y="331357"/>
                  </a:lnTo>
                  <a:lnTo>
                    <a:pt x="108577" y="329937"/>
                  </a:lnTo>
                  <a:lnTo>
                    <a:pt x="143349" y="306608"/>
                  </a:lnTo>
                  <a:lnTo>
                    <a:pt x="173073" y="255401"/>
                  </a:lnTo>
                  <a:lnTo>
                    <a:pt x="177468" y="227974"/>
                  </a:lnTo>
                  <a:lnTo>
                    <a:pt x="175222" y="211249"/>
                  </a:lnTo>
                  <a:lnTo>
                    <a:pt x="168915" y="198853"/>
                  </a:lnTo>
                  <a:lnTo>
                    <a:pt x="159190" y="191148"/>
                  </a:lnTo>
                  <a:lnTo>
                    <a:pt x="146693" y="188499"/>
                  </a:lnTo>
                  <a:lnTo>
                    <a:pt x="321741" y="188499"/>
                  </a:lnTo>
                  <a:lnTo>
                    <a:pt x="237193" y="237324"/>
                  </a:lnTo>
                  <a:lnTo>
                    <a:pt x="222821" y="290091"/>
                  </a:lnTo>
                  <a:lnTo>
                    <a:pt x="207656" y="331824"/>
                  </a:lnTo>
                  <a:close/>
                </a:path>
              </a:pathLst>
            </a:custGeom>
            <a:solidFill>
              <a:srgbClr val="D18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6658" y="4442374"/>
              <a:ext cx="518159" cy="413384"/>
            </a:xfrm>
            <a:custGeom>
              <a:avLst/>
              <a:gdLst/>
              <a:ahLst/>
              <a:cxnLst/>
              <a:rect l="l" t="t" r="r" b="b"/>
              <a:pathLst>
                <a:path w="518159" h="413385">
                  <a:moveTo>
                    <a:pt x="347851" y="157199"/>
                  </a:moveTo>
                  <a:lnTo>
                    <a:pt x="235541" y="157199"/>
                  </a:lnTo>
                  <a:lnTo>
                    <a:pt x="517791" y="0"/>
                  </a:lnTo>
                  <a:lnTo>
                    <a:pt x="517791" y="34499"/>
                  </a:lnTo>
                  <a:lnTo>
                    <a:pt x="516665" y="43638"/>
                  </a:lnTo>
                  <a:lnTo>
                    <a:pt x="513416" y="52106"/>
                  </a:lnTo>
                  <a:lnTo>
                    <a:pt x="508236" y="59552"/>
                  </a:lnTo>
                  <a:lnTo>
                    <a:pt x="501316" y="65624"/>
                  </a:lnTo>
                  <a:lnTo>
                    <a:pt x="479166" y="80724"/>
                  </a:lnTo>
                  <a:lnTo>
                    <a:pt x="479830" y="137749"/>
                  </a:lnTo>
                  <a:lnTo>
                    <a:pt x="380666" y="137749"/>
                  </a:lnTo>
                  <a:lnTo>
                    <a:pt x="347851" y="157199"/>
                  </a:lnTo>
                  <a:close/>
                </a:path>
                <a:path w="518159" h="413385">
                  <a:moveTo>
                    <a:pt x="66991" y="412999"/>
                  </a:moveTo>
                  <a:lnTo>
                    <a:pt x="18550" y="390415"/>
                  </a:lnTo>
                  <a:lnTo>
                    <a:pt x="70" y="327860"/>
                  </a:lnTo>
                  <a:lnTo>
                    <a:pt x="0" y="326449"/>
                  </a:lnTo>
                  <a:lnTo>
                    <a:pt x="6142" y="279191"/>
                  </a:lnTo>
                  <a:lnTo>
                    <a:pt x="23410" y="230891"/>
                  </a:lnTo>
                  <a:lnTo>
                    <a:pt x="49761" y="185439"/>
                  </a:lnTo>
                  <a:lnTo>
                    <a:pt x="83147" y="146349"/>
                  </a:lnTo>
                  <a:lnTo>
                    <a:pt x="121616" y="117024"/>
                  </a:lnTo>
                  <a:lnTo>
                    <a:pt x="167866" y="103224"/>
                  </a:lnTo>
                  <a:lnTo>
                    <a:pt x="190369" y="107133"/>
                  </a:lnTo>
                  <a:lnTo>
                    <a:pt x="209532" y="118146"/>
                  </a:lnTo>
                  <a:lnTo>
                    <a:pt x="224780" y="135192"/>
                  </a:lnTo>
                  <a:lnTo>
                    <a:pt x="235541" y="157199"/>
                  </a:lnTo>
                  <a:lnTo>
                    <a:pt x="347851" y="157199"/>
                  </a:lnTo>
                  <a:lnTo>
                    <a:pt x="300990" y="184974"/>
                  </a:lnTo>
                  <a:lnTo>
                    <a:pt x="146641" y="184974"/>
                  </a:lnTo>
                  <a:lnTo>
                    <a:pt x="140740" y="185457"/>
                  </a:lnTo>
                  <a:lnTo>
                    <a:pt x="99904" y="210198"/>
                  </a:lnTo>
                  <a:lnTo>
                    <a:pt x="70204" y="261415"/>
                  </a:lnTo>
                  <a:lnTo>
                    <a:pt x="65816" y="288874"/>
                  </a:lnTo>
                  <a:lnTo>
                    <a:pt x="68058" y="305585"/>
                  </a:lnTo>
                  <a:lnTo>
                    <a:pt x="74360" y="317974"/>
                  </a:lnTo>
                  <a:lnTo>
                    <a:pt x="84083" y="325676"/>
                  </a:lnTo>
                  <a:lnTo>
                    <a:pt x="96591" y="328324"/>
                  </a:lnTo>
                  <a:lnTo>
                    <a:pt x="189659" y="328324"/>
                  </a:lnTo>
                  <a:lnTo>
                    <a:pt x="160676" y="364851"/>
                  </a:lnTo>
                  <a:lnTo>
                    <a:pt x="121616" y="396274"/>
                  </a:lnTo>
                  <a:lnTo>
                    <a:pt x="107101" y="403676"/>
                  </a:lnTo>
                  <a:lnTo>
                    <a:pt x="93094" y="408893"/>
                  </a:lnTo>
                  <a:lnTo>
                    <a:pt x="79692" y="411982"/>
                  </a:lnTo>
                  <a:lnTo>
                    <a:pt x="66991" y="412999"/>
                  </a:lnTo>
                  <a:close/>
                </a:path>
                <a:path w="518159" h="413385">
                  <a:moveTo>
                    <a:pt x="380666" y="220724"/>
                  </a:moveTo>
                  <a:lnTo>
                    <a:pt x="380666" y="137749"/>
                  </a:lnTo>
                  <a:lnTo>
                    <a:pt x="479830" y="137749"/>
                  </a:lnTo>
                  <a:lnTo>
                    <a:pt x="480042" y="155999"/>
                  </a:lnTo>
                  <a:lnTo>
                    <a:pt x="444516" y="155999"/>
                  </a:lnTo>
                  <a:lnTo>
                    <a:pt x="416491" y="172149"/>
                  </a:lnTo>
                  <a:lnTo>
                    <a:pt x="416541" y="199949"/>
                  </a:lnTo>
                  <a:lnTo>
                    <a:pt x="380666" y="220724"/>
                  </a:lnTo>
                  <a:close/>
                </a:path>
                <a:path w="518159" h="413385">
                  <a:moveTo>
                    <a:pt x="444516" y="213124"/>
                  </a:moveTo>
                  <a:lnTo>
                    <a:pt x="444516" y="155999"/>
                  </a:lnTo>
                  <a:lnTo>
                    <a:pt x="480042" y="155999"/>
                  </a:lnTo>
                  <a:lnTo>
                    <a:pt x="480466" y="192374"/>
                  </a:lnTo>
                  <a:lnTo>
                    <a:pt x="444516" y="213124"/>
                  </a:lnTo>
                  <a:close/>
                </a:path>
                <a:path w="518159" h="413385">
                  <a:moveTo>
                    <a:pt x="189659" y="328324"/>
                  </a:moveTo>
                  <a:lnTo>
                    <a:pt x="96591" y="328324"/>
                  </a:lnTo>
                  <a:lnTo>
                    <a:pt x="102410" y="327860"/>
                  </a:lnTo>
                  <a:lnTo>
                    <a:pt x="108550" y="326449"/>
                  </a:lnTo>
                  <a:lnTo>
                    <a:pt x="143329" y="303097"/>
                  </a:lnTo>
                  <a:lnTo>
                    <a:pt x="173029" y="251874"/>
                  </a:lnTo>
                  <a:lnTo>
                    <a:pt x="177416" y="224424"/>
                  </a:lnTo>
                  <a:lnTo>
                    <a:pt x="175174" y="207714"/>
                  </a:lnTo>
                  <a:lnTo>
                    <a:pt x="168872" y="195324"/>
                  </a:lnTo>
                  <a:lnTo>
                    <a:pt x="159149" y="187623"/>
                  </a:lnTo>
                  <a:lnTo>
                    <a:pt x="146641" y="184974"/>
                  </a:lnTo>
                  <a:lnTo>
                    <a:pt x="300990" y="184974"/>
                  </a:lnTo>
                  <a:lnTo>
                    <a:pt x="240716" y="220699"/>
                  </a:lnTo>
                  <a:lnTo>
                    <a:pt x="222933" y="271122"/>
                  </a:lnTo>
                  <a:lnTo>
                    <a:pt x="195350" y="321153"/>
                  </a:lnTo>
                  <a:lnTo>
                    <a:pt x="189659" y="328324"/>
                  </a:lnTo>
                  <a:close/>
                </a:path>
              </a:pathLst>
            </a:custGeom>
            <a:solidFill>
              <a:srgbClr val="F9B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8125" y="4444224"/>
              <a:ext cx="282575" cy="157480"/>
            </a:xfrm>
            <a:custGeom>
              <a:avLst/>
              <a:gdLst/>
              <a:ahLst/>
              <a:cxnLst/>
              <a:rect l="l" t="t" r="r" b="b"/>
              <a:pathLst>
                <a:path w="282575" h="157479">
                  <a:moveTo>
                    <a:pt x="0" y="157174"/>
                  </a:moveTo>
                  <a:lnTo>
                    <a:pt x="282199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06867" y="946097"/>
            <a:ext cx="3370579" cy="2759730"/>
          </a:xfrm>
          <a:prstGeom prst="rect">
            <a:avLst/>
          </a:prstGeom>
        </p:spPr>
        <p:txBody>
          <a:bodyPr vert="horz" wrap="square" lIns="0" tIns="101600" rIns="0" bIns="0" rtlCol="0" anchor="t">
            <a:spAutoFit/>
          </a:bodyPr>
          <a:lstStyle/>
          <a:p>
            <a:pPr marL="12700">
              <a:spcBef>
                <a:spcPts val="800"/>
              </a:spcBef>
              <a:tabLst>
                <a:tab pos="1630680" algn="l"/>
              </a:tabLst>
            </a:pPr>
            <a:r>
              <a:rPr lang="af-ZA" b="1" u="heavy" spc="-10" dirty="0">
                <a:solidFill>
                  <a:srgbClr val="434343"/>
                </a:solidFill>
                <a:uFill>
                  <a:solidFill>
                    <a:srgbClr val="4DC8DB"/>
                  </a:solidFill>
                </a:uFill>
                <a:latin typeface="Calibri"/>
                <a:cs typeface="Calibri"/>
              </a:rPr>
              <a:t>1. Secure Communication </a:t>
            </a:r>
          </a:p>
          <a:p>
            <a:pPr marL="104775" algn="l">
              <a:spcBef>
                <a:spcPts val="1350"/>
              </a:spcBef>
            </a:pPr>
            <a:r>
              <a:rPr lang="en-US" sz="1200" spc="-10" dirty="0">
                <a:latin typeface="Calibri"/>
                <a:ea typeface="Malgun Gothic"/>
                <a:cs typeface="Arial"/>
              </a:rPr>
              <a:t>Using </a:t>
            </a:r>
            <a:r>
              <a:rPr lang="en-US" sz="1200" spc="-10" dirty="0" err="1">
                <a:latin typeface="Calibri"/>
                <a:ea typeface="Malgun Gothic"/>
                <a:cs typeface="Arial"/>
              </a:rPr>
              <a:t>OpenVPN's</a:t>
            </a:r>
            <a:r>
              <a:rPr lang="en-US" sz="1200" spc="-10" dirty="0">
                <a:latin typeface="Calibri"/>
                <a:ea typeface="Malgun Gothic"/>
                <a:cs typeface="Arial"/>
              </a:rPr>
              <a:t> strong encryption and secure protocol, </a:t>
            </a:r>
            <a:r>
              <a:rPr lang="en-US" sz="1200" spc="-10" dirty="0">
                <a:latin typeface="Calibri"/>
                <a:cs typeface="Calibri"/>
              </a:rPr>
              <a:t>Sniffing and spoofing from external access is significantly prevented</a:t>
            </a:r>
            <a:r>
              <a:rPr lang="en-US" sz="1200" spc="-10" dirty="0">
                <a:latin typeface="Calibri"/>
                <a:ea typeface="Malgun Gothic"/>
                <a:cs typeface="Arial"/>
              </a:rPr>
              <a:t>:</a:t>
            </a:r>
            <a:endParaRPr lang="en-US" sz="1200" spc="-10" dirty="0">
              <a:latin typeface="Calibri"/>
              <a:cs typeface="Calibri"/>
            </a:endParaRPr>
          </a:p>
          <a:p>
            <a:pPr marL="276225" indent="-171450" algn="l">
              <a:spcBef>
                <a:spcPts val="1350"/>
              </a:spcBef>
              <a:buFont typeface="Calibri"/>
              <a:buChar char="-"/>
            </a:pPr>
            <a:r>
              <a:rPr lang="en-US" sz="1200" spc="-10" dirty="0">
                <a:latin typeface="Calibri"/>
                <a:cs typeface="Calibri"/>
              </a:rPr>
              <a:t>Provides a secure network environment for the IP (server IP) requesting connection</a:t>
            </a:r>
            <a:endParaRPr lang="en-US" sz="1200" spc="-10" dirty="0">
              <a:latin typeface="Calibri"/>
              <a:ea typeface="Malgun Gothic"/>
              <a:cs typeface="Calibri"/>
            </a:endParaRPr>
          </a:p>
          <a:p>
            <a:pPr marL="276225" indent="-171450" algn="l">
              <a:spcBef>
                <a:spcPts val="1350"/>
              </a:spcBef>
              <a:buFont typeface="Calibri"/>
              <a:buChar char="-"/>
            </a:pPr>
            <a:r>
              <a:rPr lang="en-US" sz="1200" spc="-10" dirty="0">
                <a:latin typeface="Calibri"/>
                <a:ea typeface="Malgun Gothic"/>
                <a:cs typeface="Arial"/>
              </a:rPr>
              <a:t>Strong Encryption: </a:t>
            </a:r>
            <a:r>
              <a:rPr lang="en-US" sz="1200" spc="-10" dirty="0">
                <a:latin typeface="Calibri"/>
                <a:cs typeface="Calibri"/>
              </a:rPr>
              <a:t>Supports TLS 1.3 protocol to apply RSA-2048 and AES-256 encryption</a:t>
            </a:r>
            <a:endParaRPr lang="en-US" dirty="0">
              <a:latin typeface="Calibri"/>
              <a:cs typeface="Calibri"/>
            </a:endParaRPr>
          </a:p>
          <a:p>
            <a:pPr marL="276225" indent="-171450" algn="l">
              <a:spcBef>
                <a:spcPts val="1350"/>
              </a:spcBef>
              <a:buFont typeface="Calibri"/>
              <a:buChar char="-"/>
            </a:pPr>
            <a:r>
              <a:rPr lang="en-US" sz="1200" spc="-10" dirty="0">
                <a:latin typeface="Calibri"/>
                <a:ea typeface="Malgun Gothic"/>
                <a:cs typeface="Arial"/>
              </a:rPr>
              <a:t>Secure protocol: </a:t>
            </a:r>
            <a:r>
              <a:rPr lang="en-US" sz="1200" spc="-10" dirty="0">
                <a:latin typeface="Calibri"/>
                <a:cs typeface="Calibri"/>
              </a:rPr>
              <a:t>Prevent Replay attacks with a protocol using sequence numbers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xmlns="" id="{C3FC15B2-2AEF-0DE6-0DBE-4672B697309F}"/>
              </a:ext>
            </a:extLst>
          </p:cNvPr>
          <p:cNvSpPr txBox="1">
            <a:spLocks/>
          </p:cNvSpPr>
          <p:nvPr/>
        </p:nvSpPr>
        <p:spPr>
          <a:xfrm>
            <a:off x="807085" y="206819"/>
            <a:ext cx="6431915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>
                <a:solidFill>
                  <a:schemeClr val="tx1"/>
                </a:solidFill>
              </a:rPr>
              <a:t>Evaluation Constraints</a:t>
            </a:r>
            <a:endParaRPr lang="ko-KR"/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xmlns="" id="{299A4E25-DF08-3010-1042-205AC1E38E9C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455563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 sz="1800">
                <a:solidFill>
                  <a:srgbClr val="7F7F7F"/>
                </a:solidFill>
              </a:rPr>
              <a:t>1.Gathering Information</a:t>
            </a:r>
            <a:endParaRPr lang="en-US" sz="1800" b="0">
              <a:solidFill>
                <a:srgbClr val="7F7F7F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D4133FA0-C85B-7E2A-F3C9-2E8B673C39E0}"/>
              </a:ext>
            </a:extLst>
          </p:cNvPr>
          <p:cNvGrpSpPr/>
          <p:nvPr/>
        </p:nvGrpSpPr>
        <p:grpSpPr>
          <a:xfrm>
            <a:off x="805336" y="946047"/>
            <a:ext cx="4145387" cy="3670477"/>
            <a:chOff x="805336" y="946047"/>
            <a:chExt cx="4145387" cy="367047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36864005-6D2E-5F57-2A3F-EFAF1699D31F}"/>
                </a:ext>
              </a:extLst>
            </p:cNvPr>
            <p:cNvGrpSpPr/>
            <p:nvPr/>
          </p:nvGrpSpPr>
          <p:grpSpPr>
            <a:xfrm>
              <a:off x="805336" y="946047"/>
              <a:ext cx="4145387" cy="3670477"/>
              <a:chOff x="370674" y="1018491"/>
              <a:chExt cx="4145387" cy="367047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7A3692A9-C2F7-BE6B-3C99-EDED9FE63C19}"/>
                  </a:ext>
                </a:extLst>
              </p:cNvPr>
              <p:cNvSpPr/>
              <p:nvPr/>
            </p:nvSpPr>
            <p:spPr>
              <a:xfrm>
                <a:off x="370674" y="1018491"/>
                <a:ext cx="4145387" cy="36704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altLang="ko-KR">
                  <a:ea typeface="맑은 고딕"/>
                  <a:cs typeface="Calibri"/>
                </a:endParaRPr>
              </a:p>
            </p:txBody>
          </p:sp>
          <p:pic>
            <p:nvPicPr>
              <p:cNvPr id="43" name="그림 42" descr="블랙, 천체, 어둠, 달이(가) 표시된 사진&#10;&#10;자동 생성된 설명">
                <a:extLst>
                  <a:ext uri="{FF2B5EF4-FFF2-40B4-BE49-F238E27FC236}">
                    <a16:creationId xmlns:a16="http://schemas.microsoft.com/office/drawing/2014/main" xmlns="" id="{DFCF7D32-4709-BEA2-AC87-9F33BD59C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068" y="1303248"/>
                <a:ext cx="233430" cy="47638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787E28FF-8233-F2DD-9D1F-DF903A39AED3}"/>
                  </a:ext>
                </a:extLst>
              </p:cNvPr>
              <p:cNvSpPr txBox="1"/>
              <p:nvPr/>
            </p:nvSpPr>
            <p:spPr>
              <a:xfrm>
                <a:off x="490089" y="1752913"/>
                <a:ext cx="57793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User</a:t>
                </a:r>
                <a:endParaRPr lang="en-US" altLang="ko-KR" sz="1200"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xmlns="" id="{33BCBB08-D620-4523-6A9A-4951E89A7891}"/>
                  </a:ext>
                </a:extLst>
              </p:cNvPr>
              <p:cNvSpPr/>
              <p:nvPr/>
            </p:nvSpPr>
            <p:spPr>
              <a:xfrm>
                <a:off x="1568796" y="1341686"/>
                <a:ext cx="877373" cy="4668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ea typeface="맑은 고딕"/>
                    <a:cs typeface="Calibri"/>
                  </a:rPr>
                  <a:t>App.</a:t>
                </a: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ea typeface="맑은 고딕"/>
                    <a:cs typeface="Calibri"/>
                  </a:rPr>
                  <a:t>(client)</a:t>
                </a: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xmlns="" id="{75D2B122-0B61-30D5-6B2B-4E649208D8DF}"/>
                  </a:ext>
                </a:extLst>
              </p:cNvPr>
              <p:cNvSpPr/>
              <p:nvPr/>
            </p:nvSpPr>
            <p:spPr>
              <a:xfrm>
                <a:off x="2823950" y="1284803"/>
                <a:ext cx="1199344" cy="58759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OpenVPN</a:t>
                </a: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Network</a:t>
                </a: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xmlns="" id="{68743DA4-2E4F-9A00-A33A-2B5D38DD4A94}"/>
                  </a:ext>
                </a:extLst>
              </p:cNvPr>
              <p:cNvSpPr/>
              <p:nvPr/>
            </p:nvSpPr>
            <p:spPr>
              <a:xfrm>
                <a:off x="1176928" y="1135766"/>
                <a:ext cx="3203620" cy="148912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altLang="ko-KR">
                  <a:ea typeface="맑은 고딕"/>
                  <a:cs typeface="Calibri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B108B5-C85B-7BDC-ADEC-36DDE223156C}"/>
                  </a:ext>
                </a:extLst>
              </p:cNvPr>
              <p:cNvSpPr txBox="1"/>
              <p:nvPr/>
            </p:nvSpPr>
            <p:spPr>
              <a:xfrm>
                <a:off x="1174280" y="2581991"/>
                <a:ext cx="57793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PC</a:t>
                </a:r>
                <a:endParaRPr lang="en-US" altLang="ko-KR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03DE949F-0203-BCCE-0E22-BFF71E18FB67}"/>
                  </a:ext>
                </a:extLst>
              </p:cNvPr>
              <p:cNvSpPr/>
              <p:nvPr/>
            </p:nvSpPr>
            <p:spPr>
              <a:xfrm>
                <a:off x="2823950" y="2290964"/>
                <a:ext cx="1199344" cy="4910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WiFi</a:t>
                </a:r>
                <a:endParaRPr lang="en-US" altLang="ko-KR">
                  <a:solidFill>
                    <a:schemeClr val="tx1"/>
                  </a:solidFill>
                  <a:ea typeface="맑은 고딕" panose="020B0503020000020004" pitchFamily="34" charset="-127"/>
                  <a:cs typeface="Calibri"/>
                </a:endParaRP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Network</a:t>
                </a:r>
                <a:endParaRPr lang="en-US" altLang="ko-KR">
                  <a:solidFill>
                    <a:schemeClr val="tx1"/>
                  </a:solidFill>
                  <a:ea typeface="맑은 고딕"/>
                  <a:cs typeface="Calibri"/>
                </a:endParaRP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xmlns="" id="{D2A55AA4-249B-AE66-03D8-AD3081CC7D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7143" y="1877899"/>
                <a:ext cx="3219" cy="3332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xmlns="" id="{1FBE4207-DFE6-1ADA-EE3F-EC8393662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9611" y="1982273"/>
                <a:ext cx="290313" cy="470616"/>
              </a:xfrm>
              <a:prstGeom prst="rect">
                <a:avLst/>
              </a:prstGeom>
            </p:spPr>
          </p:pic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xmlns="" id="{F911065B-0FCB-D28D-AC27-BF2F94BB7E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7362" y="1885948"/>
                <a:ext cx="592428" cy="3251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AAFA183A-CA22-4B23-91F3-EFCA503BDFC2}"/>
                  </a:ext>
                </a:extLst>
              </p:cNvPr>
              <p:cNvGrpSpPr/>
              <p:nvPr/>
            </p:nvGrpSpPr>
            <p:grpSpPr>
              <a:xfrm>
                <a:off x="967526" y="2372706"/>
                <a:ext cx="3413022" cy="2192060"/>
                <a:chOff x="870934" y="2348558"/>
                <a:chExt cx="3413022" cy="2192060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xmlns="" id="{118A83CE-C5F7-684E-C78F-4F3A1B7C16F4}"/>
                    </a:ext>
                  </a:extLst>
                </p:cNvPr>
                <p:cNvSpPr/>
                <p:nvPr/>
              </p:nvSpPr>
              <p:spPr>
                <a:xfrm>
                  <a:off x="1343417" y="3877214"/>
                  <a:ext cx="998111" cy="58759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050" b="1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DemoCannon</a:t>
                  </a:r>
                </a:p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(server)</a:t>
                  </a:r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xmlns="" id="{72A09287-E891-B019-C40F-4394911240C5}"/>
                    </a:ext>
                  </a:extLst>
                </p:cNvPr>
                <p:cNvSpPr/>
                <p:nvPr/>
              </p:nvSpPr>
              <p:spPr>
                <a:xfrm>
                  <a:off x="2727358" y="3860577"/>
                  <a:ext cx="1199344" cy="58759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OpenVPN</a:t>
                  </a:r>
                </a:p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Network</a:t>
                  </a:r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xmlns="" id="{04E25B87-15EF-232D-501E-154D24956D2E}"/>
                    </a:ext>
                  </a:extLst>
                </p:cNvPr>
                <p:cNvSpPr/>
                <p:nvPr/>
              </p:nvSpPr>
              <p:spPr>
                <a:xfrm>
                  <a:off x="1080336" y="3051498"/>
                  <a:ext cx="3203620" cy="148912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altLang="ko-KR">
                    <a:ea typeface="맑은 고딕"/>
                    <a:cs typeface="Calibri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id="{2089CEA5-1C88-D3BB-8399-8040518ED450}"/>
                    </a:ext>
                  </a:extLst>
                </p:cNvPr>
                <p:cNvSpPr txBox="1"/>
                <p:nvPr/>
              </p:nvSpPr>
              <p:spPr>
                <a:xfrm>
                  <a:off x="1117934" y="2831518"/>
                  <a:ext cx="577939" cy="2769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Rasp.</a:t>
                  </a:r>
                  <a:endParaRPr lang="en-US" altLang="ko-KR"/>
                </a:p>
              </p:txBody>
            </p: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xmlns="" id="{D38CB02A-7FD4-C143-9084-01204FF838A8}"/>
                    </a:ext>
                  </a:extLst>
                </p:cNvPr>
                <p:cNvSpPr/>
                <p:nvPr/>
              </p:nvSpPr>
              <p:spPr>
                <a:xfrm>
                  <a:off x="2727358" y="2910759"/>
                  <a:ext cx="1199344" cy="49100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WiFi</a:t>
                  </a:r>
                  <a:endParaRPr lang="en-US" altLang="ko-KR">
                    <a:solidFill>
                      <a:schemeClr val="tx1"/>
                    </a:solidFill>
                    <a:ea typeface="맑은 고딕" panose="020B0503020000020004" pitchFamily="34" charset="-127"/>
                    <a:cs typeface="Calibri"/>
                  </a:endParaRPr>
                </a:p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Network</a:t>
                  </a:r>
                  <a:endParaRPr lang="en-US" altLang="ko-KR">
                    <a:solidFill>
                      <a:schemeClr val="tx1"/>
                    </a:solidFill>
                    <a:ea typeface="맑은 고딕"/>
                    <a:cs typeface="Calibri"/>
                  </a:endParaRPr>
                </a:p>
              </p:txBody>
            </p: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xmlns="" id="{D177658F-45DD-8DB6-420C-F04C89DDC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934" y="4191268"/>
                  <a:ext cx="495836" cy="482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xmlns="" id="{F5E3060B-2735-36A9-17F1-16A92DE03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6152" y="4123653"/>
                  <a:ext cx="342900" cy="1126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xmlns="" id="{CD1C4753-010C-A7FD-B3C2-891265127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90551" y="3479708"/>
                  <a:ext cx="3219" cy="3332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그림 81">
                  <a:extLst>
                    <a:ext uri="{FF2B5EF4-FFF2-40B4-BE49-F238E27FC236}">
                      <a16:creationId xmlns:a16="http://schemas.microsoft.com/office/drawing/2014/main" xmlns="" id="{10196957-1145-9982-A338-83CE25CD1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0125" y="3109174"/>
                  <a:ext cx="290313" cy="470616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id="{C33C2289-AF3F-0B41-6BFC-B7EECA4281D0}"/>
                    </a:ext>
                  </a:extLst>
                </p:cNvPr>
                <p:cNvSpPr txBox="1"/>
                <p:nvPr/>
              </p:nvSpPr>
              <p:spPr>
                <a:xfrm>
                  <a:off x="1608941" y="2348558"/>
                  <a:ext cx="803319" cy="2769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RSA Keys</a:t>
                  </a:r>
                  <a:endParaRPr lang="en-US" altLang="ko-KR" sz="1200">
                    <a:latin typeface="Calibri"/>
                    <a:ea typeface="맑은 고딕"/>
                    <a:cs typeface="Calibri"/>
                  </a:endParaRPr>
                </a:p>
              </p:txBody>
            </p: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xmlns="" id="{F563E970-A437-8A95-56FA-586A827FC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86852" y="3487758"/>
                  <a:ext cx="244699" cy="3332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6" name="그림 85" descr="블랙, 천체, 어둠, 달이(가) 표시된 사진&#10;&#10;자동 생성된 설명">
                <a:extLst>
                  <a:ext uri="{FF2B5EF4-FFF2-40B4-BE49-F238E27FC236}">
                    <a16:creationId xmlns:a16="http://schemas.microsoft.com/office/drawing/2014/main" xmlns="" id="{0FF57431-248A-E607-9643-962EC9F19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314" y="3903170"/>
                <a:ext cx="233430" cy="476385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64BA47F7-E4A6-F14B-DA73-5892F3B1C210}"/>
                  </a:ext>
                </a:extLst>
              </p:cNvPr>
              <p:cNvSpPr txBox="1"/>
              <p:nvPr/>
            </p:nvSpPr>
            <p:spPr>
              <a:xfrm>
                <a:off x="530335" y="4352835"/>
                <a:ext cx="57793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Robot</a:t>
                </a:r>
                <a:endParaRPr lang="en-US" altLang="ko-KR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xmlns="" id="{2FAA1C48-D0B4-8054-E4EF-6FC3F5AA1910}"/>
                  </a:ext>
                </a:extLst>
              </p:cNvPr>
              <p:cNvSpPr/>
              <p:nvPr/>
            </p:nvSpPr>
            <p:spPr>
              <a:xfrm>
                <a:off x="1607969" y="3224146"/>
                <a:ext cx="660042" cy="45076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PAM</a:t>
                </a:r>
                <a:endParaRPr lang="en-US" altLang="ko-KR">
                  <a:solidFill>
                    <a:schemeClr val="tx1"/>
                  </a:solidFill>
                  <a:ea typeface="맑은 고딕"/>
                  <a:cs typeface="Calibri"/>
                </a:endParaRPr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xmlns="" id="{AACF9D59-9C1B-AE74-4AE0-C91E1D763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99950" y="3607961"/>
                <a:ext cx="550571" cy="268846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xmlns="" id="{67378038-61BB-B7E9-639C-E94ED66E8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1515" y="2682292"/>
              <a:ext cx="3219" cy="188353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EE09C33B-8F88-97E3-4F54-5BA282A3791D}"/>
              </a:ext>
            </a:extLst>
          </p:cNvPr>
          <p:cNvCxnSpPr/>
          <p:nvPr/>
        </p:nvCxnSpPr>
        <p:spPr>
          <a:xfrm>
            <a:off x="1445388" y="1492411"/>
            <a:ext cx="436945" cy="10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BD4EEB68-0FC9-6DB9-F1A4-BA3E90A98BCF}"/>
              </a:ext>
            </a:extLst>
          </p:cNvPr>
          <p:cNvCxnSpPr>
            <a:cxnSpLocks/>
          </p:cNvCxnSpPr>
          <p:nvPr/>
        </p:nvCxnSpPr>
        <p:spPr>
          <a:xfrm>
            <a:off x="2877755" y="1492410"/>
            <a:ext cx="436945" cy="10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1257ABE-3B94-E692-AB2E-90917ADDCCF9}"/>
              </a:ext>
            </a:extLst>
          </p:cNvPr>
          <p:cNvSpPr txBox="1"/>
          <p:nvPr/>
        </p:nvSpPr>
        <p:spPr>
          <a:xfrm>
            <a:off x="1149595" y="1497751"/>
            <a:ext cx="10275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IP Address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xmlns="" id="{3547C94E-14B6-EF8F-5902-C6CDD5584B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7806" y="3672499"/>
            <a:ext cx="1306195" cy="1471295"/>
            <a:chOff x="7837806" y="3672499"/>
            <a:chExt cx="1306195" cy="1471295"/>
          </a:xfrm>
        </p:grpSpPr>
        <p:sp>
          <p:nvSpPr>
            <p:cNvPr id="3" name="object 3"/>
            <p:cNvSpPr/>
            <p:nvPr/>
          </p:nvSpPr>
          <p:spPr>
            <a:xfrm>
              <a:off x="7916598" y="3903319"/>
              <a:ext cx="1227455" cy="1240790"/>
            </a:xfrm>
            <a:custGeom>
              <a:avLst/>
              <a:gdLst/>
              <a:ahLst/>
              <a:cxnLst/>
              <a:rect l="l" t="t" r="r" b="b"/>
              <a:pathLst>
                <a:path w="1227454" h="1240789">
                  <a:moveTo>
                    <a:pt x="1227401" y="1240180"/>
                  </a:moveTo>
                  <a:lnTo>
                    <a:pt x="769461" y="1240180"/>
                  </a:lnTo>
                  <a:lnTo>
                    <a:pt x="0" y="786945"/>
                  </a:lnTo>
                  <a:lnTo>
                    <a:pt x="1227401" y="0"/>
                  </a:lnTo>
                  <a:lnTo>
                    <a:pt x="1227401" y="1240180"/>
                  </a:lnTo>
                  <a:close/>
                </a:path>
              </a:pathLst>
            </a:custGeom>
            <a:solidFill>
              <a:srgbClr val="878787">
                <a:alpha val="132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1250" y="3996649"/>
              <a:ext cx="448945" cy="784225"/>
            </a:xfrm>
            <a:custGeom>
              <a:avLst/>
              <a:gdLst/>
              <a:ahLst/>
              <a:cxnLst/>
              <a:rect l="l" t="t" r="r" b="b"/>
              <a:pathLst>
                <a:path w="448945" h="784225">
                  <a:moveTo>
                    <a:pt x="270724" y="784124"/>
                  </a:moveTo>
                  <a:lnTo>
                    <a:pt x="225587" y="739246"/>
                  </a:lnTo>
                  <a:lnTo>
                    <a:pt x="192745" y="699486"/>
                  </a:lnTo>
                  <a:lnTo>
                    <a:pt x="156324" y="652491"/>
                  </a:lnTo>
                  <a:lnTo>
                    <a:pt x="118778" y="601496"/>
                  </a:lnTo>
                  <a:lnTo>
                    <a:pt x="82558" y="549736"/>
                  </a:lnTo>
                  <a:lnTo>
                    <a:pt x="50118" y="500444"/>
                  </a:lnTo>
                  <a:lnTo>
                    <a:pt x="23909" y="456855"/>
                  </a:lnTo>
                  <a:lnTo>
                    <a:pt x="6386" y="422204"/>
                  </a:lnTo>
                  <a:lnTo>
                    <a:pt x="0" y="399724"/>
                  </a:lnTo>
                  <a:lnTo>
                    <a:pt x="0" y="44774"/>
                  </a:lnTo>
                  <a:lnTo>
                    <a:pt x="3712" y="26767"/>
                  </a:lnTo>
                  <a:lnTo>
                    <a:pt x="13628" y="12599"/>
                  </a:lnTo>
                  <a:lnTo>
                    <a:pt x="27917" y="3325"/>
                  </a:lnTo>
                  <a:lnTo>
                    <a:pt x="44749" y="0"/>
                  </a:lnTo>
                  <a:lnTo>
                    <a:pt x="52199" y="0"/>
                  </a:lnTo>
                  <a:lnTo>
                    <a:pt x="377274" y="185174"/>
                  </a:lnTo>
                  <a:lnTo>
                    <a:pt x="429565" y="237456"/>
                  </a:lnTo>
                  <a:lnTo>
                    <a:pt x="448724" y="308899"/>
                  </a:lnTo>
                  <a:lnTo>
                    <a:pt x="448724" y="663849"/>
                  </a:lnTo>
                  <a:lnTo>
                    <a:pt x="438762" y="683195"/>
                  </a:lnTo>
                  <a:lnTo>
                    <a:pt x="417381" y="701259"/>
                  </a:lnTo>
                  <a:lnTo>
                    <a:pt x="396103" y="714612"/>
                  </a:lnTo>
                  <a:lnTo>
                    <a:pt x="386449" y="719824"/>
                  </a:lnTo>
                  <a:lnTo>
                    <a:pt x="270724" y="784124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100" y="4013399"/>
              <a:ext cx="238374" cy="180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15750" y="3672499"/>
              <a:ext cx="377825" cy="577850"/>
            </a:xfrm>
            <a:custGeom>
              <a:avLst/>
              <a:gdLst/>
              <a:ahLst/>
              <a:cxnLst/>
              <a:rect l="l" t="t" r="r" b="b"/>
              <a:pathLst>
                <a:path w="377825" h="577850">
                  <a:moveTo>
                    <a:pt x="330449" y="577374"/>
                  </a:moveTo>
                  <a:lnTo>
                    <a:pt x="328049" y="577374"/>
                  </a:lnTo>
                  <a:lnTo>
                    <a:pt x="308794" y="573492"/>
                  </a:lnTo>
                  <a:lnTo>
                    <a:pt x="293049" y="562893"/>
                  </a:lnTo>
                  <a:lnTo>
                    <a:pt x="282424" y="547147"/>
                  </a:lnTo>
                  <a:lnTo>
                    <a:pt x="278524" y="527824"/>
                  </a:lnTo>
                  <a:lnTo>
                    <a:pt x="278524" y="308724"/>
                  </a:lnTo>
                  <a:lnTo>
                    <a:pt x="276842" y="285679"/>
                  </a:lnTo>
                  <a:lnTo>
                    <a:pt x="264233" y="237892"/>
                  </a:lnTo>
                  <a:lnTo>
                    <a:pt x="235947" y="182919"/>
                  </a:lnTo>
                  <a:lnTo>
                    <a:pt x="190249" y="130239"/>
                  </a:lnTo>
                  <a:lnTo>
                    <a:pt x="153619" y="106040"/>
                  </a:lnTo>
                  <a:lnTo>
                    <a:pt x="126299" y="98899"/>
                  </a:lnTo>
                  <a:lnTo>
                    <a:pt x="121749" y="98899"/>
                  </a:lnTo>
                  <a:lnTo>
                    <a:pt x="100149" y="131784"/>
                  </a:lnTo>
                  <a:lnTo>
                    <a:pt x="99049" y="147974"/>
                  </a:lnTo>
                  <a:lnTo>
                    <a:pt x="99049" y="367049"/>
                  </a:lnTo>
                  <a:lnTo>
                    <a:pt x="95788" y="384662"/>
                  </a:lnTo>
                  <a:lnTo>
                    <a:pt x="56599" y="416024"/>
                  </a:lnTo>
                  <a:lnTo>
                    <a:pt x="14524" y="402068"/>
                  </a:lnTo>
                  <a:lnTo>
                    <a:pt x="0" y="367049"/>
                  </a:lnTo>
                  <a:lnTo>
                    <a:pt x="0" y="147974"/>
                  </a:lnTo>
                  <a:lnTo>
                    <a:pt x="4358" y="105311"/>
                  </a:lnTo>
                  <a:lnTo>
                    <a:pt x="17059" y="68303"/>
                  </a:lnTo>
                  <a:lnTo>
                    <a:pt x="65224" y="15799"/>
                  </a:lnTo>
                  <a:lnTo>
                    <a:pt x="109901" y="985"/>
                  </a:lnTo>
                  <a:lnTo>
                    <a:pt x="126049" y="0"/>
                  </a:lnTo>
                  <a:lnTo>
                    <a:pt x="147396" y="1610"/>
                  </a:lnTo>
                  <a:lnTo>
                    <a:pt x="191373" y="14470"/>
                  </a:lnTo>
                  <a:lnTo>
                    <a:pt x="248568" y="49993"/>
                  </a:lnTo>
                  <a:lnTo>
                    <a:pt x="280793" y="80437"/>
                  </a:lnTo>
                  <a:lnTo>
                    <a:pt x="309540" y="115812"/>
                  </a:lnTo>
                  <a:lnTo>
                    <a:pt x="334124" y="154899"/>
                  </a:lnTo>
                  <a:lnTo>
                    <a:pt x="352378" y="192596"/>
                  </a:lnTo>
                  <a:lnTo>
                    <a:pt x="366040" y="231399"/>
                  </a:lnTo>
                  <a:lnTo>
                    <a:pt x="374607" y="270409"/>
                  </a:lnTo>
                  <a:lnTo>
                    <a:pt x="377574" y="308724"/>
                  </a:lnTo>
                  <a:lnTo>
                    <a:pt x="377574" y="527824"/>
                  </a:lnTo>
                  <a:lnTo>
                    <a:pt x="351861" y="570993"/>
                  </a:lnTo>
                  <a:lnTo>
                    <a:pt x="332849" y="577174"/>
                  </a:lnTo>
                  <a:lnTo>
                    <a:pt x="330449" y="577374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72348" y="3769677"/>
              <a:ext cx="321310" cy="469265"/>
            </a:xfrm>
            <a:custGeom>
              <a:avLst/>
              <a:gdLst/>
              <a:ahLst/>
              <a:cxnLst/>
              <a:rect l="l" t="t" r="r" b="b"/>
              <a:pathLst>
                <a:path w="321309" h="469264">
                  <a:moveTo>
                    <a:pt x="61671" y="2908"/>
                  </a:moveTo>
                  <a:lnTo>
                    <a:pt x="61175" y="1930"/>
                  </a:lnTo>
                  <a:lnTo>
                    <a:pt x="60591" y="952"/>
                  </a:lnTo>
                  <a:lnTo>
                    <a:pt x="60045" y="0"/>
                  </a:lnTo>
                  <a:lnTo>
                    <a:pt x="34569" y="22504"/>
                  </a:lnTo>
                  <a:lnTo>
                    <a:pt x="15709" y="52082"/>
                  </a:lnTo>
                  <a:lnTo>
                    <a:pt x="4013" y="87782"/>
                  </a:lnTo>
                  <a:lnTo>
                    <a:pt x="0" y="128651"/>
                  </a:lnTo>
                  <a:lnTo>
                    <a:pt x="0" y="318858"/>
                  </a:lnTo>
                  <a:lnTo>
                    <a:pt x="39204" y="287566"/>
                  </a:lnTo>
                  <a:lnTo>
                    <a:pt x="42443" y="50774"/>
                  </a:lnTo>
                  <a:lnTo>
                    <a:pt x="43548" y="34607"/>
                  </a:lnTo>
                  <a:lnTo>
                    <a:pt x="60426" y="3302"/>
                  </a:lnTo>
                  <a:lnTo>
                    <a:pt x="61671" y="2908"/>
                  </a:lnTo>
                  <a:close/>
                </a:path>
                <a:path w="321309" h="469264">
                  <a:moveTo>
                    <a:pt x="320967" y="211556"/>
                  </a:moveTo>
                  <a:lnTo>
                    <a:pt x="318884" y="179717"/>
                  </a:lnTo>
                  <a:lnTo>
                    <a:pt x="312826" y="147294"/>
                  </a:lnTo>
                  <a:lnTo>
                    <a:pt x="303123" y="114833"/>
                  </a:lnTo>
                  <a:lnTo>
                    <a:pt x="290093" y="82804"/>
                  </a:lnTo>
                  <a:lnTo>
                    <a:pt x="293446" y="108216"/>
                  </a:lnTo>
                  <a:lnTo>
                    <a:pt x="295605" y="132511"/>
                  </a:lnTo>
                  <a:lnTo>
                    <a:pt x="298196" y="172478"/>
                  </a:lnTo>
                  <a:lnTo>
                    <a:pt x="300913" y="221780"/>
                  </a:lnTo>
                  <a:lnTo>
                    <a:pt x="302006" y="271183"/>
                  </a:lnTo>
                  <a:lnTo>
                    <a:pt x="302069" y="320662"/>
                  </a:lnTo>
                  <a:lnTo>
                    <a:pt x="301752" y="370154"/>
                  </a:lnTo>
                  <a:lnTo>
                    <a:pt x="301675" y="419633"/>
                  </a:lnTo>
                  <a:lnTo>
                    <a:pt x="302450" y="469023"/>
                  </a:lnTo>
                  <a:lnTo>
                    <a:pt x="310095" y="461441"/>
                  </a:lnTo>
                  <a:lnTo>
                    <a:pt x="315937" y="452335"/>
                  </a:lnTo>
                  <a:lnTo>
                    <a:pt x="319659" y="441985"/>
                  </a:lnTo>
                  <a:lnTo>
                    <a:pt x="320967" y="430657"/>
                  </a:lnTo>
                  <a:lnTo>
                    <a:pt x="320967" y="211556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99475" y="4076374"/>
              <a:ext cx="448945" cy="708660"/>
            </a:xfrm>
            <a:custGeom>
              <a:avLst/>
              <a:gdLst/>
              <a:ahLst/>
              <a:cxnLst/>
              <a:rect l="l" t="t" r="r" b="b"/>
              <a:pathLst>
                <a:path w="448945" h="708660">
                  <a:moveTo>
                    <a:pt x="403899" y="708649"/>
                  </a:moveTo>
                  <a:lnTo>
                    <a:pt x="396474" y="708649"/>
                  </a:lnTo>
                  <a:lnTo>
                    <a:pt x="388849" y="706749"/>
                  </a:lnTo>
                  <a:lnTo>
                    <a:pt x="71424" y="523474"/>
                  </a:lnTo>
                  <a:lnTo>
                    <a:pt x="19137" y="471193"/>
                  </a:lnTo>
                  <a:lnTo>
                    <a:pt x="0" y="399749"/>
                  </a:lnTo>
                  <a:lnTo>
                    <a:pt x="0" y="44799"/>
                  </a:lnTo>
                  <a:lnTo>
                    <a:pt x="3708" y="26778"/>
                  </a:lnTo>
                  <a:lnTo>
                    <a:pt x="13618" y="12603"/>
                  </a:lnTo>
                  <a:lnTo>
                    <a:pt x="27907" y="3326"/>
                  </a:lnTo>
                  <a:lnTo>
                    <a:pt x="44749" y="0"/>
                  </a:lnTo>
                  <a:lnTo>
                    <a:pt x="52199" y="0"/>
                  </a:lnTo>
                  <a:lnTo>
                    <a:pt x="59849" y="1899"/>
                  </a:lnTo>
                  <a:lnTo>
                    <a:pt x="67074" y="6074"/>
                  </a:lnTo>
                  <a:lnTo>
                    <a:pt x="377249" y="185149"/>
                  </a:lnTo>
                  <a:lnTo>
                    <a:pt x="407075" y="208089"/>
                  </a:lnTo>
                  <a:lnTo>
                    <a:pt x="429571" y="237474"/>
                  </a:lnTo>
                  <a:lnTo>
                    <a:pt x="443776" y="271641"/>
                  </a:lnTo>
                  <a:lnTo>
                    <a:pt x="448724" y="308924"/>
                  </a:lnTo>
                  <a:lnTo>
                    <a:pt x="448724" y="663874"/>
                  </a:lnTo>
                  <a:lnTo>
                    <a:pt x="445008" y="681882"/>
                  </a:lnTo>
                  <a:lnTo>
                    <a:pt x="435078" y="696049"/>
                  </a:lnTo>
                  <a:lnTo>
                    <a:pt x="420765" y="705324"/>
                  </a:lnTo>
                  <a:lnTo>
                    <a:pt x="403899" y="708649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51100" y="4314374"/>
              <a:ext cx="106045" cy="272415"/>
            </a:xfrm>
            <a:custGeom>
              <a:avLst/>
              <a:gdLst/>
              <a:ahLst/>
              <a:cxnLst/>
              <a:rect l="l" t="t" r="r" b="b"/>
              <a:pathLst>
                <a:path w="106045" h="272414">
                  <a:moveTo>
                    <a:pt x="101074" y="272199"/>
                  </a:moveTo>
                  <a:lnTo>
                    <a:pt x="4549" y="216424"/>
                  </a:lnTo>
                  <a:lnTo>
                    <a:pt x="22799" y="100224"/>
                  </a:lnTo>
                  <a:lnTo>
                    <a:pt x="13394" y="85350"/>
                  </a:lnTo>
                  <a:lnTo>
                    <a:pt x="6206" y="69431"/>
                  </a:lnTo>
                  <a:lnTo>
                    <a:pt x="1614" y="53164"/>
                  </a:lnTo>
                  <a:lnTo>
                    <a:pt x="0" y="37249"/>
                  </a:lnTo>
                  <a:lnTo>
                    <a:pt x="2121" y="21441"/>
                  </a:lnTo>
                  <a:lnTo>
                    <a:pt x="8081" y="9746"/>
                  </a:lnTo>
                  <a:lnTo>
                    <a:pt x="17275" y="2491"/>
                  </a:lnTo>
                  <a:lnTo>
                    <a:pt x="29099" y="0"/>
                  </a:lnTo>
                  <a:lnTo>
                    <a:pt x="34349" y="0"/>
                  </a:lnTo>
                  <a:lnTo>
                    <a:pt x="73354" y="23866"/>
                  </a:lnTo>
                  <a:lnTo>
                    <a:pt x="101428" y="72299"/>
                  </a:lnTo>
                  <a:lnTo>
                    <a:pt x="105574" y="98249"/>
                  </a:lnTo>
                  <a:lnTo>
                    <a:pt x="103950" y="112269"/>
                  </a:lnTo>
                  <a:lnTo>
                    <a:pt x="99346" y="123199"/>
                  </a:lnTo>
                  <a:lnTo>
                    <a:pt x="92169" y="130811"/>
                  </a:lnTo>
                  <a:lnTo>
                    <a:pt x="82824" y="134874"/>
                  </a:lnTo>
                  <a:lnTo>
                    <a:pt x="101074" y="272199"/>
                  </a:lnTo>
                  <a:close/>
                </a:path>
              </a:pathLst>
            </a:custGeom>
            <a:solidFill>
              <a:srgbClr val="3C3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0050" y="4318224"/>
              <a:ext cx="66624" cy="2363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37806" y="4415449"/>
              <a:ext cx="546735" cy="440055"/>
            </a:xfrm>
            <a:custGeom>
              <a:avLst/>
              <a:gdLst/>
              <a:ahLst/>
              <a:cxnLst/>
              <a:rect l="l" t="t" r="r" b="b"/>
              <a:pathLst>
                <a:path w="546734" h="440054">
                  <a:moveTo>
                    <a:pt x="376419" y="156924"/>
                  </a:moveTo>
                  <a:lnTo>
                    <a:pt x="246268" y="156924"/>
                  </a:lnTo>
                  <a:lnTo>
                    <a:pt x="511718" y="1149"/>
                  </a:lnTo>
                  <a:lnTo>
                    <a:pt x="516168" y="0"/>
                  </a:lnTo>
                  <a:lnTo>
                    <a:pt x="520543" y="0"/>
                  </a:lnTo>
                  <a:lnTo>
                    <a:pt x="546668" y="26924"/>
                  </a:lnTo>
                  <a:lnTo>
                    <a:pt x="545618" y="38024"/>
                  </a:lnTo>
                  <a:lnTo>
                    <a:pt x="480468" y="96874"/>
                  </a:lnTo>
                  <a:lnTo>
                    <a:pt x="477550" y="154499"/>
                  </a:lnTo>
                  <a:lnTo>
                    <a:pt x="380618" y="154499"/>
                  </a:lnTo>
                  <a:lnTo>
                    <a:pt x="376419" y="156924"/>
                  </a:lnTo>
                  <a:close/>
                </a:path>
                <a:path w="546734" h="440054">
                  <a:moveTo>
                    <a:pt x="96118" y="439974"/>
                  </a:moveTo>
                  <a:lnTo>
                    <a:pt x="28690" y="407806"/>
                  </a:lnTo>
                  <a:lnTo>
                    <a:pt x="7717" y="372960"/>
                  </a:lnTo>
                  <a:lnTo>
                    <a:pt x="122" y="331357"/>
                  </a:lnTo>
                  <a:lnTo>
                    <a:pt x="0" y="329937"/>
                  </a:lnTo>
                  <a:lnTo>
                    <a:pt x="6127" y="282642"/>
                  </a:lnTo>
                  <a:lnTo>
                    <a:pt x="23363" y="234276"/>
                  </a:lnTo>
                  <a:lnTo>
                    <a:pt x="49677" y="188788"/>
                  </a:lnTo>
                  <a:lnTo>
                    <a:pt x="83095" y="149692"/>
                  </a:lnTo>
                  <a:lnTo>
                    <a:pt x="121643" y="120499"/>
                  </a:lnTo>
                  <a:lnTo>
                    <a:pt x="168043" y="108724"/>
                  </a:lnTo>
                  <a:lnTo>
                    <a:pt x="193034" y="111840"/>
                  </a:lnTo>
                  <a:lnTo>
                    <a:pt x="215799" y="121049"/>
                  </a:lnTo>
                  <a:lnTo>
                    <a:pt x="234242" y="136146"/>
                  </a:lnTo>
                  <a:lnTo>
                    <a:pt x="246268" y="156924"/>
                  </a:lnTo>
                  <a:lnTo>
                    <a:pt x="376419" y="156924"/>
                  </a:lnTo>
                  <a:lnTo>
                    <a:pt x="321741" y="188499"/>
                  </a:lnTo>
                  <a:lnTo>
                    <a:pt x="146693" y="188499"/>
                  </a:lnTo>
                  <a:lnTo>
                    <a:pt x="140859" y="188967"/>
                  </a:lnTo>
                  <a:lnTo>
                    <a:pt x="99938" y="213716"/>
                  </a:lnTo>
                  <a:lnTo>
                    <a:pt x="70273" y="264923"/>
                  </a:lnTo>
                  <a:lnTo>
                    <a:pt x="65893" y="292349"/>
                  </a:lnTo>
                  <a:lnTo>
                    <a:pt x="68131" y="309075"/>
                  </a:lnTo>
                  <a:lnTo>
                    <a:pt x="74421" y="321471"/>
                  </a:lnTo>
                  <a:lnTo>
                    <a:pt x="84128" y="329176"/>
                  </a:lnTo>
                  <a:lnTo>
                    <a:pt x="96618" y="331824"/>
                  </a:lnTo>
                  <a:lnTo>
                    <a:pt x="207656" y="331824"/>
                  </a:lnTo>
                  <a:lnTo>
                    <a:pt x="202787" y="345224"/>
                  </a:lnTo>
                  <a:lnTo>
                    <a:pt x="175655" y="394002"/>
                  </a:lnTo>
                  <a:lnTo>
                    <a:pt x="139993" y="427699"/>
                  </a:lnTo>
                  <a:lnTo>
                    <a:pt x="106971" y="439245"/>
                  </a:lnTo>
                  <a:lnTo>
                    <a:pt x="96118" y="439974"/>
                  </a:lnTo>
                  <a:close/>
                </a:path>
                <a:path w="546734" h="440054">
                  <a:moveTo>
                    <a:pt x="410343" y="248274"/>
                  </a:moveTo>
                  <a:lnTo>
                    <a:pt x="380618" y="224249"/>
                  </a:lnTo>
                  <a:lnTo>
                    <a:pt x="380618" y="154499"/>
                  </a:lnTo>
                  <a:lnTo>
                    <a:pt x="477550" y="154499"/>
                  </a:lnTo>
                  <a:lnTo>
                    <a:pt x="477298" y="159474"/>
                  </a:lnTo>
                  <a:lnTo>
                    <a:pt x="444568" y="159474"/>
                  </a:lnTo>
                  <a:lnTo>
                    <a:pt x="416568" y="175649"/>
                  </a:lnTo>
                  <a:lnTo>
                    <a:pt x="410343" y="248274"/>
                  </a:lnTo>
                  <a:close/>
                </a:path>
                <a:path w="546734" h="440054">
                  <a:moveTo>
                    <a:pt x="473418" y="236124"/>
                  </a:moveTo>
                  <a:lnTo>
                    <a:pt x="444568" y="216599"/>
                  </a:lnTo>
                  <a:lnTo>
                    <a:pt x="444568" y="159474"/>
                  </a:lnTo>
                  <a:lnTo>
                    <a:pt x="477298" y="159474"/>
                  </a:lnTo>
                  <a:lnTo>
                    <a:pt x="473418" y="236124"/>
                  </a:lnTo>
                  <a:close/>
                </a:path>
                <a:path w="546734" h="440054">
                  <a:moveTo>
                    <a:pt x="207656" y="331824"/>
                  </a:moveTo>
                  <a:lnTo>
                    <a:pt x="96618" y="331824"/>
                  </a:lnTo>
                  <a:lnTo>
                    <a:pt x="102437" y="331357"/>
                  </a:lnTo>
                  <a:lnTo>
                    <a:pt x="108577" y="329937"/>
                  </a:lnTo>
                  <a:lnTo>
                    <a:pt x="143349" y="306608"/>
                  </a:lnTo>
                  <a:lnTo>
                    <a:pt x="173073" y="255401"/>
                  </a:lnTo>
                  <a:lnTo>
                    <a:pt x="177468" y="227974"/>
                  </a:lnTo>
                  <a:lnTo>
                    <a:pt x="175222" y="211249"/>
                  </a:lnTo>
                  <a:lnTo>
                    <a:pt x="168915" y="198853"/>
                  </a:lnTo>
                  <a:lnTo>
                    <a:pt x="159190" y="191148"/>
                  </a:lnTo>
                  <a:lnTo>
                    <a:pt x="146693" y="188499"/>
                  </a:lnTo>
                  <a:lnTo>
                    <a:pt x="321741" y="188499"/>
                  </a:lnTo>
                  <a:lnTo>
                    <a:pt x="237193" y="237324"/>
                  </a:lnTo>
                  <a:lnTo>
                    <a:pt x="222821" y="290091"/>
                  </a:lnTo>
                  <a:lnTo>
                    <a:pt x="207656" y="331824"/>
                  </a:lnTo>
                  <a:close/>
                </a:path>
              </a:pathLst>
            </a:custGeom>
            <a:solidFill>
              <a:srgbClr val="D18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6658" y="4442374"/>
              <a:ext cx="518159" cy="413384"/>
            </a:xfrm>
            <a:custGeom>
              <a:avLst/>
              <a:gdLst/>
              <a:ahLst/>
              <a:cxnLst/>
              <a:rect l="l" t="t" r="r" b="b"/>
              <a:pathLst>
                <a:path w="518159" h="413385">
                  <a:moveTo>
                    <a:pt x="347851" y="157199"/>
                  </a:moveTo>
                  <a:lnTo>
                    <a:pt x="235541" y="157199"/>
                  </a:lnTo>
                  <a:lnTo>
                    <a:pt x="517791" y="0"/>
                  </a:lnTo>
                  <a:lnTo>
                    <a:pt x="517791" y="34499"/>
                  </a:lnTo>
                  <a:lnTo>
                    <a:pt x="516665" y="43638"/>
                  </a:lnTo>
                  <a:lnTo>
                    <a:pt x="513416" y="52106"/>
                  </a:lnTo>
                  <a:lnTo>
                    <a:pt x="508236" y="59552"/>
                  </a:lnTo>
                  <a:lnTo>
                    <a:pt x="501316" y="65624"/>
                  </a:lnTo>
                  <a:lnTo>
                    <a:pt x="479166" y="80724"/>
                  </a:lnTo>
                  <a:lnTo>
                    <a:pt x="479830" y="137749"/>
                  </a:lnTo>
                  <a:lnTo>
                    <a:pt x="380666" y="137749"/>
                  </a:lnTo>
                  <a:lnTo>
                    <a:pt x="347851" y="157199"/>
                  </a:lnTo>
                  <a:close/>
                </a:path>
                <a:path w="518159" h="413385">
                  <a:moveTo>
                    <a:pt x="66991" y="412999"/>
                  </a:moveTo>
                  <a:lnTo>
                    <a:pt x="18550" y="390415"/>
                  </a:lnTo>
                  <a:lnTo>
                    <a:pt x="70" y="327860"/>
                  </a:lnTo>
                  <a:lnTo>
                    <a:pt x="0" y="326449"/>
                  </a:lnTo>
                  <a:lnTo>
                    <a:pt x="6142" y="279191"/>
                  </a:lnTo>
                  <a:lnTo>
                    <a:pt x="23410" y="230891"/>
                  </a:lnTo>
                  <a:lnTo>
                    <a:pt x="49761" y="185439"/>
                  </a:lnTo>
                  <a:lnTo>
                    <a:pt x="83147" y="146349"/>
                  </a:lnTo>
                  <a:lnTo>
                    <a:pt x="121616" y="117024"/>
                  </a:lnTo>
                  <a:lnTo>
                    <a:pt x="167866" y="103224"/>
                  </a:lnTo>
                  <a:lnTo>
                    <a:pt x="190369" y="107133"/>
                  </a:lnTo>
                  <a:lnTo>
                    <a:pt x="209532" y="118146"/>
                  </a:lnTo>
                  <a:lnTo>
                    <a:pt x="224780" y="135192"/>
                  </a:lnTo>
                  <a:lnTo>
                    <a:pt x="235541" y="157199"/>
                  </a:lnTo>
                  <a:lnTo>
                    <a:pt x="347851" y="157199"/>
                  </a:lnTo>
                  <a:lnTo>
                    <a:pt x="300990" y="184974"/>
                  </a:lnTo>
                  <a:lnTo>
                    <a:pt x="146641" y="184974"/>
                  </a:lnTo>
                  <a:lnTo>
                    <a:pt x="140740" y="185457"/>
                  </a:lnTo>
                  <a:lnTo>
                    <a:pt x="99904" y="210198"/>
                  </a:lnTo>
                  <a:lnTo>
                    <a:pt x="70204" y="261415"/>
                  </a:lnTo>
                  <a:lnTo>
                    <a:pt x="65816" y="288874"/>
                  </a:lnTo>
                  <a:lnTo>
                    <a:pt x="68058" y="305585"/>
                  </a:lnTo>
                  <a:lnTo>
                    <a:pt x="74360" y="317974"/>
                  </a:lnTo>
                  <a:lnTo>
                    <a:pt x="84083" y="325676"/>
                  </a:lnTo>
                  <a:lnTo>
                    <a:pt x="96591" y="328324"/>
                  </a:lnTo>
                  <a:lnTo>
                    <a:pt x="189659" y="328324"/>
                  </a:lnTo>
                  <a:lnTo>
                    <a:pt x="160676" y="364851"/>
                  </a:lnTo>
                  <a:lnTo>
                    <a:pt x="121616" y="396274"/>
                  </a:lnTo>
                  <a:lnTo>
                    <a:pt x="107101" y="403676"/>
                  </a:lnTo>
                  <a:lnTo>
                    <a:pt x="93094" y="408893"/>
                  </a:lnTo>
                  <a:lnTo>
                    <a:pt x="79692" y="411982"/>
                  </a:lnTo>
                  <a:lnTo>
                    <a:pt x="66991" y="412999"/>
                  </a:lnTo>
                  <a:close/>
                </a:path>
                <a:path w="518159" h="413385">
                  <a:moveTo>
                    <a:pt x="380666" y="220724"/>
                  </a:moveTo>
                  <a:lnTo>
                    <a:pt x="380666" y="137749"/>
                  </a:lnTo>
                  <a:lnTo>
                    <a:pt x="479830" y="137749"/>
                  </a:lnTo>
                  <a:lnTo>
                    <a:pt x="480042" y="155999"/>
                  </a:lnTo>
                  <a:lnTo>
                    <a:pt x="444516" y="155999"/>
                  </a:lnTo>
                  <a:lnTo>
                    <a:pt x="416491" y="172149"/>
                  </a:lnTo>
                  <a:lnTo>
                    <a:pt x="416541" y="199949"/>
                  </a:lnTo>
                  <a:lnTo>
                    <a:pt x="380666" y="220724"/>
                  </a:lnTo>
                  <a:close/>
                </a:path>
                <a:path w="518159" h="413385">
                  <a:moveTo>
                    <a:pt x="444516" y="213124"/>
                  </a:moveTo>
                  <a:lnTo>
                    <a:pt x="444516" y="155999"/>
                  </a:lnTo>
                  <a:lnTo>
                    <a:pt x="480042" y="155999"/>
                  </a:lnTo>
                  <a:lnTo>
                    <a:pt x="480466" y="192374"/>
                  </a:lnTo>
                  <a:lnTo>
                    <a:pt x="444516" y="213124"/>
                  </a:lnTo>
                  <a:close/>
                </a:path>
                <a:path w="518159" h="413385">
                  <a:moveTo>
                    <a:pt x="189659" y="328324"/>
                  </a:moveTo>
                  <a:lnTo>
                    <a:pt x="96591" y="328324"/>
                  </a:lnTo>
                  <a:lnTo>
                    <a:pt x="102410" y="327860"/>
                  </a:lnTo>
                  <a:lnTo>
                    <a:pt x="108550" y="326449"/>
                  </a:lnTo>
                  <a:lnTo>
                    <a:pt x="143329" y="303097"/>
                  </a:lnTo>
                  <a:lnTo>
                    <a:pt x="173029" y="251874"/>
                  </a:lnTo>
                  <a:lnTo>
                    <a:pt x="177416" y="224424"/>
                  </a:lnTo>
                  <a:lnTo>
                    <a:pt x="175174" y="207714"/>
                  </a:lnTo>
                  <a:lnTo>
                    <a:pt x="168872" y="195324"/>
                  </a:lnTo>
                  <a:lnTo>
                    <a:pt x="159149" y="187623"/>
                  </a:lnTo>
                  <a:lnTo>
                    <a:pt x="146641" y="184974"/>
                  </a:lnTo>
                  <a:lnTo>
                    <a:pt x="300990" y="184974"/>
                  </a:lnTo>
                  <a:lnTo>
                    <a:pt x="240716" y="220699"/>
                  </a:lnTo>
                  <a:lnTo>
                    <a:pt x="222933" y="271122"/>
                  </a:lnTo>
                  <a:lnTo>
                    <a:pt x="195350" y="321153"/>
                  </a:lnTo>
                  <a:lnTo>
                    <a:pt x="189659" y="328324"/>
                  </a:lnTo>
                  <a:close/>
                </a:path>
              </a:pathLst>
            </a:custGeom>
            <a:solidFill>
              <a:srgbClr val="F9B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8125" y="4444224"/>
              <a:ext cx="282575" cy="157480"/>
            </a:xfrm>
            <a:custGeom>
              <a:avLst/>
              <a:gdLst/>
              <a:ahLst/>
              <a:cxnLst/>
              <a:rect l="l" t="t" r="r" b="b"/>
              <a:pathLst>
                <a:path w="282575" h="157479">
                  <a:moveTo>
                    <a:pt x="0" y="157174"/>
                  </a:moveTo>
                  <a:lnTo>
                    <a:pt x="282199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06867" y="946097"/>
            <a:ext cx="3370579" cy="2059538"/>
          </a:xfrm>
          <a:prstGeom prst="rect">
            <a:avLst/>
          </a:prstGeom>
        </p:spPr>
        <p:txBody>
          <a:bodyPr vert="horz" wrap="square" lIns="0" tIns="101600" rIns="0" bIns="0" rtlCol="0" anchor="t">
            <a:spAutoFit/>
          </a:bodyPr>
          <a:lstStyle/>
          <a:p>
            <a:pPr marL="12700">
              <a:spcBef>
                <a:spcPts val="800"/>
              </a:spcBef>
              <a:tabLst>
                <a:tab pos="1630680" algn="l"/>
              </a:tabLst>
            </a:pPr>
            <a:r>
              <a:rPr lang="en-US" b="1" u="heavy" spc="-10" dirty="0">
                <a:solidFill>
                  <a:srgbClr val="434343"/>
                </a:solidFill>
                <a:uFill>
                  <a:solidFill>
                    <a:srgbClr val="4DC8DB"/>
                  </a:solidFill>
                </a:uFill>
                <a:latin typeface="Calibri"/>
                <a:cs typeface="Calibri"/>
              </a:rPr>
              <a:t>2. User Authentication and Management</a:t>
            </a:r>
            <a:endParaRPr lang="en-US" altLang="ko-KR" dirty="0"/>
          </a:p>
          <a:p>
            <a:pPr marL="104775">
              <a:spcBef>
                <a:spcPts val="1350"/>
              </a:spcBef>
            </a:pPr>
            <a:r>
              <a:rPr lang="en-US" sz="1200" spc="-10" dirty="0">
                <a:latin typeface="Calibri"/>
                <a:cs typeface="Arial"/>
              </a:rPr>
              <a:t>A strong authentication mechanism by PAM </a:t>
            </a:r>
            <a:r>
              <a:rPr lang="en-US" sz="1200" spc="-10" dirty="0" smtClean="0">
                <a:latin typeface="Calibri"/>
                <a:cs typeface="Arial"/>
              </a:rPr>
              <a:t>make difficult to takeover </a:t>
            </a:r>
            <a:r>
              <a:rPr lang="en-US" sz="1200" spc="-10" dirty="0" smtClean="0">
                <a:latin typeface="Calibri"/>
                <a:cs typeface="Arial"/>
              </a:rPr>
              <a:t>account or </a:t>
            </a:r>
            <a:r>
              <a:rPr lang="en-US" sz="1200" spc="-10" dirty="0" smtClean="0">
                <a:latin typeface="Calibri"/>
                <a:cs typeface="Arial"/>
              </a:rPr>
              <a:t>unauthorized access</a:t>
            </a:r>
            <a:endParaRPr lang="en-US" sz="1200" spc="-10" dirty="0">
              <a:latin typeface="Calibri"/>
              <a:cs typeface="Arial"/>
            </a:endParaRPr>
          </a:p>
          <a:p>
            <a:pPr marL="283845" lvl="1" indent="-171450">
              <a:spcBef>
                <a:spcPts val="855"/>
              </a:spcBef>
              <a:buFont typeface="Calibri"/>
              <a:buChar char="-"/>
            </a:pPr>
            <a:r>
              <a:rPr lang="en-US" sz="1200" spc="-10" dirty="0">
                <a:latin typeface="Calibri"/>
                <a:cs typeface="Arial"/>
              </a:rPr>
              <a:t>PAM allows for multiple user authentication methods, locking accounts based on number of failed attempts, and enforcing strong password policies.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xmlns="" id="{C3FC15B2-2AEF-0DE6-0DBE-4672B697309F}"/>
              </a:ext>
            </a:extLst>
          </p:cNvPr>
          <p:cNvSpPr txBox="1">
            <a:spLocks/>
          </p:cNvSpPr>
          <p:nvPr/>
        </p:nvSpPr>
        <p:spPr>
          <a:xfrm>
            <a:off x="807085" y="206819"/>
            <a:ext cx="6431915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>
                <a:solidFill>
                  <a:schemeClr val="tx1"/>
                </a:solidFill>
              </a:rPr>
              <a:t>Evaluation Constraints</a:t>
            </a:r>
            <a:endParaRPr lang="ko-KR"/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xmlns="" id="{299A4E25-DF08-3010-1042-205AC1E38E9C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455563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 sz="1800">
                <a:solidFill>
                  <a:srgbClr val="7F7F7F"/>
                </a:solidFill>
              </a:rPr>
              <a:t>1.Gathering Information</a:t>
            </a:r>
            <a:endParaRPr lang="en-US" sz="1800" b="0">
              <a:solidFill>
                <a:srgbClr val="7F7F7F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D4133FA0-C85B-7E2A-F3C9-2E8B673C39E0}"/>
              </a:ext>
            </a:extLst>
          </p:cNvPr>
          <p:cNvGrpSpPr/>
          <p:nvPr/>
        </p:nvGrpSpPr>
        <p:grpSpPr>
          <a:xfrm>
            <a:off x="805336" y="946047"/>
            <a:ext cx="4145387" cy="3670477"/>
            <a:chOff x="805336" y="946047"/>
            <a:chExt cx="4145387" cy="367047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36864005-6D2E-5F57-2A3F-EFAF1699D31F}"/>
                </a:ext>
              </a:extLst>
            </p:cNvPr>
            <p:cNvGrpSpPr/>
            <p:nvPr/>
          </p:nvGrpSpPr>
          <p:grpSpPr>
            <a:xfrm>
              <a:off x="805336" y="946047"/>
              <a:ext cx="4145387" cy="3670477"/>
              <a:chOff x="370674" y="1018491"/>
              <a:chExt cx="4145387" cy="367047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7A3692A9-C2F7-BE6B-3C99-EDED9FE63C19}"/>
                  </a:ext>
                </a:extLst>
              </p:cNvPr>
              <p:cNvSpPr/>
              <p:nvPr/>
            </p:nvSpPr>
            <p:spPr>
              <a:xfrm>
                <a:off x="370674" y="1018491"/>
                <a:ext cx="4145387" cy="36704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altLang="ko-KR">
                  <a:ea typeface="맑은 고딕"/>
                  <a:cs typeface="Calibri"/>
                </a:endParaRPr>
              </a:p>
            </p:txBody>
          </p:sp>
          <p:pic>
            <p:nvPicPr>
              <p:cNvPr id="43" name="그림 42" descr="블랙, 천체, 어둠, 달이(가) 표시된 사진&#10;&#10;자동 생성된 설명">
                <a:extLst>
                  <a:ext uri="{FF2B5EF4-FFF2-40B4-BE49-F238E27FC236}">
                    <a16:creationId xmlns:a16="http://schemas.microsoft.com/office/drawing/2014/main" xmlns="" id="{DFCF7D32-4709-BEA2-AC87-9F33BD59C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068" y="1303248"/>
                <a:ext cx="233430" cy="47638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787E28FF-8233-F2DD-9D1F-DF903A39AED3}"/>
                  </a:ext>
                </a:extLst>
              </p:cNvPr>
              <p:cNvSpPr txBox="1"/>
              <p:nvPr/>
            </p:nvSpPr>
            <p:spPr>
              <a:xfrm>
                <a:off x="490089" y="1752913"/>
                <a:ext cx="57793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User</a:t>
                </a:r>
                <a:endParaRPr lang="en-US" altLang="ko-KR" sz="1200"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xmlns="" id="{33BCBB08-D620-4523-6A9A-4951E89A7891}"/>
                  </a:ext>
                </a:extLst>
              </p:cNvPr>
              <p:cNvSpPr/>
              <p:nvPr/>
            </p:nvSpPr>
            <p:spPr>
              <a:xfrm>
                <a:off x="1568796" y="1341686"/>
                <a:ext cx="877373" cy="4668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ea typeface="맑은 고딕"/>
                    <a:cs typeface="Calibri"/>
                  </a:rPr>
                  <a:t>App.</a:t>
                </a: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ea typeface="맑은 고딕"/>
                    <a:cs typeface="Calibri"/>
                  </a:rPr>
                  <a:t>(client)</a:t>
                </a: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xmlns="" id="{75D2B122-0B61-30D5-6B2B-4E649208D8DF}"/>
                  </a:ext>
                </a:extLst>
              </p:cNvPr>
              <p:cNvSpPr/>
              <p:nvPr/>
            </p:nvSpPr>
            <p:spPr>
              <a:xfrm>
                <a:off x="2823950" y="1284803"/>
                <a:ext cx="1199344" cy="58759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OpenVPN</a:t>
                </a: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Network</a:t>
                </a: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xmlns="" id="{68743DA4-2E4F-9A00-A33A-2B5D38DD4A94}"/>
                  </a:ext>
                </a:extLst>
              </p:cNvPr>
              <p:cNvSpPr/>
              <p:nvPr/>
            </p:nvSpPr>
            <p:spPr>
              <a:xfrm>
                <a:off x="1176928" y="1135766"/>
                <a:ext cx="3203620" cy="148912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altLang="ko-KR">
                  <a:ea typeface="맑은 고딕"/>
                  <a:cs typeface="Calibri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B108B5-C85B-7BDC-ADEC-36DDE223156C}"/>
                  </a:ext>
                </a:extLst>
              </p:cNvPr>
              <p:cNvSpPr txBox="1"/>
              <p:nvPr/>
            </p:nvSpPr>
            <p:spPr>
              <a:xfrm>
                <a:off x="1174280" y="2581991"/>
                <a:ext cx="57793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PC</a:t>
                </a:r>
                <a:endParaRPr lang="en-US" altLang="ko-KR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03DE949F-0203-BCCE-0E22-BFF71E18FB67}"/>
                  </a:ext>
                </a:extLst>
              </p:cNvPr>
              <p:cNvSpPr/>
              <p:nvPr/>
            </p:nvSpPr>
            <p:spPr>
              <a:xfrm>
                <a:off x="2823950" y="2290964"/>
                <a:ext cx="1199344" cy="4910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WiFi</a:t>
                </a:r>
                <a:endParaRPr lang="en-US" altLang="ko-KR">
                  <a:solidFill>
                    <a:schemeClr val="tx1"/>
                  </a:solidFill>
                  <a:ea typeface="맑은 고딕" panose="020B0503020000020004" pitchFamily="34" charset="-127"/>
                  <a:cs typeface="Calibri"/>
                </a:endParaRP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Network</a:t>
                </a:r>
                <a:endParaRPr lang="en-US" altLang="ko-KR">
                  <a:solidFill>
                    <a:schemeClr val="tx1"/>
                  </a:solidFill>
                  <a:ea typeface="맑은 고딕"/>
                  <a:cs typeface="Calibri"/>
                </a:endParaRP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xmlns="" id="{D2A55AA4-249B-AE66-03D8-AD3081CC7D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7143" y="1877899"/>
                <a:ext cx="3219" cy="3332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xmlns="" id="{1FBE4207-DFE6-1ADA-EE3F-EC8393662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9611" y="1982273"/>
                <a:ext cx="290313" cy="470616"/>
              </a:xfrm>
              <a:prstGeom prst="rect">
                <a:avLst/>
              </a:prstGeom>
            </p:spPr>
          </p:pic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xmlns="" id="{F911065B-0FCB-D28D-AC27-BF2F94BB7E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7362" y="1885948"/>
                <a:ext cx="592428" cy="32519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AAFA183A-CA22-4B23-91F3-EFCA503BDFC2}"/>
                  </a:ext>
                </a:extLst>
              </p:cNvPr>
              <p:cNvGrpSpPr/>
              <p:nvPr/>
            </p:nvGrpSpPr>
            <p:grpSpPr>
              <a:xfrm>
                <a:off x="967526" y="2372706"/>
                <a:ext cx="3413022" cy="2192060"/>
                <a:chOff x="870934" y="2348558"/>
                <a:chExt cx="3413022" cy="2192060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xmlns="" id="{118A83CE-C5F7-684E-C78F-4F3A1B7C16F4}"/>
                    </a:ext>
                  </a:extLst>
                </p:cNvPr>
                <p:cNvSpPr/>
                <p:nvPr/>
              </p:nvSpPr>
              <p:spPr>
                <a:xfrm>
                  <a:off x="1343417" y="3877214"/>
                  <a:ext cx="998111" cy="58759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050" b="1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DemoCannon</a:t>
                  </a:r>
                </a:p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(server)</a:t>
                  </a:r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xmlns="" id="{72A09287-E891-B019-C40F-4394911240C5}"/>
                    </a:ext>
                  </a:extLst>
                </p:cNvPr>
                <p:cNvSpPr/>
                <p:nvPr/>
              </p:nvSpPr>
              <p:spPr>
                <a:xfrm>
                  <a:off x="2727358" y="3860577"/>
                  <a:ext cx="1199344" cy="58759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OpenVPN</a:t>
                  </a:r>
                </a:p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Network</a:t>
                  </a:r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xmlns="" id="{04E25B87-15EF-232D-501E-154D24956D2E}"/>
                    </a:ext>
                  </a:extLst>
                </p:cNvPr>
                <p:cNvSpPr/>
                <p:nvPr/>
              </p:nvSpPr>
              <p:spPr>
                <a:xfrm>
                  <a:off x="1080336" y="3051498"/>
                  <a:ext cx="3203620" cy="148912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altLang="ko-KR">
                    <a:ea typeface="맑은 고딕"/>
                    <a:cs typeface="Calibri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id="{2089CEA5-1C88-D3BB-8399-8040518ED450}"/>
                    </a:ext>
                  </a:extLst>
                </p:cNvPr>
                <p:cNvSpPr txBox="1"/>
                <p:nvPr/>
              </p:nvSpPr>
              <p:spPr>
                <a:xfrm>
                  <a:off x="1117934" y="2831518"/>
                  <a:ext cx="577939" cy="2769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Rasp.</a:t>
                  </a:r>
                  <a:endParaRPr lang="en-US" altLang="ko-KR"/>
                </a:p>
              </p:txBody>
            </p: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xmlns="" id="{D38CB02A-7FD4-C143-9084-01204FF838A8}"/>
                    </a:ext>
                  </a:extLst>
                </p:cNvPr>
                <p:cNvSpPr/>
                <p:nvPr/>
              </p:nvSpPr>
              <p:spPr>
                <a:xfrm>
                  <a:off x="2727358" y="2910759"/>
                  <a:ext cx="1199344" cy="49100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WiFi</a:t>
                  </a:r>
                  <a:endParaRPr lang="en-US" altLang="ko-KR">
                    <a:solidFill>
                      <a:schemeClr val="tx1"/>
                    </a:solidFill>
                    <a:ea typeface="맑은 고딕" panose="020B0503020000020004" pitchFamily="34" charset="-127"/>
                    <a:cs typeface="Calibri"/>
                  </a:endParaRPr>
                </a:p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ea typeface="맑은 고딕"/>
                      <a:cs typeface="Calibri"/>
                    </a:rPr>
                    <a:t>Network</a:t>
                  </a:r>
                  <a:endParaRPr lang="en-US" altLang="ko-KR">
                    <a:solidFill>
                      <a:schemeClr val="tx1"/>
                    </a:solidFill>
                    <a:ea typeface="맑은 고딕"/>
                    <a:cs typeface="Calibri"/>
                  </a:endParaRPr>
                </a:p>
              </p:txBody>
            </p: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xmlns="" id="{D177658F-45DD-8DB6-420C-F04C89DDC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934" y="4191268"/>
                  <a:ext cx="495836" cy="482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xmlns="" id="{F5E3060B-2735-36A9-17F1-16A92DE03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6152" y="4123653"/>
                  <a:ext cx="342900" cy="1126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xmlns="" id="{CD1C4753-010C-A7FD-B3C2-891265127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90551" y="3479708"/>
                  <a:ext cx="3219" cy="3332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그림 81">
                  <a:extLst>
                    <a:ext uri="{FF2B5EF4-FFF2-40B4-BE49-F238E27FC236}">
                      <a16:creationId xmlns:a16="http://schemas.microsoft.com/office/drawing/2014/main" xmlns="" id="{10196957-1145-9982-A338-83CE25CD1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0125" y="3109174"/>
                  <a:ext cx="290313" cy="470616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id="{C33C2289-AF3F-0B41-6BFC-B7EECA4281D0}"/>
                    </a:ext>
                  </a:extLst>
                </p:cNvPr>
                <p:cNvSpPr txBox="1"/>
                <p:nvPr/>
              </p:nvSpPr>
              <p:spPr>
                <a:xfrm>
                  <a:off x="1608941" y="2348558"/>
                  <a:ext cx="803319" cy="276999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RSA Keys</a:t>
                  </a:r>
                  <a:endParaRPr lang="en-US" altLang="ko-KR" sz="1200">
                    <a:latin typeface="Calibri"/>
                    <a:ea typeface="맑은 고딕"/>
                    <a:cs typeface="Calibri"/>
                  </a:endParaRPr>
                </a:p>
              </p:txBody>
            </p: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xmlns="" id="{F563E970-A437-8A95-56FA-586A827FC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86852" y="3487758"/>
                  <a:ext cx="244699" cy="33324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6" name="그림 85" descr="블랙, 천체, 어둠, 달이(가) 표시된 사진&#10;&#10;자동 생성된 설명">
                <a:extLst>
                  <a:ext uri="{FF2B5EF4-FFF2-40B4-BE49-F238E27FC236}">
                    <a16:creationId xmlns:a16="http://schemas.microsoft.com/office/drawing/2014/main" xmlns="" id="{0FF57431-248A-E607-9643-962EC9F19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314" y="3903170"/>
                <a:ext cx="233430" cy="476385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64BA47F7-E4A6-F14B-DA73-5892F3B1C210}"/>
                  </a:ext>
                </a:extLst>
              </p:cNvPr>
              <p:cNvSpPr txBox="1"/>
              <p:nvPr/>
            </p:nvSpPr>
            <p:spPr>
              <a:xfrm>
                <a:off x="530335" y="4352835"/>
                <a:ext cx="57793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Robot</a:t>
                </a:r>
                <a:endParaRPr lang="en-US" altLang="ko-KR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xmlns="" id="{2FAA1C48-D0B4-8054-E4EF-6FC3F5AA1910}"/>
                  </a:ext>
                </a:extLst>
              </p:cNvPr>
              <p:cNvSpPr/>
              <p:nvPr/>
            </p:nvSpPr>
            <p:spPr>
              <a:xfrm>
                <a:off x="1607969" y="3224146"/>
                <a:ext cx="660042" cy="45076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ea typeface="맑은 고딕"/>
                    <a:cs typeface="Calibri"/>
                  </a:rPr>
                  <a:t>PAM</a:t>
                </a:r>
                <a:endParaRPr lang="en-US" altLang="ko-KR">
                  <a:solidFill>
                    <a:schemeClr val="tx1"/>
                  </a:solidFill>
                  <a:ea typeface="맑은 고딕"/>
                  <a:cs typeface="Calibri"/>
                </a:endParaRPr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xmlns="" id="{AACF9D59-9C1B-AE74-4AE0-C91E1D763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99950" y="3607961"/>
                <a:ext cx="550571" cy="2688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xmlns="" id="{67378038-61BB-B7E9-639C-E94ED66E8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1515" y="2682292"/>
              <a:ext cx="3219" cy="188353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691FD38-29AB-9DEE-8F8F-19C56D33ADA4}"/>
              </a:ext>
            </a:extLst>
          </p:cNvPr>
          <p:cNvCxnSpPr/>
          <p:nvPr/>
        </p:nvCxnSpPr>
        <p:spPr>
          <a:xfrm>
            <a:off x="1445388" y="1492411"/>
            <a:ext cx="436945" cy="10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852F390-3E17-3040-872A-3DE00348C7BF}"/>
              </a:ext>
            </a:extLst>
          </p:cNvPr>
          <p:cNvCxnSpPr>
            <a:cxnSpLocks/>
          </p:cNvCxnSpPr>
          <p:nvPr/>
        </p:nvCxnSpPr>
        <p:spPr>
          <a:xfrm>
            <a:off x="2877755" y="1492410"/>
            <a:ext cx="436945" cy="10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E31A2F6-933B-03A7-E570-56CC6AE23059}"/>
              </a:ext>
            </a:extLst>
          </p:cNvPr>
          <p:cNvSpPr txBox="1"/>
          <p:nvPr/>
        </p:nvSpPr>
        <p:spPr>
          <a:xfrm>
            <a:off x="1149595" y="1497751"/>
            <a:ext cx="10275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ID/PW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B1549ED-3688-E0AF-3896-2B778B2826EC}"/>
              </a:ext>
            </a:extLst>
          </p:cNvPr>
          <p:cNvSpPr txBox="1"/>
          <p:nvPr/>
        </p:nvSpPr>
        <p:spPr>
          <a:xfrm>
            <a:off x="2285790" y="3600055"/>
            <a:ext cx="10275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Pass/Reject</a:t>
            </a:r>
            <a:endParaRPr 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656148-F2EE-E3B7-D0FF-9EAE3E0D8C3B}"/>
              </a:ext>
            </a:extLst>
          </p:cNvPr>
          <p:cNvSpPr txBox="1"/>
          <p:nvPr/>
        </p:nvSpPr>
        <p:spPr>
          <a:xfrm>
            <a:off x="5206344" y="3448288"/>
            <a:ext cx="287246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dirty="0">
                <a:latin typeface="Calibri"/>
                <a:ea typeface="Calibri"/>
                <a:cs typeface="Calibri"/>
              </a:rPr>
              <a:t>With these</a:t>
            </a:r>
            <a:r>
              <a:rPr lang="en-US" altLang="ko-KR" sz="1400" dirty="0">
                <a:latin typeface="Calibri"/>
                <a:cs typeface="Calibri"/>
              </a:rPr>
              <a:t> two constraints, we focused </a:t>
            </a:r>
            <a:r>
              <a:rPr lang="en-US" altLang="ko-KR" sz="1400" dirty="0" smtClean="0">
                <a:latin typeface="Calibri"/>
                <a:cs typeface="Calibri"/>
              </a:rPr>
              <a:t>on only</a:t>
            </a:r>
            <a:r>
              <a:rPr lang="en-US" altLang="ko-KR" sz="1400" dirty="0">
                <a:latin typeface="Calibri"/>
                <a:cs typeface="Calibri"/>
              </a:rPr>
              <a:t> </a:t>
            </a:r>
            <a:endParaRPr lang="en-US" alt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l"/>
            <a:r>
              <a:rPr lang="en-US" altLang="ko-KR" sz="1400" b="1" i="1" u="sng" dirty="0">
                <a:latin typeface="Calibri"/>
                <a:cs typeface="Calibri"/>
              </a:rPr>
              <a:t>server and client applications,</a:t>
            </a:r>
            <a:endParaRPr lang="en-US" altLang="ko-KR" sz="1400" dirty="0">
              <a:latin typeface="Calibri"/>
              <a:cs typeface="Calibri"/>
            </a:endParaRPr>
          </a:p>
          <a:p>
            <a:pPr algn="l"/>
            <a:r>
              <a:rPr lang="en-US" altLang="ko-KR" sz="1400" b="1" i="1" u="sng" dirty="0">
                <a:latin typeface="Calibri"/>
                <a:cs typeface="Calibri"/>
              </a:rPr>
              <a:t>key management,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alibri"/>
                <a:cs typeface="Calibri"/>
              </a:rPr>
              <a:t>and, </a:t>
            </a:r>
            <a:r>
              <a:rPr lang="en-US" altLang="ko-KR" sz="1400" b="1" i="1" u="sng" dirty="0">
                <a:solidFill>
                  <a:srgbClr val="000000"/>
                </a:solidFill>
                <a:latin typeface="Calibri"/>
                <a:cs typeface="Calibri"/>
              </a:rPr>
              <a:t>network configurations</a:t>
            </a:r>
          </a:p>
        </p:txBody>
      </p:sp>
      <p:pic>
        <p:nvPicPr>
          <p:cNvPr id="16" name="그림 15" descr="스케치, 만화 영화, 클립아트이(가) 표시된 사진&#10;&#10;자동 생성된 설명">
            <a:extLst>
              <a:ext uri="{FF2B5EF4-FFF2-40B4-BE49-F238E27FC236}">
                <a16:creationId xmlns:a16="http://schemas.microsoft.com/office/drawing/2014/main" xmlns="" id="{767B3482-EA8C-D35F-CF8C-386E6B52C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012" y="1912212"/>
            <a:ext cx="420461" cy="446315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65F7C7C-D90F-0C09-1958-44A908F8EC9D}"/>
              </a:ext>
            </a:extLst>
          </p:cNvPr>
          <p:cNvSpPr txBox="1"/>
          <p:nvPr/>
        </p:nvSpPr>
        <p:spPr>
          <a:xfrm>
            <a:off x="661317" y="2314834"/>
            <a:ext cx="11151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>
                <a:latin typeface="Calibri"/>
                <a:ea typeface="맑은 고딕"/>
                <a:cs typeface="Calibri"/>
              </a:rPr>
              <a:t>Untrusted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01C9966-C207-21A4-D906-F6EA9C9A757A}"/>
              </a:ext>
            </a:extLst>
          </p:cNvPr>
          <p:cNvCxnSpPr>
            <a:cxnSpLocks/>
          </p:cNvCxnSpPr>
          <p:nvPr/>
        </p:nvCxnSpPr>
        <p:spPr>
          <a:xfrm flipV="1">
            <a:off x="1462533" y="1725423"/>
            <a:ext cx="482665" cy="367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5B5566E-2950-71E4-F868-BD06D3AE30F7}"/>
              </a:ext>
            </a:extLst>
          </p:cNvPr>
          <p:cNvCxnSpPr/>
          <p:nvPr/>
        </p:nvCxnSpPr>
        <p:spPr>
          <a:xfrm>
            <a:off x="1508760" y="1845945"/>
            <a:ext cx="348615" cy="21145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E52814AD-3AED-E5EE-FE2E-F3BE75C00A02}"/>
              </a:ext>
            </a:extLst>
          </p:cNvPr>
          <p:cNvCxnSpPr>
            <a:cxnSpLocks/>
          </p:cNvCxnSpPr>
          <p:nvPr/>
        </p:nvCxnSpPr>
        <p:spPr>
          <a:xfrm flipV="1">
            <a:off x="1565910" y="1794510"/>
            <a:ext cx="194310" cy="34861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xmlns="" id="{5ACAD588-348B-2AB5-253E-68D91D7790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16598" y="3903319"/>
            <a:ext cx="1227455" cy="1240790"/>
          </a:xfrm>
          <a:custGeom>
            <a:avLst/>
            <a:gdLst/>
            <a:ahLst/>
            <a:cxnLst/>
            <a:rect l="l" t="t" r="r" b="b"/>
            <a:pathLst>
              <a:path w="1227454" h="1240789">
                <a:moveTo>
                  <a:pt x="1227401" y="1240180"/>
                </a:moveTo>
                <a:lnTo>
                  <a:pt x="769461" y="1240180"/>
                </a:lnTo>
                <a:lnTo>
                  <a:pt x="0" y="786945"/>
                </a:lnTo>
                <a:lnTo>
                  <a:pt x="1227401" y="0"/>
                </a:lnTo>
                <a:lnTo>
                  <a:pt x="1227401" y="1240180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085" y="209550"/>
            <a:ext cx="6431915" cy="5588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>
                <a:solidFill>
                  <a:srgbClr val="000000"/>
                </a:solidFill>
              </a:rPr>
              <a:t>Evaluation Narrative</a:t>
            </a:r>
            <a:endParaRPr lang="en-US" spc="-55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678" y="863374"/>
            <a:ext cx="7129808" cy="171271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80975" indent="-16827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180975" algn="l"/>
              </a:tabLst>
            </a:pPr>
            <a:r>
              <a:rPr lang="en-US" sz="1600" b="1" dirty="0">
                <a:solidFill>
                  <a:srgbClr val="3C3C3B"/>
                </a:solidFill>
                <a:latin typeface="Calibri"/>
                <a:cs typeface="Calibri"/>
              </a:rPr>
              <a:t>Decide which elements to evaluate</a:t>
            </a:r>
            <a:endParaRPr lang="ko-KR" altLang="en-US">
              <a:latin typeface="Calibri"/>
              <a:cs typeface="Calibri"/>
            </a:endParaRPr>
          </a:p>
          <a:p>
            <a:pPr marL="332740" lvl="1" indent="-220345">
              <a:lnSpc>
                <a:spcPct val="150000"/>
              </a:lnSpc>
              <a:spcBef>
                <a:spcPts val="30"/>
              </a:spcBef>
              <a:buClr>
                <a:srgbClr val="F9B233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altLang="ko-KR" sz="1200" u="sng" dirty="0">
                <a:latin typeface="Calibri"/>
                <a:cs typeface="Calibri"/>
              </a:rPr>
              <a:t>Static Code Analysis</a:t>
            </a:r>
            <a:r>
              <a:rPr lang="en-US" altLang="ko-KR" sz="1200" dirty="0">
                <a:latin typeface="Calibri"/>
                <a:cs typeface="Calibri"/>
              </a:rPr>
              <a:t> and Fuzzing </a:t>
            </a:r>
            <a:r>
              <a:rPr lang="en-US" altLang="ko-KR" sz="900" spc="-55" dirty="0">
                <a:solidFill>
                  <a:schemeClr val="accent3"/>
                </a:solidFill>
                <a:latin typeface="Calibri"/>
                <a:ea typeface="Calibri"/>
                <a:cs typeface="Arial"/>
              </a:rPr>
              <a:t>to find issues not discovered due to </a:t>
            </a:r>
            <a:r>
              <a:rPr lang="en-US" altLang="ko-KR" sz="900" spc="-55" dirty="0" err="1">
                <a:solidFill>
                  <a:schemeClr val="accent3"/>
                </a:solidFill>
                <a:latin typeface="Calibri"/>
                <a:ea typeface="Calibri"/>
                <a:cs typeface="Arial"/>
              </a:rPr>
              <a:t>SonarQube</a:t>
            </a:r>
            <a:r>
              <a:rPr lang="en-US" altLang="ko-KR" sz="900" spc="-55" dirty="0">
                <a:solidFill>
                  <a:schemeClr val="accent3"/>
                </a:solidFill>
                <a:latin typeface="Calibri"/>
                <a:ea typeface="Calibri"/>
                <a:cs typeface="Arial"/>
              </a:rPr>
              <a:t>(team3 used) rule coverage limitations</a:t>
            </a:r>
          </a:p>
          <a:p>
            <a:pPr marL="332740" lvl="1" indent="-220345">
              <a:lnSpc>
                <a:spcPct val="150000"/>
              </a:lnSpc>
              <a:spcBef>
                <a:spcPts val="30"/>
              </a:spcBef>
              <a:buClr>
                <a:srgbClr val="F9B233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sz="1200" u="sng" dirty="0">
                <a:latin typeface="Calibri"/>
                <a:cs typeface="Calibri"/>
              </a:rPr>
              <a:t>Secure data </a:t>
            </a:r>
            <a:r>
              <a:rPr lang="en-US" sz="1200" u="sng" dirty="0">
                <a:solidFill>
                  <a:srgbClr val="000000"/>
                </a:solidFill>
                <a:latin typeface="Calibri"/>
                <a:cs typeface="Calibri"/>
              </a:rPr>
              <a:t>transmission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of the client or server application</a:t>
            </a:r>
            <a:endParaRPr lang="en-US" dirty="0">
              <a:latin typeface="Calibri"/>
              <a:cs typeface="Calibri"/>
            </a:endParaRPr>
          </a:p>
          <a:p>
            <a:pPr marL="332740" lvl="1" indent="-220345">
              <a:lnSpc>
                <a:spcPct val="150000"/>
              </a:lnSpc>
              <a:spcBef>
                <a:spcPts val="30"/>
              </a:spcBef>
              <a:buClr>
                <a:srgbClr val="F9B233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sz="1200" u="sng" dirty="0">
                <a:latin typeface="Calibri"/>
                <a:ea typeface="Malgun Gothic"/>
                <a:cs typeface="Calibri"/>
              </a:rPr>
              <a:t>Secure storing certificate and private key</a:t>
            </a:r>
            <a:r>
              <a:rPr lang="en-US" sz="1200" dirty="0">
                <a:latin typeface="Calibri"/>
                <a:ea typeface="Malgun Gothic"/>
                <a:cs typeface="Calibri"/>
              </a:rPr>
              <a:t> for TLS connection</a:t>
            </a:r>
            <a:endParaRPr lang="en-US" sz="1200" dirty="0">
              <a:latin typeface="Calibri"/>
              <a:cs typeface="Calibri"/>
            </a:endParaRPr>
          </a:p>
          <a:p>
            <a:pPr marL="332740" lvl="1" indent="-220345">
              <a:lnSpc>
                <a:spcPct val="150000"/>
              </a:lnSpc>
              <a:spcBef>
                <a:spcPts val="30"/>
              </a:spcBef>
              <a:buClr>
                <a:srgbClr val="F9B233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sz="1200" u="sng" dirty="0">
                <a:latin typeface="Calibri"/>
                <a:ea typeface="Malgun Gothic"/>
                <a:cs typeface="Calibri"/>
              </a:rPr>
              <a:t>Network </a:t>
            </a:r>
            <a:r>
              <a:rPr lang="en-US" sz="1200" u="sng" dirty="0" smtClean="0">
                <a:latin typeface="Calibri"/>
                <a:ea typeface="Malgun Gothic"/>
                <a:cs typeface="Calibri"/>
              </a:rPr>
              <a:t>configurations</a:t>
            </a:r>
            <a:r>
              <a:rPr lang="en-US" sz="1200" dirty="0" smtClean="0">
                <a:latin typeface="Calibri"/>
                <a:ea typeface="Malgun Gothic"/>
                <a:cs typeface="Calibri"/>
              </a:rPr>
              <a:t> </a:t>
            </a:r>
            <a:r>
              <a:rPr lang="en-US" sz="1200" dirty="0">
                <a:latin typeface="Calibri"/>
                <a:ea typeface="Malgun Gothic"/>
                <a:cs typeface="Calibri"/>
              </a:rPr>
              <a:t>for </a:t>
            </a:r>
            <a:r>
              <a:rPr lang="en-US" sz="1200" dirty="0" err="1">
                <a:latin typeface="Calibri"/>
                <a:ea typeface="Malgun Gothic"/>
                <a:cs typeface="Calibri"/>
              </a:rPr>
              <a:t>OpenVPN</a:t>
            </a:r>
            <a:endParaRPr lang="en-US" dirty="0">
              <a:latin typeface="Calibri"/>
              <a:cs typeface="Calibri"/>
            </a:endParaRPr>
          </a:p>
          <a:p>
            <a:pPr marL="111760" lvl="1">
              <a:lnSpc>
                <a:spcPct val="150000"/>
              </a:lnSpc>
              <a:spcBef>
                <a:spcPts val="30"/>
              </a:spcBef>
              <a:buClr>
                <a:srgbClr val="F9B233"/>
              </a:buClr>
              <a:tabLst>
                <a:tab pos="332740" algn="l"/>
              </a:tabLst>
            </a:pPr>
            <a:endParaRPr lang="ko-KR"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678" y="2646248"/>
            <a:ext cx="6275110" cy="17594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04470" algn="l"/>
              </a:tabLst>
            </a:pPr>
            <a:r>
              <a:rPr lang="en-US" sz="1600" b="1" spc="-10" dirty="0">
                <a:solidFill>
                  <a:srgbClr val="3C3C3B"/>
                </a:solidFill>
                <a:latin typeface="Calibri"/>
                <a:cs typeface="Calibri"/>
              </a:rPr>
              <a:t>Select security evaluation techniques</a:t>
            </a:r>
          </a:p>
          <a:p>
            <a:pPr marL="332740" lvl="1" indent="-220345">
              <a:spcBef>
                <a:spcPts val="855"/>
              </a:spcBef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altLang="ko-KR" sz="1200" dirty="0" err="1">
                <a:latin typeface="Calibri"/>
                <a:cs typeface="Calibri"/>
              </a:rPr>
              <a:t>Wireshark</a:t>
            </a:r>
            <a:r>
              <a:rPr lang="en-US" altLang="ko-KR" sz="1200" dirty="0">
                <a:latin typeface="Calibri"/>
                <a:cs typeface="Calibri"/>
              </a:rPr>
              <a:t>, </a:t>
            </a:r>
            <a:r>
              <a:rPr lang="en-US" altLang="ko-KR" sz="1200" dirty="0" err="1">
                <a:latin typeface="Calibri"/>
                <a:cs typeface="Calibri"/>
              </a:rPr>
              <a:t>tcpdump</a:t>
            </a:r>
            <a:r>
              <a:rPr lang="en-US" altLang="ko-KR" sz="1200" dirty="0">
                <a:latin typeface="Calibri"/>
                <a:cs typeface="Calibri"/>
              </a:rPr>
              <a:t> : Network Traffic Analysis</a:t>
            </a:r>
          </a:p>
          <a:p>
            <a:pPr marL="332740" lvl="1" indent="-220345">
              <a:spcBef>
                <a:spcPts val="855"/>
              </a:spcBef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altLang="ko-KR" sz="1200" dirty="0" err="1">
                <a:latin typeface="Calibri"/>
                <a:cs typeface="Calibri"/>
              </a:rPr>
              <a:t>Boofuzz</a:t>
            </a:r>
            <a:r>
              <a:rPr lang="en-US" altLang="ko-KR" sz="1200" dirty="0">
                <a:latin typeface="Calibri"/>
                <a:cs typeface="Calibri"/>
              </a:rPr>
              <a:t> : Network </a:t>
            </a:r>
            <a:r>
              <a:rPr lang="en-US" altLang="ko-KR" sz="1200" dirty="0" err="1">
                <a:latin typeface="Calibri"/>
                <a:cs typeface="Calibri"/>
              </a:rPr>
              <a:t>Fuzzer</a:t>
            </a:r>
            <a:r>
              <a:rPr lang="en-US" altLang="ko-KR" sz="1200" dirty="0">
                <a:latin typeface="Calibri"/>
                <a:cs typeface="Calibri"/>
              </a:rPr>
              <a:t> Testing</a:t>
            </a:r>
          </a:p>
          <a:p>
            <a:pPr marL="332740" lvl="1" indent="-220345">
              <a:spcBef>
                <a:spcPts val="855"/>
              </a:spcBef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altLang="ko-KR" sz="1200" dirty="0" err="1">
                <a:latin typeface="Calibri"/>
                <a:cs typeface="Calibri"/>
              </a:rPr>
              <a:t>Zmap</a:t>
            </a:r>
            <a:r>
              <a:rPr lang="en-US" altLang="ko-KR" sz="1200" dirty="0">
                <a:latin typeface="Calibri"/>
                <a:cs typeface="Calibri"/>
              </a:rPr>
              <a:t> : network scanning tool that scans port </a:t>
            </a:r>
            <a:r>
              <a:rPr lang="en-US" sz="900" dirty="0">
                <a:solidFill>
                  <a:schemeClr val="accent3"/>
                </a:solidFill>
              </a:rPr>
              <a:t>-&gt; No open ports found</a:t>
            </a:r>
          </a:p>
          <a:p>
            <a:pPr marL="332740" lvl="1" indent="-220345">
              <a:spcBef>
                <a:spcPts val="855"/>
              </a:spcBef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altLang="ko-KR" sz="1200" dirty="0">
                <a:latin typeface="Calibri"/>
                <a:cs typeface="Calibri"/>
              </a:rPr>
              <a:t>clang-tidy : Static Code Analysis</a:t>
            </a:r>
          </a:p>
          <a:p>
            <a:pPr marL="332740" lvl="1" indent="-220345">
              <a:spcBef>
                <a:spcPts val="855"/>
              </a:spcBef>
              <a:buClr>
                <a:srgbClr val="E73345"/>
              </a:buClr>
              <a:buFont typeface="Wingdings"/>
              <a:buChar char="§"/>
              <a:tabLst>
                <a:tab pos="332740" algn="l"/>
              </a:tabLst>
            </a:pPr>
            <a:r>
              <a:rPr lang="en-US" altLang="ko-KR" sz="1200" dirty="0">
                <a:latin typeface="Calibri"/>
                <a:cs typeface="Calibri"/>
              </a:rPr>
              <a:t>ZAP : Web application(Cockpit) security testing tool</a:t>
            </a:r>
          </a:p>
        </p:txBody>
      </p:sp>
      <p:sp>
        <p:nvSpPr>
          <p:cNvPr id="7" name="object 7"/>
          <p:cNvSpPr/>
          <p:nvPr/>
        </p:nvSpPr>
        <p:spPr>
          <a:xfrm flipV="1">
            <a:off x="804601" y="1089858"/>
            <a:ext cx="3167311" cy="122525"/>
          </a:xfrm>
          <a:custGeom>
            <a:avLst/>
            <a:gdLst/>
            <a:ahLst/>
            <a:cxnLst/>
            <a:rect l="l" t="t" r="r" b="b"/>
            <a:pathLst>
              <a:path w="1805939">
                <a:moveTo>
                  <a:pt x="0" y="0"/>
                </a:moveTo>
                <a:lnTo>
                  <a:pt x="1805400" y="0"/>
                </a:lnTo>
              </a:path>
            </a:pathLst>
          </a:custGeom>
          <a:ln w="19049">
            <a:solidFill>
              <a:srgbClr val="F9B2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 flipV="1">
            <a:off x="804600" y="2796996"/>
            <a:ext cx="3328235" cy="117756"/>
          </a:xfrm>
          <a:custGeom>
            <a:avLst/>
            <a:gdLst/>
            <a:ahLst/>
            <a:cxnLst/>
            <a:rect l="l" t="t" r="r" b="b"/>
            <a:pathLst>
              <a:path w="1805939">
                <a:moveTo>
                  <a:pt x="0" y="0"/>
                </a:moveTo>
                <a:lnTo>
                  <a:pt x="180540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F0E0FA9C-B016-7878-29CF-D1FF083E274C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455563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l"/>
            <a:r>
              <a:rPr lang="en-US" sz="1800">
                <a:solidFill>
                  <a:srgbClr val="7F7F7F"/>
                </a:solidFill>
              </a:rPr>
              <a:t>1.Gathering Information</a:t>
            </a:r>
            <a:endParaRPr lang="en-US" sz="1800" b="0">
              <a:solidFill>
                <a:srgbClr val="7F7F7F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FB8B967-9EF8-7672-FF83-AC4824380A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9575" y="0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1204424" y="1201924"/>
                </a:moveTo>
                <a:lnTo>
                  <a:pt x="0" y="507599"/>
                </a:lnTo>
                <a:lnTo>
                  <a:pt x="861024" y="0"/>
                </a:lnTo>
                <a:lnTo>
                  <a:pt x="1204424" y="0"/>
                </a:lnTo>
                <a:lnTo>
                  <a:pt x="1204424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9"/>
            <a:ext cx="1204595" cy="1202055"/>
          </a:xfrm>
          <a:custGeom>
            <a:avLst/>
            <a:gdLst/>
            <a:ahLst/>
            <a:cxnLst/>
            <a:rect l="l" t="t" r="r" b="b"/>
            <a:pathLst>
              <a:path w="1204595" h="1202055">
                <a:moveTo>
                  <a:pt x="0" y="1201924"/>
                </a:moveTo>
                <a:lnTo>
                  <a:pt x="0" y="0"/>
                </a:lnTo>
                <a:lnTo>
                  <a:pt x="343399" y="0"/>
                </a:lnTo>
                <a:lnTo>
                  <a:pt x="1204424" y="507599"/>
                </a:lnTo>
                <a:lnTo>
                  <a:pt x="0" y="1201924"/>
                </a:lnTo>
                <a:close/>
              </a:path>
            </a:pathLst>
          </a:custGeom>
          <a:solidFill>
            <a:srgbClr val="878787">
              <a:alpha val="132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197" y="237278"/>
            <a:ext cx="4320540" cy="5588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4"/>
              <a:t>Tool</a:t>
            </a:r>
            <a:r>
              <a:rPr lang="en-US" spc="-45"/>
              <a:t> </a:t>
            </a:r>
            <a:r>
              <a:rPr lang="en-US" spc="-55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9309" y="892669"/>
            <a:ext cx="2973999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62865">
              <a:spcBef>
                <a:spcPts val="100"/>
              </a:spcBef>
            </a:pPr>
            <a:r>
              <a:rPr lang="en-US" sz="1500" b="1" dirty="0">
                <a:solidFill>
                  <a:srgbClr val="3C3C3B"/>
                </a:solidFill>
                <a:latin typeface="Calibri"/>
                <a:cs typeface="Calibri"/>
              </a:rPr>
              <a:t>1.Static</a:t>
            </a:r>
            <a:r>
              <a:rPr lang="en-US" sz="1500" b="1" spc="180" dirty="0">
                <a:solidFill>
                  <a:srgbClr val="3C3C3B"/>
                </a:solidFill>
                <a:latin typeface="Calibri"/>
                <a:cs typeface="Calibri"/>
              </a:rPr>
              <a:t> </a:t>
            </a:r>
            <a:r>
              <a:rPr lang="en-US" sz="1500" b="1" spc="-10" dirty="0">
                <a:solidFill>
                  <a:srgbClr val="3C3C3B"/>
                </a:solidFill>
                <a:latin typeface="Calibri"/>
                <a:cs typeface="Calibri"/>
              </a:rPr>
              <a:t>Analysis(with </a:t>
            </a:r>
            <a:r>
              <a:rPr lang="en-US" sz="1500" b="1" spc="-10" dirty="0" err="1">
                <a:solidFill>
                  <a:srgbClr val="3C3C3B"/>
                </a:solidFill>
                <a:latin typeface="Calibri"/>
                <a:cs typeface="Calibri"/>
              </a:rPr>
              <a:t>clang_tidy</a:t>
            </a:r>
            <a:r>
              <a:rPr lang="en-US" sz="1500" b="1" spc="-10" dirty="0">
                <a:solidFill>
                  <a:srgbClr val="3C3C3B"/>
                </a:solidFill>
                <a:latin typeface="Calibri"/>
                <a:cs typeface="Calibri"/>
              </a:rPr>
              <a:t>)</a:t>
            </a:r>
            <a:endParaRPr lang="en-US" sz="1500" b="1" spc="-10" dirty="0">
              <a:solidFill>
                <a:srgbClr val="3C3C3B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7467" y="2365517"/>
            <a:ext cx="2410513" cy="39485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699" y="0"/>
                </a:lnTo>
              </a:path>
            </a:pathLst>
          </a:custGeom>
          <a:ln w="1904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35359E-464A-9615-4F92-DFB806784AFF}"/>
              </a:ext>
            </a:extLst>
          </p:cNvPr>
          <p:cNvSpPr txBox="1"/>
          <p:nvPr/>
        </p:nvSpPr>
        <p:spPr>
          <a:xfrm>
            <a:off x="868616" y="1132377"/>
            <a:ext cx="3427813" cy="828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1200" dirty="0">
                <a:latin typeface="Calibri"/>
                <a:ea typeface="맑은 고딕"/>
                <a:cs typeface="Calibri"/>
              </a:rPr>
              <a:t>3 errors were found.</a:t>
            </a:r>
            <a:endParaRPr lang="en-US" b="1" u="sng" dirty="0">
              <a:latin typeface="Calibri"/>
              <a:ea typeface="Malgun Gothic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en-US" sz="1200" dirty="0">
                <a:latin typeface="Calibri"/>
                <a:ea typeface="Malgun Gothic"/>
                <a:cs typeface="Calibri"/>
              </a:rPr>
              <a:t>Client.cpp 395 lines : </a:t>
            </a:r>
            <a:r>
              <a:rPr lang="en-US" sz="1200" b="1" u="sng" dirty="0">
                <a:latin typeface="Calibri"/>
                <a:ea typeface="Calibri"/>
                <a:cs typeface="Calibri"/>
              </a:rPr>
              <a:t>Format string vulnerability</a:t>
            </a:r>
            <a:endParaRPr lang="en-US" b="1" u="sng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The other two are not critical but recommended for improvement.</a:t>
            </a:r>
            <a:endParaRPr lang="en-US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75E67387-AC63-3F5A-70DB-42811723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29" y="911093"/>
            <a:ext cx="2860234" cy="730580"/>
          </a:xfrm>
          <a:prstGeom prst="rect">
            <a:avLst/>
          </a:prstGeom>
        </p:spPr>
      </p:pic>
      <p:pic>
        <p:nvPicPr>
          <p:cNvPr id="9" name="그림 8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8D0497DC-F742-945E-FAF3-A3E57E70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6" y="3789348"/>
            <a:ext cx="3805777" cy="129993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xmlns="" id="{BEFCFD07-5CD1-AD32-E7FA-0E1CAC21B4C5}"/>
              </a:ext>
            </a:extLst>
          </p:cNvPr>
          <p:cNvSpPr txBox="1"/>
          <p:nvPr/>
        </p:nvSpPr>
        <p:spPr>
          <a:xfrm>
            <a:off x="810051" y="2116182"/>
            <a:ext cx="2718802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62865">
              <a:spcBef>
                <a:spcPts val="100"/>
              </a:spcBef>
            </a:pPr>
            <a:r>
              <a:rPr lang="en-US" sz="1500" b="1" dirty="0">
                <a:solidFill>
                  <a:srgbClr val="3C3C3B"/>
                </a:solidFill>
                <a:latin typeface="Calibri"/>
                <a:cs typeface="Calibri"/>
              </a:rPr>
              <a:t>2.OWASP ZAP Scanning Attack</a:t>
            </a:r>
            <a:endParaRPr lang="en-US" sz="1500" b="1" spc="180" dirty="0">
              <a:solidFill>
                <a:srgbClr val="3C3C3B"/>
              </a:solidFill>
              <a:latin typeface="Calibri"/>
              <a:cs typeface="Calibri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xmlns="" id="{8AFAADF0-20A6-562A-6358-2ECF5A10C17E}"/>
              </a:ext>
            </a:extLst>
          </p:cNvPr>
          <p:cNvSpPr txBox="1"/>
          <p:nvPr/>
        </p:nvSpPr>
        <p:spPr>
          <a:xfrm>
            <a:off x="808533" y="2929242"/>
            <a:ext cx="3098701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62865">
              <a:spcBef>
                <a:spcPts val="100"/>
              </a:spcBef>
            </a:pPr>
            <a:r>
              <a:rPr lang="en-US" sz="1500" b="1">
                <a:solidFill>
                  <a:srgbClr val="3C3C3B"/>
                </a:solidFill>
                <a:latin typeface="Calibri"/>
                <a:ea typeface="Calibri"/>
                <a:cs typeface="Arial"/>
              </a:rPr>
              <a:t>3.OWASP ZAP Fuzzing Test</a:t>
            </a:r>
            <a:endParaRPr lang="en-US" sz="1500" b="1" spc="180">
              <a:solidFill>
                <a:srgbClr val="3C3C3B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1FCEDF-9D66-EE76-9755-336289881EE5}"/>
              </a:ext>
            </a:extLst>
          </p:cNvPr>
          <p:cNvSpPr txBox="1"/>
          <p:nvPr/>
        </p:nvSpPr>
        <p:spPr>
          <a:xfrm>
            <a:off x="869581" y="2409222"/>
            <a:ext cx="6858311" cy="4308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200" dirty="0">
                <a:latin typeface="Calibri"/>
                <a:ea typeface="Calibri"/>
                <a:cs typeface="Arial"/>
              </a:rPr>
              <a:t>ZAP scan reported 1 high level risk, but it was a misdetection of tool.</a:t>
            </a:r>
            <a:endParaRPr lang="en-US" altLang="en-US" sz="1200" dirty="0">
              <a:solidFill>
                <a:srgbClr val="9BBB59"/>
              </a:solidFill>
              <a:latin typeface="Calibri"/>
              <a:ea typeface="Calibri"/>
              <a:cs typeface="Arial"/>
            </a:endParaRPr>
          </a:p>
          <a:p>
            <a:pPr algn="l"/>
            <a:r>
              <a:rPr lang="en-US" sz="900" dirty="0">
                <a:solidFill>
                  <a:schemeClr val="accent3"/>
                </a:solidFill>
                <a:latin typeface="Calibri"/>
                <a:ea typeface="Malgun Gothic"/>
                <a:cs typeface="Arial"/>
              </a:rPr>
              <a:t>Web application(Cockpit)</a:t>
            </a:r>
            <a:endParaRPr lang="en-US" altLang="en-US" sz="900" dirty="0">
              <a:solidFill>
                <a:schemeClr val="accent3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DD0850-E564-C190-4AE0-CC808865630F}"/>
              </a:ext>
            </a:extLst>
          </p:cNvPr>
          <p:cNvSpPr txBox="1"/>
          <p:nvPr/>
        </p:nvSpPr>
        <p:spPr>
          <a:xfrm>
            <a:off x="4743138" y="1625842"/>
            <a:ext cx="35372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>
                <a:latin typeface="Calibri"/>
                <a:ea typeface="Calibri"/>
                <a:cs typeface="Arial"/>
              </a:rPr>
              <a:t>It is possible to </a:t>
            </a:r>
            <a:r>
              <a:rPr lang="en-US" altLang="ko-KR" sz="1200" u="sng">
                <a:latin typeface="Calibri"/>
                <a:ea typeface="Calibri"/>
                <a:cs typeface="Arial"/>
              </a:rPr>
              <a:t>print internal stack memory</a:t>
            </a:r>
            <a:r>
              <a:rPr lang="en-US" altLang="ko-KR" sz="1200">
                <a:latin typeface="Calibri"/>
                <a:ea typeface="Calibri"/>
                <a:cs typeface="Arial"/>
              </a:rPr>
              <a:t> using </a:t>
            </a:r>
          </a:p>
          <a:p>
            <a:r>
              <a:rPr lang="en-US" altLang="ko-KR" sz="1200">
                <a:latin typeface="Calibri"/>
                <a:ea typeface="Calibri"/>
                <a:cs typeface="Arial"/>
              </a:rPr>
              <a:t>MT_TEXT message.</a:t>
            </a:r>
            <a:endParaRPr lang="en-US" altLang="ko-KR" sz="120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xmlns="" id="{46F2533E-7D1B-0CA1-246C-C51AFB36DB87}"/>
              </a:ext>
            </a:extLst>
          </p:cNvPr>
          <p:cNvSpPr/>
          <p:nvPr/>
        </p:nvSpPr>
        <p:spPr>
          <a:xfrm>
            <a:off x="867466" y="1126989"/>
            <a:ext cx="2619102" cy="456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699" y="0"/>
                </a:lnTo>
              </a:path>
            </a:pathLst>
          </a:custGeom>
          <a:ln w="19049">
            <a:solidFill>
              <a:srgbClr val="C12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xmlns="" id="{D1BDF117-57F8-E428-4071-F25E7522B332}"/>
              </a:ext>
            </a:extLst>
          </p:cNvPr>
          <p:cNvSpPr/>
          <p:nvPr/>
        </p:nvSpPr>
        <p:spPr>
          <a:xfrm flipV="1">
            <a:off x="868147" y="3177743"/>
            <a:ext cx="2098533" cy="5732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699" y="0"/>
                </a:lnTo>
              </a:path>
            </a:pathLst>
          </a:custGeom>
          <a:ln w="19049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7DF752D9-5F19-7C8C-5917-EE5F5E28CB08}"/>
              </a:ext>
            </a:extLst>
          </p:cNvPr>
          <p:cNvSpPr txBox="1">
            <a:spLocks/>
          </p:cNvSpPr>
          <p:nvPr/>
        </p:nvSpPr>
        <p:spPr>
          <a:xfrm>
            <a:off x="6691120" y="-2463"/>
            <a:ext cx="2237569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500" b="1" i="0">
                <a:solidFill>
                  <a:srgbClr val="3C3C3B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1800">
                <a:solidFill>
                  <a:srgbClr val="7F7F7F"/>
                </a:solidFill>
              </a:rPr>
              <a:t>2.Analysis</a:t>
            </a:r>
            <a:endParaRPr lang="en-US" sz="1800" b="0">
              <a:solidFill>
                <a:srgbClr val="7F7F7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350940F1-5B40-B2AA-5291-0B8D459B58DA}"/>
              </a:ext>
            </a:extLst>
          </p:cNvPr>
          <p:cNvCxnSpPr/>
          <p:nvPr/>
        </p:nvCxnSpPr>
        <p:spPr>
          <a:xfrm>
            <a:off x="4247399" y="1321578"/>
            <a:ext cx="493389" cy="2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270012C-B78C-3D04-26CF-F2D27AEB910D}"/>
              </a:ext>
            </a:extLst>
          </p:cNvPr>
          <p:cNvSpPr txBox="1"/>
          <p:nvPr/>
        </p:nvSpPr>
        <p:spPr>
          <a:xfrm>
            <a:off x="869581" y="3181041"/>
            <a:ext cx="3806384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Calibri"/>
                <a:ea typeface="Calibri"/>
                <a:cs typeface="Calibri"/>
              </a:rPr>
              <a:t>ZAP </a:t>
            </a:r>
            <a:r>
              <a:rPr lang="en-US" sz="1200" err="1">
                <a:latin typeface="Calibri"/>
                <a:ea typeface="Calibri"/>
                <a:cs typeface="Calibri"/>
              </a:rPr>
              <a:t>fuzzer</a:t>
            </a:r>
            <a:r>
              <a:rPr lang="en-US" sz="1200">
                <a:latin typeface="Calibri"/>
                <a:ea typeface="Calibri"/>
                <a:cs typeface="Calibri"/>
              </a:rPr>
              <a:t> tried 156,117 fuzzing test, </a:t>
            </a:r>
          </a:p>
          <a:p>
            <a:pPr algn="l"/>
            <a:r>
              <a:rPr lang="en-US" sz="1200">
                <a:latin typeface="Calibri"/>
                <a:ea typeface="Calibri"/>
                <a:cs typeface="Calibri"/>
              </a:rPr>
              <a:t>but there was no crash and no successful injection attack.</a:t>
            </a:r>
          </a:p>
          <a:p>
            <a:pPr algn="l"/>
            <a:r>
              <a:rPr lang="en-US" sz="90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Web application(Cockpit)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xmlns="" id="{75FDDAD9-2346-95CB-8307-C9CD12C77A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ko-KR" dirty="0"/>
              <a:t>9</a:t>
            </a:fld>
            <a:endParaRPr lang="ko-KR" altLang="en-US"/>
          </a:p>
        </p:txBody>
      </p:sp>
      <p:pic>
        <p:nvPicPr>
          <p:cNvPr id="18" name="그림 17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4F1BE002-1790-D69D-D67D-CFD5D825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53" y="2116182"/>
            <a:ext cx="2018351" cy="283666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4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1020</Words>
  <Application>Microsoft Office PowerPoint</Application>
  <PresentationFormat>화면 슬라이드 쇼(16:9)</PresentationFormat>
  <Paragraphs>437</Paragraphs>
  <Slides>27</Slides>
  <Notes>2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NotoSansKR</vt:lpstr>
      <vt:lpstr>맑은 고딕</vt:lpstr>
      <vt:lpstr>맑은 고딕</vt:lpstr>
      <vt:lpstr>Arial</vt:lpstr>
      <vt:lpstr>Calibri</vt:lpstr>
      <vt:lpstr>Wingdings</vt:lpstr>
      <vt:lpstr>Office Theme</vt:lpstr>
      <vt:lpstr>Vulnerability</vt:lpstr>
      <vt:lpstr>Team members and evaluation plan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Evaluation Narrative</vt:lpstr>
      <vt:lpstr>Tool Analysis</vt:lpstr>
      <vt:lpstr>Data transmission</vt:lpstr>
      <vt:lpstr>Storing certificate and key</vt:lpstr>
      <vt:lpstr>Storing certificate and key</vt:lpstr>
      <vt:lpstr>Network configuration</vt:lpstr>
      <vt:lpstr>3.EXPLOIT</vt:lpstr>
      <vt:lpstr>PowerPoint 프레젠테이션</vt:lpstr>
      <vt:lpstr>Exploit via Packet sniffing/spoofing</vt:lpstr>
      <vt:lpstr>Exploit via MITM attack</vt:lpstr>
      <vt:lpstr>Exploit via MITM attack</vt:lpstr>
      <vt:lpstr>Exploit via MITM attack </vt:lpstr>
      <vt:lpstr>Exploit via IP Spoofing </vt:lpstr>
      <vt:lpstr>Conclusions and Recommendations</vt:lpstr>
      <vt:lpstr>Lessons Learned</vt:lpstr>
      <vt:lpstr>THANKS</vt:lpstr>
      <vt:lpstr>VULNERABILITY REPORT</vt:lpstr>
      <vt:lpstr>OWASP ZAP ATTACK</vt:lpstr>
      <vt:lpstr>OWASP ZAP FUZZING TEST</vt:lpstr>
      <vt:lpstr>ZMAP – Port scan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LGSS_Team1_Phase2</dc:title>
  <dc:creator>이훈민/책임연구원/Cyber Security Management Unit(hoonmin.lee@lge.com)</dc:creator>
  <cp:lastModifiedBy>김진우/연구원/리빙어플라이언스제어개발1팀(deenu.kim@lge.com)</cp:lastModifiedBy>
  <cp:revision>9</cp:revision>
  <dcterms:created xsi:type="dcterms:W3CDTF">2024-07-04T18:10:58Z</dcterms:created>
  <dcterms:modified xsi:type="dcterms:W3CDTF">2024-07-11T03:10:49Z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