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C9EF959-5B39-4C01-9813-39F827A64391}">
  <a:tblStyle styleId="{7C9EF959-5B39-4C01-9813-39F827A6439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3a12bf7cb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3a12bf7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3a12bf7c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3a12bf7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Let’s now discuss the data. Our Data Understanding journey began with Data Exploration, Data Modelling which lead to the creation of the Dashboard and Recommender System Tools being delivered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Exploration typically consisted of cleaning the data, creation of new variables to find more insights into the data by creating visualisations. We also transformed the data to make it ready for the recommender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was to create a Recommender System that would help all the stakeholders to find products that are usually sold together so that procurement of those products is made optimal. The dashboard that we aimed to create is a tool for all the relevant departments to collaborate for understanding the business better and take actions and make decisions that help improve the revenue.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rPr lang="en">
                <a:solidFill>
                  <a:schemeClr val="dk1"/>
                </a:solidFill>
                <a:latin typeface="Oswald"/>
                <a:ea typeface="Oswald"/>
                <a:cs typeface="Oswald"/>
                <a:sym typeface="Oswald"/>
              </a:rPr>
              <a:t>Another important part of our analysis was creation of the customer segments. We visualized the distribution of the orders according to different variables like Category, Segment and Region. We could see that Office Supplies had the largest share of all the orders with more than 50% orders, followed by Furniture and Technology.</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rPr lang="en">
                <a:solidFill>
                  <a:schemeClr val="dk1"/>
                </a:solidFill>
                <a:latin typeface="Oswald"/>
                <a:ea typeface="Oswald"/>
                <a:cs typeface="Oswald"/>
                <a:sym typeface="Oswald"/>
              </a:rPr>
              <a:t>While looking at the distribution of the orders according to the customer segment, we found that about half of the orders were from consumers followed by corporate orders and home office owners. When we looked at the distribution by region, the West and the East region not surprisingly contributed the most to the number of orders with smaller percentages from the Central and the South region of the United States.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rPr lang="en">
                <a:solidFill>
                  <a:schemeClr val="dk1"/>
                </a:solidFill>
                <a:latin typeface="Oswald"/>
                <a:ea typeface="Oswald"/>
                <a:cs typeface="Oswald"/>
                <a:sym typeface="Oswald"/>
              </a:rPr>
              <a:t>Now, over to Deenu to talk about the Dashboard and the Recommender System... </a:t>
            </a:r>
            <a:endParaRPr sz="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exploration and </a:t>
            </a:r>
            <a:r>
              <a:rPr lang="en"/>
              <a:t>descriptive</a:t>
            </a:r>
            <a:r>
              <a:rPr lang="en"/>
              <a:t> analysis, we were able to identify different segments and key variables that gave insight into how the organization is performing in each segment. The data provided had a great number of categorical variables. The inferences of modeling is derived from associative type algorithms which on one hand can </a:t>
            </a:r>
            <a:r>
              <a:rPr lang="en"/>
              <a:t>predict</a:t>
            </a:r>
            <a:r>
              <a:rPr lang="en"/>
              <a:t> a consumer behavior in buying the products together and on the other hand, allow buyers and planners to understand which items are purchased together to ensure they are also bought and stocked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to empower the organization, we have developed an interactive dashboard </a:t>
            </a:r>
            <a:r>
              <a:rPr lang="en"/>
              <a:t>which ingests the data near real-time, and display the live charts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Dashboard serves two functions:</a:t>
            </a:r>
            <a:endParaRPr/>
          </a:p>
          <a:p>
            <a:pPr indent="-317500" lvl="0" marL="457200" rtl="0" algn="l">
              <a:spcBef>
                <a:spcPts val="0"/>
              </a:spcBef>
              <a:spcAft>
                <a:spcPts val="0"/>
              </a:spcAft>
              <a:buSzPts val="1400"/>
              <a:buChar char="-"/>
            </a:pPr>
            <a:r>
              <a:rPr lang="en"/>
              <a:t>A descriptive dashboard to simulate the performance of various segments</a:t>
            </a:r>
            <a:endParaRPr/>
          </a:p>
          <a:p>
            <a:pPr indent="-317500" lvl="0" marL="457200" rtl="0" algn="l">
              <a:spcBef>
                <a:spcPts val="0"/>
              </a:spcBef>
              <a:spcAft>
                <a:spcPts val="0"/>
              </a:spcAft>
              <a:buSzPts val="1400"/>
              <a:buChar char="-"/>
            </a:pPr>
            <a:r>
              <a:rPr lang="en"/>
              <a:t>A recommender system to show the consumer </a:t>
            </a:r>
            <a:r>
              <a:rPr lang="en"/>
              <a:t>preferences</a:t>
            </a:r>
            <a:r>
              <a:rPr lang="en"/>
              <a:t> and purchasing behaviours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Dashboard is hosted on a secured Shiny (cloud platform) to simplify integration, improve agility, and ease the burden of implementation for Superstore IT resources.</a:t>
            </a:r>
            <a:endParaRPr/>
          </a:p>
          <a:p>
            <a:pPr indent="0" lvl="0" marL="0" rtl="0" algn="l">
              <a:lnSpc>
                <a:spcPct val="115000"/>
              </a:lnSpc>
              <a:spcBef>
                <a:spcPts val="1600"/>
              </a:spcBef>
              <a:spcAft>
                <a:spcPts val="0"/>
              </a:spcAft>
              <a:buNone/>
            </a:pPr>
            <a:r>
              <a:rPr lang="en"/>
              <a:t>Continue the product demo… </a:t>
            </a:r>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1.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Superstore Sales:</a:t>
            </a:r>
            <a:endParaRPr/>
          </a:p>
          <a:p>
            <a:pPr indent="0" lvl="0" marL="0" rtl="0" algn="ctr">
              <a:spcBef>
                <a:spcPts val="0"/>
              </a:spcBef>
              <a:spcAft>
                <a:spcPts val="0"/>
              </a:spcAft>
              <a:buNone/>
            </a:pPr>
            <a:r>
              <a:rPr lang="en"/>
              <a:t>A Customer Segment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20, 2020</a:t>
            </a:r>
            <a:endParaRPr/>
          </a:p>
          <a:p>
            <a:pPr indent="0" lvl="0" marL="0" rtl="0" algn="ctr">
              <a:spcBef>
                <a:spcPts val="0"/>
              </a:spcBef>
              <a:spcAft>
                <a:spcPts val="0"/>
              </a:spcAft>
              <a:buNone/>
            </a:pPr>
            <a:r>
              <a:rPr lang="en" sz="1200"/>
              <a:t>CSDA 1050 Group 2</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and Recommendations</a:t>
            </a:r>
            <a:endParaRPr/>
          </a:p>
        </p:txBody>
      </p:sp>
      <p:sp>
        <p:nvSpPr>
          <p:cNvPr id="130" name="Google Shape;130;p22"/>
          <p:cNvSpPr txBox="1"/>
          <p:nvPr>
            <p:ph idx="4294967295" type="body"/>
          </p:nvPr>
        </p:nvSpPr>
        <p:spPr>
          <a:xfrm>
            <a:off x="311700" y="1152475"/>
            <a:ext cx="798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summary, the tools being delivered will facilitate the management of items that are key to achieving the value proposition </a:t>
            </a:r>
            <a:r>
              <a:rPr lang="en"/>
              <a:t>AnalytIQ </a:t>
            </a:r>
            <a:r>
              <a:rPr lang="en" sz="1600"/>
              <a:t>set out to deliver in this project:</a:t>
            </a:r>
            <a:endParaRPr sz="1600"/>
          </a:p>
          <a:p>
            <a:pPr indent="0" lvl="0" marL="0" rtl="0" algn="l">
              <a:spcBef>
                <a:spcPts val="1600"/>
              </a:spcBef>
              <a:spcAft>
                <a:spcPts val="0"/>
              </a:spcAft>
              <a:buNone/>
            </a:pPr>
            <a:r>
              <a:rPr lang="en" sz="1600"/>
              <a:t>Transform Superstore’s data into value based insights with the end goal: </a:t>
            </a:r>
            <a:endParaRPr sz="1600"/>
          </a:p>
          <a:p>
            <a:pPr indent="-330200" lvl="0" marL="457200" rtl="0" algn="l">
              <a:spcBef>
                <a:spcPts val="1600"/>
              </a:spcBef>
              <a:spcAft>
                <a:spcPts val="0"/>
              </a:spcAft>
              <a:buSzPts val="1600"/>
              <a:buChar char="●"/>
            </a:pPr>
            <a:r>
              <a:rPr lang="en" sz="1600"/>
              <a:t>to increase revenues</a:t>
            </a:r>
            <a:endParaRPr sz="1600"/>
          </a:p>
          <a:p>
            <a:pPr indent="-330200" lvl="0" marL="457200" rtl="0" algn="l">
              <a:spcBef>
                <a:spcPts val="0"/>
              </a:spcBef>
              <a:spcAft>
                <a:spcPts val="0"/>
              </a:spcAft>
              <a:buSzPts val="1600"/>
              <a:buChar char="●"/>
            </a:pPr>
            <a:r>
              <a:rPr lang="en" sz="1600"/>
              <a:t>offer new products and services</a:t>
            </a:r>
            <a:endParaRPr sz="1600"/>
          </a:p>
          <a:p>
            <a:pPr indent="-330200" lvl="0" marL="457200" rtl="0" algn="l">
              <a:spcBef>
                <a:spcPts val="0"/>
              </a:spcBef>
              <a:spcAft>
                <a:spcPts val="0"/>
              </a:spcAft>
              <a:buSzPts val="1600"/>
              <a:buChar char="●"/>
            </a:pPr>
            <a:r>
              <a:rPr lang="en" sz="1600"/>
              <a:t>better balance supply and demand, </a:t>
            </a:r>
            <a:endParaRPr sz="1600"/>
          </a:p>
          <a:p>
            <a:pPr indent="-330200" lvl="0" marL="457200" rtl="0" algn="l">
              <a:spcBef>
                <a:spcPts val="0"/>
              </a:spcBef>
              <a:spcAft>
                <a:spcPts val="0"/>
              </a:spcAft>
              <a:buSzPts val="1600"/>
              <a:buChar char="●"/>
            </a:pPr>
            <a:r>
              <a:rPr lang="en" sz="1600"/>
              <a:t>optimize marketing offerings and,</a:t>
            </a:r>
            <a:endParaRPr sz="1600"/>
          </a:p>
          <a:p>
            <a:pPr indent="-330200" lvl="0" marL="457200" rtl="0" algn="l">
              <a:spcBef>
                <a:spcPts val="0"/>
              </a:spcBef>
              <a:spcAft>
                <a:spcPts val="0"/>
              </a:spcAft>
              <a:buSzPts val="1600"/>
              <a:buChar char="●"/>
            </a:pPr>
            <a:r>
              <a:rPr lang="en" sz="1600"/>
              <a:t>increase customer engagement.   </a:t>
            </a:r>
            <a:endParaRPr sz="1600"/>
          </a:p>
          <a:p>
            <a:pPr indent="0" lvl="0" marL="0" rtl="0" algn="l">
              <a:spcBef>
                <a:spcPts val="1600"/>
              </a:spcBef>
              <a:spcAft>
                <a:spcPts val="0"/>
              </a:spcAft>
              <a:buNone/>
            </a:pPr>
            <a:r>
              <a:t/>
            </a:r>
            <a:endParaRPr sz="1600"/>
          </a:p>
          <a:p>
            <a:pPr indent="-342900" lvl="0" marL="457200" rtl="0" algn="l">
              <a:lnSpc>
                <a:spcPct val="100000"/>
              </a:lnSpc>
              <a:spcBef>
                <a:spcPts val="1600"/>
              </a:spcBef>
              <a:spcAft>
                <a:spcPts val="0"/>
              </a:spcAft>
              <a:buClr>
                <a:schemeClr val="lt1"/>
              </a:buClr>
              <a:buSzPts val="1800"/>
              <a:buFont typeface="Oswald"/>
              <a:buChar char="●"/>
            </a:pPr>
            <a:r>
              <a:rPr lang="en">
                <a:solidFill>
                  <a:schemeClr val="lt1"/>
                </a:solidFill>
                <a:latin typeface="Oswald"/>
                <a:ea typeface="Oswald"/>
                <a:cs typeface="Oswald"/>
                <a:sym typeface="Oswald"/>
              </a:rPr>
              <a:t>value value based insights, in order to increase revenues, offer new products and services, better balance supply and demand, optimize marketing offerings and increase customer engagement.   </a:t>
            </a:r>
            <a:endParaRPr>
              <a:solidFill>
                <a:schemeClr val="lt1"/>
              </a:solidFill>
              <a:latin typeface="Oswald"/>
              <a:ea typeface="Oswald"/>
              <a:cs typeface="Oswald"/>
              <a:sym typeface="Oswald"/>
            </a:endParaRPr>
          </a:p>
          <a:p>
            <a:pPr indent="-342900" lvl="0" marL="457200" rtl="0" algn="l">
              <a:lnSpc>
                <a:spcPct val="100000"/>
              </a:lnSpc>
              <a:spcBef>
                <a:spcPts val="0"/>
              </a:spcBef>
              <a:spcAft>
                <a:spcPts val="0"/>
              </a:spcAft>
              <a:buClr>
                <a:schemeClr val="lt1"/>
              </a:buClr>
              <a:buSzPts val="1800"/>
              <a:buFont typeface="Oswald"/>
              <a:buChar char="●"/>
            </a:pPr>
            <a:r>
              <a:rPr lang="en">
                <a:solidFill>
                  <a:schemeClr val="lt1"/>
                </a:solidFill>
                <a:latin typeface="Oswald"/>
                <a:ea typeface="Oswald"/>
                <a:cs typeface="Oswald"/>
                <a:sym typeface="Oswald"/>
              </a:rPr>
              <a:t>based insights, in order to increase revenues, offer new products and services, better balance supply and demand, optimize marketing offerings and increase customer engagement.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pic>
        <p:nvPicPr>
          <p:cNvPr id="137" name="Google Shape;137;p23"/>
          <p:cNvPicPr preferRelativeResize="0"/>
          <p:nvPr/>
        </p:nvPicPr>
        <p:blipFill rotWithShape="1">
          <a:blip r:embed="rId3">
            <a:alphaModFix/>
          </a:blip>
          <a:srcRect b="12495" l="0" r="0" t="12502"/>
          <a:stretch/>
        </p:blipFill>
        <p:spPr>
          <a:xfrm>
            <a:off x="431463" y="1093625"/>
            <a:ext cx="1644300" cy="1644300"/>
          </a:xfrm>
          <a:prstGeom prst="ellipse">
            <a:avLst/>
          </a:prstGeom>
          <a:noFill/>
          <a:ln>
            <a:noFill/>
          </a:ln>
        </p:spPr>
      </p:pic>
      <p:sp>
        <p:nvSpPr>
          <p:cNvPr id="138" name="Google Shape;138;p23"/>
          <p:cNvSpPr txBox="1"/>
          <p:nvPr>
            <p:ph idx="4294967295" type="body"/>
          </p:nvPr>
        </p:nvSpPr>
        <p:spPr>
          <a:xfrm>
            <a:off x="164925" y="280517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Kaustubh Mulay</a:t>
            </a:r>
            <a:endParaRPr sz="1700">
              <a:solidFill>
                <a:schemeClr val="dk1"/>
              </a:solidFill>
            </a:endParaRPr>
          </a:p>
        </p:txBody>
      </p:sp>
      <p:cxnSp>
        <p:nvCxnSpPr>
          <p:cNvPr id="139" name="Google Shape;139;p23"/>
          <p:cNvCxnSpPr/>
          <p:nvPr/>
        </p:nvCxnSpPr>
        <p:spPr>
          <a:xfrm>
            <a:off x="1118175" y="3180938"/>
            <a:ext cx="270900" cy="0"/>
          </a:xfrm>
          <a:prstGeom prst="straightConnector1">
            <a:avLst/>
          </a:prstGeom>
          <a:noFill/>
          <a:ln cap="flat" cmpd="sng" w="9525">
            <a:solidFill>
              <a:schemeClr val="dk2"/>
            </a:solidFill>
            <a:prstDash val="solid"/>
            <a:round/>
            <a:headEnd len="sm" w="sm" type="none"/>
            <a:tailEnd len="sm" w="sm" type="none"/>
          </a:ln>
        </p:spPr>
      </p:cxnSp>
      <p:pic>
        <p:nvPicPr>
          <p:cNvPr id="140" name="Google Shape;140;p23"/>
          <p:cNvPicPr preferRelativeResize="0"/>
          <p:nvPr/>
        </p:nvPicPr>
        <p:blipFill rotWithShape="1">
          <a:blip r:embed="rId4">
            <a:alphaModFix/>
          </a:blip>
          <a:srcRect b="4220" l="0" r="0" t="4220"/>
          <a:stretch/>
        </p:blipFill>
        <p:spPr>
          <a:xfrm>
            <a:off x="2649421" y="1093775"/>
            <a:ext cx="1644300" cy="1644000"/>
          </a:xfrm>
          <a:prstGeom prst="ellipse">
            <a:avLst/>
          </a:prstGeom>
          <a:noFill/>
          <a:ln>
            <a:noFill/>
          </a:ln>
        </p:spPr>
      </p:pic>
      <p:sp>
        <p:nvSpPr>
          <p:cNvPr id="141" name="Google Shape;141;p23"/>
          <p:cNvSpPr txBox="1"/>
          <p:nvPr>
            <p:ph idx="4294967295" type="body"/>
          </p:nvPr>
        </p:nvSpPr>
        <p:spPr>
          <a:xfrm>
            <a:off x="2390671" y="280517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Deenu Yadav</a:t>
            </a:r>
            <a:endParaRPr sz="1700">
              <a:solidFill>
                <a:schemeClr val="dk1"/>
              </a:solidFill>
            </a:endParaRPr>
          </a:p>
        </p:txBody>
      </p:sp>
      <p:cxnSp>
        <p:nvCxnSpPr>
          <p:cNvPr id="142" name="Google Shape;142;p23"/>
          <p:cNvCxnSpPr/>
          <p:nvPr/>
        </p:nvCxnSpPr>
        <p:spPr>
          <a:xfrm>
            <a:off x="3327800" y="3180938"/>
            <a:ext cx="270900" cy="0"/>
          </a:xfrm>
          <a:prstGeom prst="straightConnector1">
            <a:avLst/>
          </a:prstGeom>
          <a:noFill/>
          <a:ln cap="flat" cmpd="sng" w="9525">
            <a:solidFill>
              <a:schemeClr val="dk2"/>
            </a:solidFill>
            <a:prstDash val="solid"/>
            <a:round/>
            <a:headEnd len="sm" w="sm" type="none"/>
            <a:tailEnd len="sm" w="sm" type="none"/>
          </a:ln>
        </p:spPr>
      </p:cxnSp>
      <p:pic>
        <p:nvPicPr>
          <p:cNvPr id="143" name="Google Shape;143;p23"/>
          <p:cNvPicPr preferRelativeResize="0"/>
          <p:nvPr/>
        </p:nvPicPr>
        <p:blipFill rotWithShape="1">
          <a:blip r:embed="rId5">
            <a:alphaModFix/>
          </a:blip>
          <a:srcRect b="6445" l="0" r="0" t="6445"/>
          <a:stretch/>
        </p:blipFill>
        <p:spPr>
          <a:xfrm>
            <a:off x="4867379" y="1093613"/>
            <a:ext cx="1644300" cy="1644300"/>
          </a:xfrm>
          <a:prstGeom prst="ellipse">
            <a:avLst/>
          </a:prstGeom>
          <a:noFill/>
          <a:ln>
            <a:noFill/>
          </a:ln>
        </p:spPr>
      </p:pic>
      <p:sp>
        <p:nvSpPr>
          <p:cNvPr id="144" name="Google Shape;144;p23"/>
          <p:cNvSpPr txBox="1"/>
          <p:nvPr>
            <p:ph idx="4294967295" type="body"/>
          </p:nvPr>
        </p:nvSpPr>
        <p:spPr>
          <a:xfrm>
            <a:off x="4584180" y="280517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Fanny Gauvera</a:t>
            </a:r>
            <a:endParaRPr sz="1700">
              <a:solidFill>
                <a:schemeClr val="dk1"/>
              </a:solidFill>
            </a:endParaRPr>
          </a:p>
        </p:txBody>
      </p:sp>
      <p:cxnSp>
        <p:nvCxnSpPr>
          <p:cNvPr id="145" name="Google Shape;145;p23"/>
          <p:cNvCxnSpPr/>
          <p:nvPr/>
        </p:nvCxnSpPr>
        <p:spPr>
          <a:xfrm>
            <a:off x="5554075" y="3180938"/>
            <a:ext cx="270900" cy="0"/>
          </a:xfrm>
          <a:prstGeom prst="straightConnector1">
            <a:avLst/>
          </a:prstGeom>
          <a:noFill/>
          <a:ln cap="flat" cmpd="sng" w="9525">
            <a:solidFill>
              <a:schemeClr val="dk2"/>
            </a:solidFill>
            <a:prstDash val="solid"/>
            <a:round/>
            <a:headEnd len="sm" w="sm" type="none"/>
            <a:tailEnd len="sm" w="sm" type="none"/>
          </a:ln>
        </p:spPr>
      </p:cxnSp>
      <p:pic>
        <p:nvPicPr>
          <p:cNvPr id="146" name="Google Shape;146;p23"/>
          <p:cNvPicPr preferRelativeResize="0"/>
          <p:nvPr/>
        </p:nvPicPr>
        <p:blipFill rotWithShape="1">
          <a:blip r:embed="rId6">
            <a:alphaModFix/>
          </a:blip>
          <a:srcRect b="0" l="0" r="0" t="0"/>
          <a:stretch/>
        </p:blipFill>
        <p:spPr>
          <a:xfrm>
            <a:off x="7085338" y="1093625"/>
            <a:ext cx="1644300" cy="1644300"/>
          </a:xfrm>
          <a:prstGeom prst="ellipse">
            <a:avLst/>
          </a:prstGeom>
          <a:noFill/>
          <a:ln>
            <a:noFill/>
          </a:ln>
        </p:spPr>
      </p:pic>
      <p:sp>
        <p:nvSpPr>
          <p:cNvPr id="147" name="Google Shape;147;p23"/>
          <p:cNvSpPr txBox="1"/>
          <p:nvPr>
            <p:ph idx="4294967295" type="body"/>
          </p:nvPr>
        </p:nvSpPr>
        <p:spPr>
          <a:xfrm>
            <a:off x="6793801" y="280517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Dave Delva</a:t>
            </a:r>
            <a:endParaRPr sz="1700">
              <a:solidFill>
                <a:schemeClr val="dk1"/>
              </a:solidFill>
            </a:endParaRPr>
          </a:p>
        </p:txBody>
      </p:sp>
      <p:cxnSp>
        <p:nvCxnSpPr>
          <p:cNvPr id="148" name="Google Shape;148;p23"/>
          <p:cNvCxnSpPr/>
          <p:nvPr/>
        </p:nvCxnSpPr>
        <p:spPr>
          <a:xfrm>
            <a:off x="7747050" y="3180938"/>
            <a:ext cx="270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Deliverables</a:t>
            </a:r>
            <a:endParaRPr/>
          </a:p>
        </p:txBody>
      </p:sp>
      <p:grpSp>
        <p:nvGrpSpPr>
          <p:cNvPr id="154" name="Google Shape;154;p24"/>
          <p:cNvGrpSpPr/>
          <p:nvPr/>
        </p:nvGrpSpPr>
        <p:grpSpPr>
          <a:xfrm>
            <a:off x="424825" y="1253973"/>
            <a:ext cx="8294372" cy="799416"/>
            <a:chOff x="424813" y="1177875"/>
            <a:chExt cx="8294372" cy="849900"/>
          </a:xfrm>
        </p:grpSpPr>
        <p:sp>
          <p:nvSpPr>
            <p:cNvPr id="155" name="Google Shape;155;p24"/>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4"/>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1</a:t>
            </a:r>
            <a:endParaRPr>
              <a:solidFill>
                <a:schemeClr val="lt1"/>
              </a:solidFill>
            </a:endParaRPr>
          </a:p>
        </p:txBody>
      </p:sp>
      <p:sp>
        <p:nvSpPr>
          <p:cNvPr id="158" name="Google Shape;158;p24"/>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Cleansed and transformed data with automated scripts; ingest real-time data.</a:t>
            </a:r>
            <a:endParaRPr sz="1600">
              <a:solidFill>
                <a:schemeClr val="lt1"/>
              </a:solidFill>
            </a:endParaRPr>
          </a:p>
        </p:txBody>
      </p:sp>
      <p:grpSp>
        <p:nvGrpSpPr>
          <p:cNvPr id="159" name="Google Shape;159;p24"/>
          <p:cNvGrpSpPr/>
          <p:nvPr/>
        </p:nvGrpSpPr>
        <p:grpSpPr>
          <a:xfrm>
            <a:off x="424825" y="2127339"/>
            <a:ext cx="8294360" cy="799416"/>
            <a:chOff x="424813" y="2075689"/>
            <a:chExt cx="8294360" cy="849900"/>
          </a:xfrm>
        </p:grpSpPr>
        <p:sp>
          <p:nvSpPr>
            <p:cNvPr id="160" name="Google Shape;160;p24"/>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4"/>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2</a:t>
            </a:r>
            <a:endParaRPr>
              <a:solidFill>
                <a:schemeClr val="lt1"/>
              </a:solidFill>
            </a:endParaRPr>
          </a:p>
        </p:txBody>
      </p:sp>
      <p:sp>
        <p:nvSpPr>
          <p:cNvPr id="163" name="Google Shape;163;p24"/>
          <p:cNvSpPr txBox="1"/>
          <p:nvPr>
            <p:ph idx="4294967295" type="body"/>
          </p:nvPr>
        </p:nvSpPr>
        <p:spPr>
          <a:xfrm>
            <a:off x="3480450" y="2127475"/>
            <a:ext cx="5238900" cy="799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Detailed descriptive analysis on market segments to explore new potential opportunities.</a:t>
            </a:r>
            <a:endParaRPr sz="1600">
              <a:solidFill>
                <a:schemeClr val="lt1"/>
              </a:solidFill>
            </a:endParaRPr>
          </a:p>
        </p:txBody>
      </p:sp>
      <p:grpSp>
        <p:nvGrpSpPr>
          <p:cNvPr id="164" name="Google Shape;164;p24"/>
          <p:cNvGrpSpPr/>
          <p:nvPr/>
        </p:nvGrpSpPr>
        <p:grpSpPr>
          <a:xfrm>
            <a:off x="424825" y="3000705"/>
            <a:ext cx="8294360" cy="799447"/>
            <a:chOff x="424813" y="2974405"/>
            <a:chExt cx="8294360" cy="849933"/>
          </a:xfrm>
        </p:grpSpPr>
        <p:sp>
          <p:nvSpPr>
            <p:cNvPr id="165" name="Google Shape;165;p24"/>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4"/>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3</a:t>
            </a:r>
            <a:endParaRPr>
              <a:solidFill>
                <a:schemeClr val="lt1"/>
              </a:solidFill>
            </a:endParaRPr>
          </a:p>
        </p:txBody>
      </p:sp>
      <p:sp>
        <p:nvSpPr>
          <p:cNvPr id="168" name="Google Shape;168;p24"/>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Product recommender system to predict consumer behavior in buying products.</a:t>
            </a:r>
            <a:endParaRPr sz="1600">
              <a:solidFill>
                <a:schemeClr val="lt1"/>
              </a:solidFill>
            </a:endParaRPr>
          </a:p>
        </p:txBody>
      </p:sp>
      <p:grpSp>
        <p:nvGrpSpPr>
          <p:cNvPr id="169" name="Google Shape;169;p24"/>
          <p:cNvGrpSpPr/>
          <p:nvPr/>
        </p:nvGrpSpPr>
        <p:grpSpPr>
          <a:xfrm>
            <a:off x="424825" y="3874103"/>
            <a:ext cx="8294360" cy="799447"/>
            <a:chOff x="424813" y="3871259"/>
            <a:chExt cx="8294360" cy="849933"/>
          </a:xfrm>
        </p:grpSpPr>
        <p:sp>
          <p:nvSpPr>
            <p:cNvPr id="170" name="Google Shape;170;p24"/>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4"/>
          <p:cNvSpPr txBox="1"/>
          <p:nvPr>
            <p:ph idx="4294967295" type="body"/>
          </p:nvPr>
        </p:nvSpPr>
        <p:spPr>
          <a:xfrm>
            <a:off x="5396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173" name="Google Shape;173;p24"/>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S</a:t>
            </a:r>
            <a:r>
              <a:rPr lang="en" sz="1600">
                <a:solidFill>
                  <a:schemeClr val="lt1"/>
                </a:solidFill>
              </a:rPr>
              <a:t>elf-serving </a:t>
            </a:r>
            <a:r>
              <a:rPr lang="en" sz="1600">
                <a:solidFill>
                  <a:schemeClr val="lt1"/>
                </a:solidFill>
              </a:rPr>
              <a:t>dashboard to see real-time segment trends, performance and consumer preferences.</a:t>
            </a:r>
            <a:endParaRPr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Stakeholders</a:t>
            </a:r>
            <a:endParaRPr/>
          </a:p>
          <a:p>
            <a:pPr indent="-342900" lvl="0" marL="457200" rtl="0" algn="l">
              <a:spcBef>
                <a:spcPts val="0"/>
              </a:spcBef>
              <a:spcAft>
                <a:spcPts val="0"/>
              </a:spcAft>
              <a:buSzPts val="1800"/>
              <a:buAutoNum type="arabicPeriod"/>
            </a:pPr>
            <a:r>
              <a:rPr lang="en"/>
              <a:t>Problem Statement</a:t>
            </a:r>
            <a:endParaRPr/>
          </a:p>
          <a:p>
            <a:pPr indent="-342900" lvl="0" marL="457200" rtl="0" algn="l">
              <a:spcBef>
                <a:spcPts val="0"/>
              </a:spcBef>
              <a:spcAft>
                <a:spcPts val="0"/>
              </a:spcAft>
              <a:buSzPts val="1800"/>
              <a:buAutoNum type="arabicPeriod"/>
            </a:pPr>
            <a:r>
              <a:rPr lang="en"/>
              <a:t>Value Proposition</a:t>
            </a:r>
            <a:endParaRPr/>
          </a:p>
          <a:p>
            <a:pPr indent="-342900" lvl="0" marL="457200" rtl="0" algn="l">
              <a:spcBef>
                <a:spcPts val="0"/>
              </a:spcBef>
              <a:spcAft>
                <a:spcPts val="0"/>
              </a:spcAft>
              <a:buSzPts val="1800"/>
              <a:buAutoNum type="arabicPeriod"/>
            </a:pPr>
            <a:r>
              <a:rPr lang="en"/>
              <a:t>Deliverables</a:t>
            </a:r>
            <a:endParaRPr/>
          </a:p>
          <a:p>
            <a:pPr indent="-342900" lvl="0" marL="457200" rtl="0" algn="l">
              <a:spcBef>
                <a:spcPts val="0"/>
              </a:spcBef>
              <a:spcAft>
                <a:spcPts val="0"/>
              </a:spcAft>
              <a:buSzPts val="1800"/>
              <a:buAutoNum type="arabicPeriod"/>
            </a:pPr>
            <a:r>
              <a:rPr lang="en"/>
              <a:t>Data Understanding</a:t>
            </a:r>
            <a:endParaRPr/>
          </a:p>
          <a:p>
            <a:pPr indent="-342900" lvl="0" marL="457200" rtl="0" algn="l">
              <a:spcBef>
                <a:spcPts val="0"/>
              </a:spcBef>
              <a:spcAft>
                <a:spcPts val="0"/>
              </a:spcAft>
              <a:buSzPts val="1800"/>
              <a:buAutoNum type="arabicPeriod"/>
            </a:pPr>
            <a:r>
              <a:rPr lang="en"/>
              <a:t>Customer</a:t>
            </a:r>
            <a:r>
              <a:rPr lang="en"/>
              <a:t> Segment</a:t>
            </a:r>
            <a:endParaRPr/>
          </a:p>
          <a:p>
            <a:pPr indent="-342900" lvl="0" marL="457200" rtl="0" algn="l">
              <a:spcBef>
                <a:spcPts val="0"/>
              </a:spcBef>
              <a:spcAft>
                <a:spcPts val="0"/>
              </a:spcAft>
              <a:buSzPts val="1800"/>
              <a:buAutoNum type="arabicPeriod"/>
            </a:pPr>
            <a:r>
              <a:rPr lang="en"/>
              <a:t>Insights and Recommendations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72" name="Google Shape;72;p15"/>
          <p:cNvSpPr txBox="1"/>
          <p:nvPr>
            <p:ph idx="1" type="body"/>
          </p:nvPr>
        </p:nvSpPr>
        <p:spPr>
          <a:xfrm>
            <a:off x="311700" y="1714500"/>
            <a:ext cx="8520600" cy="285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AnalytIQ is a consulting firm hired by the Superstore to deliver actionable insights to assist the organization in </a:t>
            </a:r>
            <a:r>
              <a:rPr lang="en"/>
              <a:t>optimizing their promotional, planning and overall supply chain management to increase competitiveness in the marketplace.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5052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Stakeholders</a:t>
            </a:r>
            <a:endParaRPr/>
          </a:p>
        </p:txBody>
      </p:sp>
      <p:graphicFrame>
        <p:nvGraphicFramePr>
          <p:cNvPr id="78" name="Google Shape;78;p16"/>
          <p:cNvGraphicFramePr/>
          <p:nvPr/>
        </p:nvGraphicFramePr>
        <p:xfrm>
          <a:off x="4791325" y="385400"/>
          <a:ext cx="3000000" cy="3000000"/>
        </p:xfrm>
        <a:graphic>
          <a:graphicData uri="http://schemas.openxmlformats.org/drawingml/2006/table">
            <a:tbl>
              <a:tblPr>
                <a:noFill/>
                <a:tableStyleId>{7C9EF959-5B39-4C01-9813-39F827A64391}</a:tableStyleId>
              </a:tblPr>
              <a:tblGrid>
                <a:gridCol w="1282075"/>
                <a:gridCol w="2859975"/>
              </a:tblGrid>
              <a:tr h="331200">
                <a:tc>
                  <a:txBody>
                    <a:bodyPr/>
                    <a:lstStyle/>
                    <a:p>
                      <a:pPr indent="0" lvl="0" marL="0" rtl="0" algn="l">
                        <a:lnSpc>
                          <a:spcPct val="115000"/>
                        </a:lnSpc>
                        <a:spcBef>
                          <a:spcPts val="0"/>
                        </a:spcBef>
                        <a:spcAft>
                          <a:spcPts val="0"/>
                        </a:spcAft>
                        <a:buNone/>
                      </a:pPr>
                      <a:r>
                        <a:rPr b="1" lang="en" sz="1100"/>
                        <a:t>Stakeholder</a:t>
                      </a:r>
                      <a:endParaRPr b="1"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100"/>
                        <a:t>Value of Analysis</a:t>
                      </a:r>
                      <a:endParaRPr b="1"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CCCCC"/>
                    </a:solidFill>
                  </a:tcPr>
                </a:tc>
              </a:tr>
              <a:tr h="468850">
                <a:tc>
                  <a:txBody>
                    <a:bodyPr/>
                    <a:lstStyle/>
                    <a:p>
                      <a:pPr indent="0" lvl="0" marL="0" rtl="0" algn="l">
                        <a:lnSpc>
                          <a:spcPct val="115000"/>
                        </a:lnSpc>
                        <a:spcBef>
                          <a:spcPts val="0"/>
                        </a:spcBef>
                        <a:spcAft>
                          <a:spcPts val="0"/>
                        </a:spcAft>
                        <a:buNone/>
                      </a:pPr>
                      <a:r>
                        <a:rPr lang="en" sz="1200"/>
                        <a:t>Supply Chain</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highlight>
                            <a:srgbClr val="FFFFFF"/>
                          </a:highlight>
                        </a:rPr>
                        <a:t>Develop concise, strategic plans and goals based on sound metrics</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31650">
                <a:tc>
                  <a:txBody>
                    <a:bodyPr/>
                    <a:lstStyle/>
                    <a:p>
                      <a:pPr indent="0" lvl="0" marL="0" rtl="0" algn="l">
                        <a:lnSpc>
                          <a:spcPct val="115000"/>
                        </a:lnSpc>
                        <a:spcBef>
                          <a:spcPts val="0"/>
                        </a:spcBef>
                        <a:spcAft>
                          <a:spcPts val="0"/>
                        </a:spcAft>
                        <a:buNone/>
                      </a:pPr>
                      <a:r>
                        <a:rPr lang="en" sz="1200"/>
                        <a:t>Marketing</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Employ marketing tactics based on metrics, analysis of past performance and strategy</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16200">
                <a:tc>
                  <a:txBody>
                    <a:bodyPr/>
                    <a:lstStyle/>
                    <a:p>
                      <a:pPr indent="0" lvl="0" marL="0" rtl="0" algn="l">
                        <a:lnSpc>
                          <a:spcPct val="115000"/>
                        </a:lnSpc>
                        <a:spcBef>
                          <a:spcPts val="0"/>
                        </a:spcBef>
                        <a:spcAft>
                          <a:spcPts val="0"/>
                        </a:spcAft>
                        <a:buNone/>
                      </a:pPr>
                      <a:r>
                        <a:rPr lang="en" sz="1200"/>
                        <a:t>Logistics</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Streamline logistics &amp; warehouse operation, reduce cost &amp; errors, and achieve a higher perfect order rate</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49525">
                <a:tc>
                  <a:txBody>
                    <a:bodyPr/>
                    <a:lstStyle/>
                    <a:p>
                      <a:pPr indent="0" lvl="0" marL="0" rtl="0" algn="l">
                        <a:lnSpc>
                          <a:spcPct val="115000"/>
                        </a:lnSpc>
                        <a:spcBef>
                          <a:spcPts val="0"/>
                        </a:spcBef>
                        <a:spcAft>
                          <a:spcPts val="0"/>
                        </a:spcAft>
                        <a:buNone/>
                      </a:pPr>
                      <a:r>
                        <a:rPr lang="en" sz="1200"/>
                        <a:t>Merchandise Financial Planning &amp; Procurement</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Increase profit with better planning and buying; set sales, margin and inventory targets based on analysis</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26500">
                <a:tc>
                  <a:txBody>
                    <a:bodyPr/>
                    <a:lstStyle/>
                    <a:p>
                      <a:pPr indent="0" lvl="0" marL="0" rtl="0" algn="l">
                        <a:lnSpc>
                          <a:spcPct val="115000"/>
                        </a:lnSpc>
                        <a:spcBef>
                          <a:spcPts val="0"/>
                        </a:spcBef>
                        <a:spcAft>
                          <a:spcPts val="0"/>
                        </a:spcAft>
                        <a:buNone/>
                      </a:pPr>
                      <a:r>
                        <a:rPr lang="en" sz="1200"/>
                        <a:t>eCommerce</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Better understanding of trends and market segments, ability to cross-promote products</a:t>
                      </a:r>
                      <a:endParaRPr sz="12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274300"/>
            <a:ext cx="3803100" cy="486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latin typeface="Oswald"/>
                <a:ea typeface="Oswald"/>
                <a:cs typeface="Oswald"/>
                <a:sym typeface="Oswald"/>
              </a:rPr>
              <a:t>Problem Statement</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b="1" sz="2400">
              <a:solidFill>
                <a:srgbClr val="FFFFFF"/>
              </a:solidFill>
              <a:latin typeface="Oswald"/>
              <a:ea typeface="Oswald"/>
              <a:cs typeface="Oswald"/>
              <a:sym typeface="Oswald"/>
            </a:endParaRPr>
          </a:p>
          <a:p>
            <a:pPr indent="0" lvl="0" marL="0" rtl="0" algn="l">
              <a:spcBef>
                <a:spcPts val="1600"/>
              </a:spcBef>
              <a:spcAft>
                <a:spcPts val="0"/>
              </a:spcAft>
              <a:buNone/>
            </a:pPr>
            <a:r>
              <a:t/>
            </a:r>
            <a:endParaRPr sz="2400">
              <a:solidFill>
                <a:srgbClr val="FFFFFF"/>
              </a:solidFill>
              <a:latin typeface="Oswald"/>
              <a:ea typeface="Oswald"/>
              <a:cs typeface="Oswald"/>
              <a:sym typeface="Oswald"/>
            </a:endParaRPr>
          </a:p>
          <a:p>
            <a:pPr indent="0" lvl="0" marL="0" rtl="0" algn="l">
              <a:spcBef>
                <a:spcPts val="1600"/>
              </a:spcBef>
              <a:spcAft>
                <a:spcPts val="0"/>
              </a:spcAft>
              <a:buNone/>
            </a:pPr>
            <a:r>
              <a:rPr lang="en" sz="2400">
                <a:solidFill>
                  <a:srgbClr val="FFFFFF"/>
                </a:solidFill>
                <a:latin typeface="Oswald"/>
                <a:ea typeface="Oswald"/>
                <a:cs typeface="Oswald"/>
                <a:sym typeface="Oswald"/>
              </a:rPr>
              <a:t>How can the </a:t>
            </a:r>
            <a:r>
              <a:rPr b="1" lang="en" sz="2400">
                <a:solidFill>
                  <a:srgbClr val="FFFFFF"/>
                </a:solidFill>
                <a:latin typeface="Oswald"/>
                <a:ea typeface="Oswald"/>
                <a:cs typeface="Oswald"/>
                <a:sym typeface="Oswald"/>
              </a:rPr>
              <a:t>data</a:t>
            </a:r>
            <a:r>
              <a:rPr lang="en" sz="2400">
                <a:solidFill>
                  <a:srgbClr val="FFFFFF"/>
                </a:solidFill>
                <a:latin typeface="Oswald"/>
                <a:ea typeface="Oswald"/>
                <a:cs typeface="Oswald"/>
                <a:sym typeface="Oswald"/>
              </a:rPr>
              <a:t> provided be broken down by customer segments that will yield </a:t>
            </a:r>
            <a:r>
              <a:rPr b="1" lang="en" sz="2400">
                <a:solidFill>
                  <a:srgbClr val="FFFFFF"/>
                </a:solidFill>
                <a:latin typeface="Oswald"/>
                <a:ea typeface="Oswald"/>
                <a:cs typeface="Oswald"/>
                <a:sym typeface="Oswald"/>
              </a:rPr>
              <a:t>value</a:t>
            </a:r>
            <a:r>
              <a:rPr lang="en" sz="2400">
                <a:solidFill>
                  <a:srgbClr val="FFFFFF"/>
                </a:solidFill>
                <a:latin typeface="Oswald"/>
                <a:ea typeface="Oswald"/>
                <a:cs typeface="Oswald"/>
                <a:sym typeface="Oswald"/>
              </a:rPr>
              <a:t>?</a:t>
            </a:r>
            <a:endParaRPr sz="2400">
              <a:solidFill>
                <a:srgbClr val="FFFFFF"/>
              </a:solidFill>
              <a:latin typeface="Oswald"/>
              <a:ea typeface="Oswald"/>
              <a:cs typeface="Oswald"/>
              <a:sym typeface="Oswald"/>
            </a:endParaRPr>
          </a:p>
          <a:p>
            <a:pPr indent="0" lvl="0" marL="0" rtl="0" algn="l">
              <a:spcBef>
                <a:spcPts val="1600"/>
              </a:spcBef>
              <a:spcAft>
                <a:spcPts val="0"/>
              </a:spcAft>
              <a:buNone/>
            </a:pPr>
            <a:r>
              <a:t/>
            </a:r>
            <a:endParaRPr sz="2400">
              <a:solidFill>
                <a:srgbClr val="FFFFFF"/>
              </a:solidFill>
              <a:latin typeface="Oswald"/>
              <a:ea typeface="Oswald"/>
              <a:cs typeface="Oswald"/>
              <a:sym typeface="Oswald"/>
            </a:endParaRPr>
          </a:p>
          <a:p>
            <a:pPr indent="0" lvl="0" marL="0" rtl="0" algn="l">
              <a:spcBef>
                <a:spcPts val="1600"/>
              </a:spcBef>
              <a:spcAft>
                <a:spcPts val="1600"/>
              </a:spcAft>
              <a:buNone/>
            </a:pPr>
            <a:r>
              <a:t/>
            </a:r>
            <a:endParaRPr>
              <a:solidFill>
                <a:srgbClr val="FFFFFF"/>
              </a:solidFill>
            </a:endParaRPr>
          </a:p>
        </p:txBody>
      </p:sp>
      <p:pic>
        <p:nvPicPr>
          <p:cNvPr id="84" name="Google Shape;84;p17"/>
          <p:cNvPicPr preferRelativeResize="0"/>
          <p:nvPr/>
        </p:nvPicPr>
        <p:blipFill>
          <a:blip r:embed="rId3">
            <a:alphaModFix/>
          </a:blip>
          <a:stretch>
            <a:fillRect/>
          </a:stretch>
        </p:blipFill>
        <p:spPr>
          <a:xfrm>
            <a:off x="4350000" y="951275"/>
            <a:ext cx="4511376" cy="351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
                                        </p:tgtEl>
                                      </p:cBhvr>
                                    </p:animEffect>
                                    <p:set>
                                      <p:cBhvr>
                                        <p:cTn dur="1" fill="hold">
                                          <p:stCondLst>
                                            <p:cond delay="1000"/>
                                          </p:stCondLst>
                                        </p:cTn>
                                        <p:tgtEl>
                                          <p:spTgt spid="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517975" y="565950"/>
            <a:ext cx="7238700" cy="40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Value Proposition</a:t>
            </a:r>
            <a:r>
              <a:rPr b="1" lang="en" sz="2400"/>
              <a:t>: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lang="en" sz="1800"/>
              <a:t>Transform data into value based insights, in order to increase revenues, offer new products and services, better balance supply and demand, optimize marketing </a:t>
            </a:r>
            <a:r>
              <a:rPr lang="en" sz="1800"/>
              <a:t>offerings</a:t>
            </a:r>
            <a:r>
              <a:rPr lang="en" sz="1800"/>
              <a:t> and increase customer engagement.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grpSp>
        <p:nvGrpSpPr>
          <p:cNvPr id="95" name="Google Shape;95;p19"/>
          <p:cNvGrpSpPr/>
          <p:nvPr/>
        </p:nvGrpSpPr>
        <p:grpSpPr>
          <a:xfrm>
            <a:off x="431925" y="1304875"/>
            <a:ext cx="2628925" cy="3416400"/>
            <a:chOff x="431925" y="1304875"/>
            <a:chExt cx="2628925" cy="3416400"/>
          </a:xfrm>
        </p:grpSpPr>
        <p:sp>
          <p:nvSpPr>
            <p:cNvPr id="96" name="Google Shape;96;p1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Data Exploration</a:t>
            </a:r>
            <a:endParaRPr sz="1200">
              <a:solidFill>
                <a:schemeClr val="lt1"/>
              </a:solidFill>
            </a:endParaRPr>
          </a:p>
        </p:txBody>
      </p:sp>
      <p:sp>
        <p:nvSpPr>
          <p:cNvPr id="99" name="Google Shape;99;p19"/>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187325" lvl="0" marL="114300" rtl="0" algn="l">
              <a:spcBef>
                <a:spcPts val="0"/>
              </a:spcBef>
              <a:spcAft>
                <a:spcPts val="0"/>
              </a:spcAft>
              <a:buSzPts val="1600"/>
              <a:buChar char="●"/>
            </a:pPr>
            <a:r>
              <a:rPr lang="en" sz="1600"/>
              <a:t>Data cleaning, manipulation and visualization</a:t>
            </a:r>
            <a:endParaRPr sz="1600"/>
          </a:p>
          <a:p>
            <a:pPr indent="-215900" lvl="0" marL="142875" rtl="0" algn="l">
              <a:spcBef>
                <a:spcPts val="0"/>
              </a:spcBef>
              <a:spcAft>
                <a:spcPts val="0"/>
              </a:spcAft>
              <a:buSzPts val="1600"/>
              <a:buChar char="●"/>
            </a:pPr>
            <a:r>
              <a:rPr lang="en" sz="1600"/>
              <a:t>Creation of new variables depending on the need</a:t>
            </a:r>
            <a:endParaRPr sz="1600"/>
          </a:p>
          <a:p>
            <a:pPr indent="-215900" lvl="0" marL="142875" rtl="0" algn="l">
              <a:spcBef>
                <a:spcPts val="0"/>
              </a:spcBef>
              <a:spcAft>
                <a:spcPts val="0"/>
              </a:spcAft>
              <a:buSzPts val="1600"/>
              <a:buChar char="●"/>
            </a:pPr>
            <a:r>
              <a:rPr lang="en" sz="1600"/>
              <a:t>Giving shape to the data for Modelling</a:t>
            </a:r>
            <a:endParaRPr sz="1600"/>
          </a:p>
        </p:txBody>
      </p:sp>
      <p:grpSp>
        <p:nvGrpSpPr>
          <p:cNvPr id="100" name="Google Shape;100;p19"/>
          <p:cNvGrpSpPr/>
          <p:nvPr/>
        </p:nvGrpSpPr>
        <p:grpSpPr>
          <a:xfrm>
            <a:off x="3320450" y="1304875"/>
            <a:ext cx="2632500" cy="3416400"/>
            <a:chOff x="3320450" y="1304875"/>
            <a:chExt cx="2632500" cy="3416400"/>
          </a:xfrm>
        </p:grpSpPr>
        <p:sp>
          <p:nvSpPr>
            <p:cNvPr id="101" name="Google Shape;101;p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9"/>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Data Modelling</a:t>
            </a:r>
            <a:endParaRPr>
              <a:solidFill>
                <a:schemeClr val="lt1"/>
              </a:solidFill>
            </a:endParaRPr>
          </a:p>
        </p:txBody>
      </p:sp>
      <p:sp>
        <p:nvSpPr>
          <p:cNvPr id="104" name="Google Shape;104;p19"/>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209550" lvl="0" marL="142875" rtl="0" algn="l">
              <a:spcBef>
                <a:spcPts val="1600"/>
              </a:spcBef>
              <a:spcAft>
                <a:spcPts val="0"/>
              </a:spcAft>
              <a:buSzPts val="1500"/>
              <a:buChar char="●"/>
            </a:pPr>
            <a:r>
              <a:rPr lang="en" sz="1500"/>
              <a:t>Association Rule Mining using Apriori Algorithm for Recommender System</a:t>
            </a:r>
            <a:endParaRPr sz="1500"/>
          </a:p>
        </p:txBody>
      </p:sp>
      <p:grpSp>
        <p:nvGrpSpPr>
          <p:cNvPr id="105" name="Google Shape;105;p19"/>
          <p:cNvGrpSpPr/>
          <p:nvPr/>
        </p:nvGrpSpPr>
        <p:grpSpPr>
          <a:xfrm>
            <a:off x="6212550" y="1304875"/>
            <a:ext cx="2632500" cy="3416400"/>
            <a:chOff x="6212550" y="1304875"/>
            <a:chExt cx="2632500" cy="3416400"/>
          </a:xfrm>
        </p:grpSpPr>
        <p:sp>
          <p:nvSpPr>
            <p:cNvPr id="106" name="Google Shape;106;p1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9"/>
          <p:cNvSpPr txBox="1"/>
          <p:nvPr>
            <p:ph idx="4294967295" type="body"/>
          </p:nvPr>
        </p:nvSpPr>
        <p:spPr>
          <a:xfrm>
            <a:off x="6235025" y="1193675"/>
            <a:ext cx="2597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Dashboard &amp; Recommender System</a:t>
            </a:r>
            <a:endParaRPr sz="1400">
              <a:solidFill>
                <a:schemeClr val="lt1"/>
              </a:solidFill>
            </a:endParaRPr>
          </a:p>
          <a:p>
            <a:pPr indent="0" lvl="0" marL="0" rtl="0" algn="l">
              <a:spcBef>
                <a:spcPts val="0"/>
              </a:spcBef>
              <a:spcAft>
                <a:spcPts val="0"/>
              </a:spcAft>
              <a:buNone/>
            </a:pPr>
            <a:r>
              <a:t/>
            </a:r>
            <a:endParaRPr sz="1200">
              <a:solidFill>
                <a:schemeClr val="lt1"/>
              </a:solidFill>
            </a:endParaRPr>
          </a:p>
        </p:txBody>
      </p:sp>
      <p:sp>
        <p:nvSpPr>
          <p:cNvPr id="109" name="Google Shape;109;p19"/>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158750" lvl="0" marL="114300" rtl="0" algn="l">
              <a:spcBef>
                <a:spcPts val="0"/>
              </a:spcBef>
              <a:spcAft>
                <a:spcPts val="0"/>
              </a:spcAft>
              <a:buSzPts val="1600"/>
              <a:buChar char="●"/>
            </a:pPr>
            <a:r>
              <a:rPr lang="en" sz="1600"/>
              <a:t>Dashboard to be utilized by all departments to eliminate plan discrepancies and organizational silos</a:t>
            </a:r>
            <a:endParaRPr sz="1600"/>
          </a:p>
          <a:p>
            <a:pPr indent="-158750" lvl="0" marL="114300" rtl="0" algn="l">
              <a:spcBef>
                <a:spcPts val="0"/>
              </a:spcBef>
              <a:spcAft>
                <a:spcPts val="0"/>
              </a:spcAft>
              <a:buSzPts val="1600"/>
              <a:buChar char="●"/>
            </a:pPr>
            <a:r>
              <a:rPr lang="en" sz="1600"/>
              <a:t>Recommender system will provide insights to customer preferences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553225" y="16830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Customer Segments</a:t>
            </a:r>
            <a:endParaRPr/>
          </a:p>
        </p:txBody>
      </p:sp>
      <p:grpSp>
        <p:nvGrpSpPr>
          <p:cNvPr id="115" name="Google Shape;115;p20"/>
          <p:cNvGrpSpPr/>
          <p:nvPr/>
        </p:nvGrpSpPr>
        <p:grpSpPr>
          <a:xfrm>
            <a:off x="161925" y="1200150"/>
            <a:ext cx="8820150" cy="2743200"/>
            <a:chOff x="152400" y="1181700"/>
            <a:chExt cx="8820150" cy="2743200"/>
          </a:xfrm>
        </p:grpSpPr>
        <p:pic>
          <p:nvPicPr>
            <p:cNvPr id="116" name="Google Shape;116;p20"/>
            <p:cNvPicPr preferRelativeResize="0"/>
            <p:nvPr/>
          </p:nvPicPr>
          <p:blipFill>
            <a:blip r:embed="rId3">
              <a:alphaModFix/>
            </a:blip>
            <a:stretch>
              <a:fillRect/>
            </a:stretch>
          </p:blipFill>
          <p:spPr>
            <a:xfrm>
              <a:off x="152400" y="1181700"/>
              <a:ext cx="2838450" cy="2743200"/>
            </a:xfrm>
            <a:prstGeom prst="rect">
              <a:avLst/>
            </a:prstGeom>
            <a:noFill/>
            <a:ln>
              <a:noFill/>
            </a:ln>
          </p:spPr>
        </p:pic>
        <p:pic>
          <p:nvPicPr>
            <p:cNvPr id="117" name="Google Shape;117;p20"/>
            <p:cNvPicPr preferRelativeResize="0"/>
            <p:nvPr/>
          </p:nvPicPr>
          <p:blipFill>
            <a:blip r:embed="rId4">
              <a:alphaModFix/>
            </a:blip>
            <a:stretch>
              <a:fillRect/>
            </a:stretch>
          </p:blipFill>
          <p:spPr>
            <a:xfrm>
              <a:off x="3143250" y="1181700"/>
              <a:ext cx="2838450" cy="2743200"/>
            </a:xfrm>
            <a:prstGeom prst="rect">
              <a:avLst/>
            </a:prstGeom>
            <a:noFill/>
            <a:ln>
              <a:noFill/>
            </a:ln>
          </p:spPr>
        </p:pic>
        <p:pic>
          <p:nvPicPr>
            <p:cNvPr id="118" name="Google Shape;118;p20"/>
            <p:cNvPicPr preferRelativeResize="0"/>
            <p:nvPr/>
          </p:nvPicPr>
          <p:blipFill>
            <a:blip r:embed="rId5">
              <a:alphaModFix/>
            </a:blip>
            <a:stretch>
              <a:fillRect/>
            </a:stretch>
          </p:blipFill>
          <p:spPr>
            <a:xfrm>
              <a:off x="6134100" y="1181700"/>
              <a:ext cx="2838450" cy="27432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a:t>
            </a:r>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empower the marketing, product planning, and procurement teams in their decision making, we have developed an interactive dashboard which ingests the data near real-time, and display the live charts</a:t>
            </a:r>
            <a:endParaRPr sz="1600"/>
          </a:p>
          <a:p>
            <a:pPr indent="0" lvl="0" marL="0" rtl="0" algn="l">
              <a:spcBef>
                <a:spcPts val="1600"/>
              </a:spcBef>
              <a:spcAft>
                <a:spcPts val="0"/>
              </a:spcAft>
              <a:buNone/>
            </a:pPr>
            <a:r>
              <a:rPr lang="en" sz="1600"/>
              <a:t>Dashboard is designed to meet two purposes.</a:t>
            </a:r>
            <a:endParaRPr sz="1600"/>
          </a:p>
          <a:p>
            <a:pPr indent="-330200" lvl="0" marL="457200" rtl="0" algn="l">
              <a:spcBef>
                <a:spcPts val="1600"/>
              </a:spcBef>
              <a:spcAft>
                <a:spcPts val="0"/>
              </a:spcAft>
              <a:buSzPts val="1600"/>
              <a:buChar char="●"/>
            </a:pPr>
            <a:r>
              <a:rPr lang="en" sz="1600"/>
              <a:t>A descriptive dashboard to simulate the performance of various segments</a:t>
            </a:r>
            <a:endParaRPr sz="1600"/>
          </a:p>
          <a:p>
            <a:pPr indent="-330200" lvl="0" marL="457200" rtl="0" algn="l">
              <a:spcBef>
                <a:spcPts val="0"/>
              </a:spcBef>
              <a:spcAft>
                <a:spcPts val="0"/>
              </a:spcAft>
              <a:buSzPts val="1600"/>
              <a:buChar char="●"/>
            </a:pPr>
            <a:r>
              <a:rPr lang="en" sz="1600"/>
              <a:t>A recommender system to show the consumer preference in buying products together</a:t>
            </a:r>
            <a:endParaRPr sz="1600"/>
          </a:p>
          <a:p>
            <a:pPr indent="0" lvl="0" marL="0" rtl="0" algn="l">
              <a:spcBef>
                <a:spcPts val="1600"/>
              </a:spcBef>
              <a:spcAft>
                <a:spcPts val="0"/>
              </a:spcAft>
              <a:buNone/>
            </a:pPr>
            <a:r>
              <a:rPr lang="en" sz="1600"/>
              <a:t>Dashboard is hosted on a secured Shiny (cloud platform) to simplify integration, improve agility, and ease the burden of implementation for Superstore IT resources.</a:t>
            </a:r>
            <a:endParaRPr sz="1600"/>
          </a:p>
          <a:p>
            <a:pPr indent="0" lvl="0" marL="0" rtl="0" algn="l">
              <a:spcBef>
                <a:spcPts val="1600"/>
              </a:spcBef>
              <a:spcAft>
                <a:spcPts val="1600"/>
              </a:spcAft>
              <a:buNone/>
            </a:pPr>
            <a:r>
              <a:rPr lang="en" sz="1600"/>
              <a:t>Continue the product demo…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