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86"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4/18/2024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4/18/2024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tatista.com/statistics/272698/global-market-share-held-by-mobile-operating-systems-since-2009/#:~:text=Android%20maintained%20its%20position%20as,the%20mobile%20operating%20system%20mark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racle.com/java/technologies/java-se-support-roadma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9C3E-84F7-49F2-AE1E-BBE1333EB3AD}"/>
              </a:ext>
            </a:extLst>
          </p:cNvPr>
          <p:cNvSpPr>
            <a:spLocks noGrp="1"/>
          </p:cNvSpPr>
          <p:nvPr>
            <p:ph type="ctrTitle"/>
          </p:nvPr>
        </p:nvSpPr>
        <p:spPr/>
        <p:txBody>
          <a:bodyPr/>
          <a:lstStyle/>
          <a:p>
            <a:r>
              <a:rPr lang="en-US" dirty="0"/>
              <a:t>Deep Vegada</a:t>
            </a:r>
            <a:endParaRPr lang="en-IN" dirty="0"/>
          </a:p>
        </p:txBody>
      </p:sp>
      <p:sp>
        <p:nvSpPr>
          <p:cNvPr id="3" name="Subtitle 2">
            <a:extLst>
              <a:ext uri="{FF2B5EF4-FFF2-40B4-BE49-F238E27FC236}">
                <a16:creationId xmlns:a16="http://schemas.microsoft.com/office/drawing/2014/main" id="{CD573092-1DE6-4DA5-ADBC-4A41C5319874}"/>
              </a:ext>
            </a:extLst>
          </p:cNvPr>
          <p:cNvSpPr>
            <a:spLocks noGrp="1"/>
          </p:cNvSpPr>
          <p:nvPr>
            <p:ph type="subTitle" idx="1"/>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Java Future Enhancements</a:t>
            </a:r>
            <a:endParaRPr lang="en-IN"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419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C1B9-880D-433B-A7AD-B5BAE4A72A23}"/>
              </a:ext>
            </a:extLst>
          </p:cNvPr>
          <p:cNvSpPr>
            <a:spLocks noGrp="1"/>
          </p:cNvSpPr>
          <p:nvPr>
            <p:ph type="title"/>
          </p:nvPr>
        </p:nvSpPr>
        <p:spPr/>
        <p:txBody>
          <a:bodyPr/>
          <a:lstStyle/>
          <a:p>
            <a:r>
              <a:rPr lang="en-US" b="1" dirty="0"/>
              <a:t>7. Java Offers Backward Compatibility</a:t>
            </a:r>
            <a:br>
              <a:rPr lang="en-US" b="1" dirty="0"/>
            </a:br>
            <a:endParaRPr lang="en-IN" dirty="0"/>
          </a:p>
        </p:txBody>
      </p:sp>
      <p:sp>
        <p:nvSpPr>
          <p:cNvPr id="3" name="Content Placeholder 2">
            <a:extLst>
              <a:ext uri="{FF2B5EF4-FFF2-40B4-BE49-F238E27FC236}">
                <a16:creationId xmlns:a16="http://schemas.microsoft.com/office/drawing/2014/main" id="{4A25C941-6E68-478B-98CD-42CD7B12D142}"/>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While Java continues to undergo evolutionary changes, the proponents of the language are working hard to ensure that the Java code written today can compile into bytecode that can run on a 20-year-old server.</a:t>
            </a:r>
          </a:p>
          <a:p>
            <a:pPr algn="just"/>
            <a:r>
              <a:rPr lang="en-US" dirty="0">
                <a:solidFill>
                  <a:schemeClr val="bg1"/>
                </a:solidFill>
                <a:latin typeface="Arial" panose="020B0604020202020204" pitchFamily="34" charset="0"/>
                <a:cs typeface="Arial" panose="020B0604020202020204" pitchFamily="34" charset="0"/>
              </a:rPr>
              <a:t>The backwards-compatible attribute of Java inspires confidence in the developer community that needs a language to support their long-term needs. They can use Java for Enterprise projects that need to be maintained for a long time.</a:t>
            </a:r>
          </a:p>
          <a:p>
            <a:pPr algn="just"/>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20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41F8-1823-421C-B666-E5B8FAD3FF9A}"/>
              </a:ext>
            </a:extLst>
          </p:cNvPr>
          <p:cNvSpPr>
            <a:spLocks noGrp="1"/>
          </p:cNvSpPr>
          <p:nvPr>
            <p:ph type="title"/>
          </p:nvPr>
        </p:nvSpPr>
        <p:spPr/>
        <p:txBody>
          <a:bodyPr/>
          <a:lstStyle/>
          <a:p>
            <a:r>
              <a:rPr lang="en-US" b="1" dirty="0"/>
              <a:t>8. Java Enjoys Massive Community Support</a:t>
            </a:r>
            <a:br>
              <a:rPr lang="en-US" b="1" dirty="0"/>
            </a:br>
            <a:endParaRPr lang="en-IN" dirty="0"/>
          </a:p>
        </p:txBody>
      </p:sp>
      <p:sp>
        <p:nvSpPr>
          <p:cNvPr id="3" name="Content Placeholder 2">
            <a:extLst>
              <a:ext uri="{FF2B5EF4-FFF2-40B4-BE49-F238E27FC236}">
                <a16:creationId xmlns:a16="http://schemas.microsoft.com/office/drawing/2014/main" id="{0E6DCD13-5CBB-4740-BD06-47EDCD224190}"/>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One of the most prominent benefits of Java is its extensive community of developers, which surpasses that of any other programming language. Thanks to this active community support and Oracle, Java has been a stable language for several years. Java programmers can leverage forums like </a:t>
            </a:r>
            <a:r>
              <a:rPr lang="en-US" dirty="0" err="1">
                <a:solidFill>
                  <a:schemeClr val="bg1"/>
                </a:solidFill>
                <a:latin typeface="Arial" panose="020B0604020202020204" pitchFamily="34" charset="0"/>
                <a:cs typeface="Arial" panose="020B0604020202020204" pitchFamily="34" charset="0"/>
              </a:rPr>
              <a:t>StackOverflow</a:t>
            </a:r>
            <a:r>
              <a:rPr lang="en-US" dirty="0">
                <a:solidFill>
                  <a:schemeClr val="bg1"/>
                </a:solidFill>
                <a:latin typeface="Arial" panose="020B0604020202020204" pitchFamily="34" charset="0"/>
                <a:cs typeface="Arial" panose="020B0604020202020204" pitchFamily="34" charset="0"/>
              </a:rPr>
              <a:t> to post queries and get suitable answers from experts to debug their code. And the best part-all this guidance comes for free.</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847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9064-20EE-4A9C-9596-748464AA4DD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522E14-8119-4D79-9B93-2311EB452345}"/>
              </a:ext>
            </a:extLst>
          </p:cNvPr>
          <p:cNvSpPr>
            <a:spLocks noGrp="1"/>
          </p:cNvSpPr>
          <p:nvPr>
            <p:ph idx="1"/>
          </p:nvPr>
        </p:nvSpPr>
        <p:spPr>
          <a:xfrm>
            <a:off x="4965451" y="4305114"/>
            <a:ext cx="9613861" cy="3599316"/>
          </a:xfrm>
        </p:spPr>
        <p:txBody>
          <a:bodyPr>
            <a:normAutofit/>
          </a:bodyPr>
          <a:lstStyle/>
          <a:p>
            <a:pPr marL="0" indent="0">
              <a:buNone/>
            </a:pPr>
            <a:r>
              <a:rPr lang="en-US" sz="7200" dirty="0">
                <a:solidFill>
                  <a:schemeClr val="bg1"/>
                </a:solidFill>
              </a:rPr>
              <a:t>Thank you</a:t>
            </a:r>
            <a:endParaRPr lang="en-IN" sz="7200" dirty="0">
              <a:solidFill>
                <a:schemeClr val="bg1"/>
              </a:solidFill>
            </a:endParaRPr>
          </a:p>
        </p:txBody>
      </p:sp>
    </p:spTree>
    <p:extLst>
      <p:ext uri="{BB962C8B-B14F-4D97-AF65-F5344CB8AC3E}">
        <p14:creationId xmlns:p14="http://schemas.microsoft.com/office/powerpoint/2010/main" val="34539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98F6-D342-4101-B75D-424307D2F89A}"/>
              </a:ext>
            </a:extLst>
          </p:cNvPr>
          <p:cNvSpPr>
            <a:spLocks noGrp="1"/>
          </p:cNvSpPr>
          <p:nvPr>
            <p:ph type="title"/>
          </p:nvPr>
        </p:nvSpPr>
        <p:spPr/>
        <p:txBody>
          <a:bodyPr/>
          <a:lstStyle/>
          <a:p>
            <a:r>
              <a:rPr lang="en-US" dirty="0"/>
              <a:t>What is java..?</a:t>
            </a:r>
            <a:endParaRPr lang="en-IN" dirty="0"/>
          </a:p>
        </p:txBody>
      </p:sp>
      <p:sp>
        <p:nvSpPr>
          <p:cNvPr id="3" name="Content Placeholder 2">
            <a:extLst>
              <a:ext uri="{FF2B5EF4-FFF2-40B4-BE49-F238E27FC236}">
                <a16:creationId xmlns:a16="http://schemas.microsoft.com/office/drawing/2014/main" id="{A3E7B775-278C-4375-A5D4-32A4254D898E}"/>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Java is a programming language and computing platform first released by Sun Microsystems in 1995. </a:t>
            </a:r>
          </a:p>
          <a:p>
            <a:pPr algn="just"/>
            <a:r>
              <a:rPr lang="en-US" dirty="0">
                <a:solidFill>
                  <a:schemeClr val="bg1"/>
                </a:solidFill>
                <a:latin typeface="Arial" panose="020B0604020202020204" pitchFamily="34" charset="0"/>
                <a:cs typeface="Arial" panose="020B0604020202020204" pitchFamily="34" charset="0"/>
              </a:rPr>
              <a:t>It has evolved from humble beginnings to power a large share of today’s digital world, by providing the reliable platform upon which many services and applications are built. New, innovative products and digital services designed for the future continue to rely on Java, as well.</a:t>
            </a:r>
          </a:p>
          <a:p>
            <a:pPr algn="just"/>
            <a:r>
              <a:rPr lang="en-US" dirty="0">
                <a:solidFill>
                  <a:schemeClr val="bg1"/>
                </a:solidFill>
                <a:latin typeface="Arial" panose="020B0604020202020204" pitchFamily="34" charset="0"/>
                <a:cs typeface="Arial" panose="020B0604020202020204" pitchFamily="34" charset="0"/>
              </a:rPr>
              <a:t>Also java has opps concept</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798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4C5A-9AED-4F2D-8DD2-55C593A893BF}"/>
              </a:ext>
            </a:extLst>
          </p:cNvPr>
          <p:cNvSpPr>
            <a:spLocks noGrp="1"/>
          </p:cNvSpPr>
          <p:nvPr>
            <p:ph type="title"/>
          </p:nvPr>
        </p:nvSpPr>
        <p:spPr/>
        <p:txBody>
          <a:bodyPr/>
          <a:lstStyle/>
          <a:p>
            <a:r>
              <a:rPr lang="en-US" b="1" dirty="0"/>
              <a:t>Key Advantages of Java Programming</a:t>
            </a:r>
            <a:br>
              <a:rPr lang="en-US" b="1" dirty="0"/>
            </a:br>
            <a:endParaRPr lang="en-IN" dirty="0"/>
          </a:p>
        </p:txBody>
      </p:sp>
      <p:sp>
        <p:nvSpPr>
          <p:cNvPr id="3" name="Content Placeholder 2">
            <a:extLst>
              <a:ext uri="{FF2B5EF4-FFF2-40B4-BE49-F238E27FC236}">
                <a16:creationId xmlns:a16="http://schemas.microsoft.com/office/drawing/2014/main" id="{3D6FD916-0EB7-448C-8DEC-BC145A2DB479}"/>
              </a:ext>
            </a:extLst>
          </p:cNvPr>
          <p:cNvSpPr>
            <a:spLocks noGrp="1"/>
          </p:cNvSpPr>
          <p:nvPr>
            <p:ph idx="1"/>
          </p:nvPr>
        </p:nvSpPr>
        <p:spPr/>
        <p:txBody>
          <a:bodyPr>
            <a:normAutofit lnSpcReduction="10000"/>
          </a:bodyPr>
          <a:lstStyle/>
          <a:p>
            <a:r>
              <a:rPr lang="en-US" b="1" dirty="0">
                <a:solidFill>
                  <a:schemeClr val="bg1"/>
                </a:solidFill>
                <a:latin typeface="Arial" panose="020B0604020202020204" pitchFamily="34" charset="0"/>
                <a:cs typeface="Arial" panose="020B0604020202020204" pitchFamily="34" charset="0"/>
              </a:rPr>
              <a:t>1. Java is Flexible and Easy to Use</a:t>
            </a:r>
          </a:p>
          <a:p>
            <a:r>
              <a:rPr lang="fr-FR" b="1" dirty="0">
                <a:solidFill>
                  <a:schemeClr val="bg1"/>
                </a:solidFill>
                <a:latin typeface="Arial" panose="020B0604020202020204" pitchFamily="34" charset="0"/>
                <a:cs typeface="Arial" panose="020B0604020202020204" pitchFamily="34" charset="0"/>
              </a:rPr>
              <a:t>2. Android OS Relies on Java</a:t>
            </a:r>
          </a:p>
          <a:p>
            <a:r>
              <a:rPr lang="en-IN" b="1" dirty="0">
                <a:solidFill>
                  <a:schemeClr val="bg1"/>
                </a:solidFill>
                <a:latin typeface="Arial" panose="020B0604020202020204" pitchFamily="34" charset="0"/>
                <a:cs typeface="Arial" panose="020B0604020202020204" pitchFamily="34" charset="0"/>
              </a:rPr>
              <a:t>3. Java Offers Cloud-Native Compatibility</a:t>
            </a:r>
          </a:p>
          <a:p>
            <a:r>
              <a:rPr lang="fr-FR" b="1" dirty="0">
                <a:solidFill>
                  <a:schemeClr val="bg1"/>
                </a:solidFill>
                <a:latin typeface="Arial" panose="020B0604020202020204" pitchFamily="34" charset="0"/>
                <a:cs typeface="Arial" panose="020B0604020202020204" pitchFamily="34" charset="0"/>
              </a:rPr>
              <a:t>4. Java Undergoes Constant Enhancements</a:t>
            </a:r>
          </a:p>
          <a:p>
            <a:r>
              <a:rPr lang="en-IN" b="1" dirty="0">
                <a:solidFill>
                  <a:schemeClr val="bg1"/>
                </a:solidFill>
                <a:latin typeface="Arial" panose="020B0604020202020204" pitchFamily="34" charset="0"/>
                <a:cs typeface="Arial" panose="020B0604020202020204" pitchFamily="34" charset="0"/>
              </a:rPr>
              <a:t>5. Java is Platform-Independent</a:t>
            </a:r>
          </a:p>
          <a:p>
            <a:r>
              <a:rPr lang="en-IN" b="1" dirty="0">
                <a:solidFill>
                  <a:schemeClr val="bg1"/>
                </a:solidFill>
                <a:latin typeface="Arial" panose="020B0604020202020204" pitchFamily="34" charset="0"/>
                <a:cs typeface="Arial" panose="020B0604020202020204" pitchFamily="34" charset="0"/>
              </a:rPr>
              <a:t>6. Java Boasts Extensive API</a:t>
            </a:r>
          </a:p>
          <a:p>
            <a:r>
              <a:rPr lang="en-US" b="1" dirty="0">
                <a:solidFill>
                  <a:schemeClr val="bg1"/>
                </a:solidFill>
                <a:latin typeface="Arial" panose="020B0604020202020204" pitchFamily="34" charset="0"/>
                <a:cs typeface="Arial" panose="020B0604020202020204" pitchFamily="34" charset="0"/>
              </a:rPr>
              <a:t>7. Java Offers Backward Compatibility</a:t>
            </a:r>
          </a:p>
          <a:p>
            <a:r>
              <a:rPr lang="en-US" b="1" dirty="0">
                <a:solidFill>
                  <a:schemeClr val="bg1"/>
                </a:solidFill>
                <a:latin typeface="Arial" panose="020B0604020202020204" pitchFamily="34" charset="0"/>
                <a:cs typeface="Arial" panose="020B0604020202020204" pitchFamily="34" charset="0"/>
              </a:rPr>
              <a:t>8. Java Enjoys Massive Community Support</a:t>
            </a: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90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C562-FB41-4212-8639-78AC51C72071}"/>
              </a:ext>
            </a:extLst>
          </p:cNvPr>
          <p:cNvSpPr>
            <a:spLocks noGrp="1"/>
          </p:cNvSpPr>
          <p:nvPr>
            <p:ph type="title"/>
          </p:nvPr>
        </p:nvSpPr>
        <p:spPr/>
        <p:txBody>
          <a:bodyPr/>
          <a:lstStyle/>
          <a:p>
            <a:r>
              <a:rPr lang="en-US" b="1" dirty="0"/>
              <a:t>1. Java is Flexible and Easy to Use</a:t>
            </a:r>
            <a:br>
              <a:rPr lang="en-US" b="1" dirty="0"/>
            </a:br>
            <a:endParaRPr lang="en-IN" dirty="0"/>
          </a:p>
        </p:txBody>
      </p:sp>
      <p:sp>
        <p:nvSpPr>
          <p:cNvPr id="3" name="Content Placeholder 2">
            <a:extLst>
              <a:ext uri="{FF2B5EF4-FFF2-40B4-BE49-F238E27FC236}">
                <a16:creationId xmlns:a16="http://schemas.microsoft.com/office/drawing/2014/main" id="{66CEC59D-4024-4020-BDCA-6091A840F8BA}"/>
              </a:ext>
            </a:extLst>
          </p:cNvPr>
          <p:cNvSpPr>
            <a:spLocks noGrp="1"/>
          </p:cNvSpPr>
          <p:nvPr>
            <p:ph idx="1"/>
          </p:nvPr>
        </p:nvSpPr>
        <p:spPr/>
        <p:txBody>
          <a:bodyPr>
            <a:normAutofit fontScale="92500" lnSpcReduction="10000"/>
          </a:bodyPr>
          <a:lstStyle/>
          <a:p>
            <a:pPr algn="just"/>
            <a:r>
              <a:rPr lang="en-US" dirty="0">
                <a:solidFill>
                  <a:schemeClr val="bg1"/>
                </a:solidFill>
                <a:latin typeface="Arial" panose="020B0604020202020204" pitchFamily="34" charset="0"/>
                <a:cs typeface="Arial" panose="020B0604020202020204" pitchFamily="34" charset="0"/>
              </a:rPr>
              <a:t>One of the key factors that explain Java’s relevance in the face of digital disruption and breakthrough innovation is that it’s a well-rounded language with an exhaustive set of libraries and frameworks tech teams find immensely useful. In this day and age, when technology leaders demand high-performing applications to keep pace with evolving user needs, Java software development stands out as a viable </a:t>
            </a:r>
            <a:r>
              <a:rPr lang="en-US" dirty="0" err="1">
                <a:solidFill>
                  <a:schemeClr val="bg1"/>
                </a:solidFill>
                <a:latin typeface="Arial" panose="020B0604020202020204" pitchFamily="34" charset="0"/>
                <a:cs typeface="Arial" panose="020B0604020202020204" pitchFamily="34" charset="0"/>
              </a:rPr>
              <a:t>solutionOne</a:t>
            </a:r>
            <a:r>
              <a:rPr lang="en-US" dirty="0">
                <a:solidFill>
                  <a:schemeClr val="bg1"/>
                </a:solidFill>
                <a:latin typeface="Arial" panose="020B0604020202020204" pitchFamily="34" charset="0"/>
                <a:cs typeface="Arial" panose="020B0604020202020204" pitchFamily="34" charset="0"/>
              </a:rPr>
              <a:t> of the key factors that explain Java’s relevance in the face of digital disruption and breakthrough innovation is that it’s a well-rounded language with an exhaustive set of libraries and frameworks tech teams find immensely useful. In this day and age, when technology leaders demand high-performing applications to keep pace with evolving user needs, Java software development stands out as a viable solution</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01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E312-6757-4E10-BBF5-050BDB539A09}"/>
              </a:ext>
            </a:extLst>
          </p:cNvPr>
          <p:cNvSpPr>
            <a:spLocks noGrp="1"/>
          </p:cNvSpPr>
          <p:nvPr>
            <p:ph type="title"/>
          </p:nvPr>
        </p:nvSpPr>
        <p:spPr/>
        <p:txBody>
          <a:bodyPr/>
          <a:lstStyle/>
          <a:p>
            <a:r>
              <a:rPr lang="fr-FR" b="1" dirty="0"/>
              <a:t>2. Android OS Relies on Java</a:t>
            </a:r>
            <a:br>
              <a:rPr lang="fr-FR" b="1" dirty="0"/>
            </a:br>
            <a:endParaRPr lang="en-IN" dirty="0"/>
          </a:p>
        </p:txBody>
      </p:sp>
      <p:sp>
        <p:nvSpPr>
          <p:cNvPr id="3" name="Content Placeholder 2">
            <a:extLst>
              <a:ext uri="{FF2B5EF4-FFF2-40B4-BE49-F238E27FC236}">
                <a16:creationId xmlns:a16="http://schemas.microsoft.com/office/drawing/2014/main" id="{1FD54F7F-D1B1-46EE-924F-633381A0C1BC}"/>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There is no denying that Android is the most popular operating system for mobile phones and tablets. Android controls around </a:t>
            </a:r>
            <a:r>
              <a:rPr lang="en-US" u="sng"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71%</a:t>
            </a:r>
            <a:r>
              <a:rPr lang="en-US" dirty="0">
                <a:solidFill>
                  <a:schemeClr val="bg1"/>
                </a:solidFill>
                <a:latin typeface="Arial" panose="020B0604020202020204" pitchFamily="34" charset="0"/>
                <a:cs typeface="Arial" panose="020B0604020202020204" pitchFamily="34" charset="0"/>
              </a:rPr>
              <a:t> of the entire mobile operating system market (Statista). Since Android OS is primarily designed in Java, it relies heavily on Java.</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72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5179-3BD0-4A35-B0A4-536141B7EE8F}"/>
              </a:ext>
            </a:extLst>
          </p:cNvPr>
          <p:cNvSpPr>
            <a:spLocks noGrp="1"/>
          </p:cNvSpPr>
          <p:nvPr>
            <p:ph type="title"/>
          </p:nvPr>
        </p:nvSpPr>
        <p:spPr/>
        <p:txBody>
          <a:bodyPr>
            <a:normAutofit fontScale="90000"/>
          </a:bodyPr>
          <a:lstStyle/>
          <a:p>
            <a:br>
              <a:rPr lang="en-US" dirty="0"/>
            </a:br>
            <a:r>
              <a:rPr lang="en-IN" b="1" dirty="0"/>
              <a:t>3. Java Offers Cloud-Native Compatibility</a:t>
            </a:r>
            <a:br>
              <a:rPr lang="en-IN" b="1" dirty="0"/>
            </a:br>
            <a:endParaRPr lang="en-IN" dirty="0"/>
          </a:p>
        </p:txBody>
      </p:sp>
      <p:sp>
        <p:nvSpPr>
          <p:cNvPr id="3" name="Content Placeholder 2">
            <a:extLst>
              <a:ext uri="{FF2B5EF4-FFF2-40B4-BE49-F238E27FC236}">
                <a16:creationId xmlns:a16="http://schemas.microsoft.com/office/drawing/2014/main" id="{0775B763-5C6C-462F-8081-4EFD599EE1AF}"/>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A cloud-native environment calls for runtimes that are fast to start, consume less memory, and deliver high performance. Java Virtual Machine (JVM) is a natural fit for cloud-native applications as it comes with the right mix of performance and innovation. Cloud-native Java runtimes such as Eclipse help bring down runtime costs while enabling high throughput</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43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FC4A-97C0-4ECA-99E2-3702326152D3}"/>
              </a:ext>
            </a:extLst>
          </p:cNvPr>
          <p:cNvSpPr>
            <a:spLocks noGrp="1"/>
          </p:cNvSpPr>
          <p:nvPr>
            <p:ph type="title"/>
          </p:nvPr>
        </p:nvSpPr>
        <p:spPr/>
        <p:txBody>
          <a:bodyPr/>
          <a:lstStyle/>
          <a:p>
            <a:r>
              <a:rPr lang="fr-FR" b="1" dirty="0"/>
              <a:t>4. Java Undergoes Constant Enhancements</a:t>
            </a:r>
            <a:br>
              <a:rPr lang="fr-FR" b="1" dirty="0"/>
            </a:br>
            <a:endParaRPr lang="en-IN" dirty="0"/>
          </a:p>
        </p:txBody>
      </p:sp>
      <p:sp>
        <p:nvSpPr>
          <p:cNvPr id="3" name="Content Placeholder 2">
            <a:extLst>
              <a:ext uri="{FF2B5EF4-FFF2-40B4-BE49-F238E27FC236}">
                <a16:creationId xmlns:a16="http://schemas.microsoft.com/office/drawing/2014/main" id="{E9C759BD-F213-491C-B1ED-02FC0A3C46BA}"/>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Since the acquisition of Sun Microsystems, the original owner of Java, by </a:t>
            </a:r>
            <a:r>
              <a:rPr lang="en-US" u="sng"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Oracle</a:t>
            </a:r>
            <a:r>
              <a:rPr lang="en-US" dirty="0">
                <a:solidFill>
                  <a:schemeClr val="bg1"/>
                </a:solidFill>
                <a:latin typeface="Arial" panose="020B0604020202020204" pitchFamily="34" charset="0"/>
                <a:cs typeface="Arial" panose="020B0604020202020204" pitchFamily="34" charset="0"/>
              </a:rPr>
              <a:t>, updated versions of the language are released on a regular basis-every March and September. As a result, developers do not need to wait too long to use Java’s most anticipated features.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75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1B90-930B-4899-9F8B-962A7B492027}"/>
              </a:ext>
            </a:extLst>
          </p:cNvPr>
          <p:cNvSpPr>
            <a:spLocks noGrp="1"/>
          </p:cNvSpPr>
          <p:nvPr>
            <p:ph type="title"/>
          </p:nvPr>
        </p:nvSpPr>
        <p:spPr/>
        <p:txBody>
          <a:bodyPr/>
          <a:lstStyle/>
          <a:p>
            <a:r>
              <a:rPr lang="en-IN" b="1" dirty="0"/>
              <a:t>5. Java is Platform-Independent</a:t>
            </a:r>
            <a:br>
              <a:rPr lang="en-IN" b="1" dirty="0"/>
            </a:br>
            <a:endParaRPr lang="en-IN" dirty="0"/>
          </a:p>
        </p:txBody>
      </p:sp>
      <p:sp>
        <p:nvSpPr>
          <p:cNvPr id="3" name="Content Placeholder 2">
            <a:extLst>
              <a:ext uri="{FF2B5EF4-FFF2-40B4-BE49-F238E27FC236}">
                <a16:creationId xmlns:a16="http://schemas.microsoft.com/office/drawing/2014/main" id="{856CCA6C-A569-491F-B7B9-1C82B2D5121E}"/>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One of the most significant advantages of Java programming has been its platform independence. Its ‘Write Once Run Anywhere’ feature continues to distinguish Java to this day. Java runtime environment (JRE) allows the language to perform consistently across a range of platforms. So, if a user has switched to a new system, they can simply install JRE to access and run their whole library of Java programs. Java is compatible with Linux, Windows, and Mac as well as mobile-based OS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72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0057-ED8B-4898-AEE6-669D4F28D735}"/>
              </a:ext>
            </a:extLst>
          </p:cNvPr>
          <p:cNvSpPr>
            <a:spLocks noGrp="1"/>
          </p:cNvSpPr>
          <p:nvPr>
            <p:ph type="title"/>
          </p:nvPr>
        </p:nvSpPr>
        <p:spPr/>
        <p:txBody>
          <a:bodyPr/>
          <a:lstStyle/>
          <a:p>
            <a:r>
              <a:rPr lang="en-IN" b="1" dirty="0"/>
              <a:t>6. Java Boasts Extensive API</a:t>
            </a:r>
            <a:br>
              <a:rPr lang="en-IN" b="1" dirty="0"/>
            </a:br>
            <a:endParaRPr lang="en-IN" dirty="0"/>
          </a:p>
        </p:txBody>
      </p:sp>
      <p:sp>
        <p:nvSpPr>
          <p:cNvPr id="3" name="Content Placeholder 2">
            <a:extLst>
              <a:ext uri="{FF2B5EF4-FFF2-40B4-BE49-F238E27FC236}">
                <a16:creationId xmlns:a16="http://schemas.microsoft.com/office/drawing/2014/main" id="{C1448380-41FE-4F8D-AF1A-8A2D3609BE46}"/>
              </a:ext>
            </a:extLst>
          </p:cNvPr>
          <p:cNvSpPr>
            <a:spLocks noGrp="1"/>
          </p:cNvSpPr>
          <p:nvPr>
            <p:ph idx="1"/>
          </p:nvPr>
        </p:nvSpPr>
        <p:spPr/>
        <p:txBody>
          <a:bodyPr/>
          <a:lstStyle/>
          <a:p>
            <a:pPr algn="just"/>
            <a:r>
              <a:rPr lang="en-US" dirty="0">
                <a:solidFill>
                  <a:schemeClr val="bg1"/>
                </a:solidFill>
                <a:latin typeface="Arial" panose="020B0604020202020204" pitchFamily="34" charset="0"/>
                <a:cs typeface="Arial" panose="020B0604020202020204" pitchFamily="34" charset="0"/>
              </a:rPr>
              <a:t>Java Development Kit (JDK) comes with a rich and extensive application programming interface (API) with methods that can be directly used in any code. Java APIs help you meet a range of purposes-from parsing XML and connecting to databases to translating between </a:t>
            </a:r>
            <a:r>
              <a:rPr lang="en-US" dirty="0" err="1">
                <a:solidFill>
                  <a:schemeClr val="bg1"/>
                </a:solidFill>
                <a:latin typeface="Arial" panose="020B0604020202020204" pitchFamily="34" charset="0"/>
                <a:cs typeface="Arial" panose="020B0604020202020204" pitchFamily="34" charset="0"/>
              </a:rPr>
              <a:t>timezones</a:t>
            </a:r>
            <a:r>
              <a:rPr lang="en-US" dirty="0">
                <a:solidFill>
                  <a:schemeClr val="bg1"/>
                </a:solidFill>
                <a:latin typeface="Arial" panose="020B0604020202020204" pitchFamily="34" charset="0"/>
                <a:cs typeface="Arial" panose="020B0604020202020204" pitchFamily="34" charset="0"/>
              </a:rPr>
              <a:t>, and more.</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21619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16</TotalTime>
  <Words>788</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Deep Vegada</vt:lpstr>
      <vt:lpstr>What is java..?</vt:lpstr>
      <vt:lpstr>Key Advantages of Java Programming </vt:lpstr>
      <vt:lpstr>1. Java is Flexible and Easy to Use </vt:lpstr>
      <vt:lpstr>2. Android OS Relies on Java </vt:lpstr>
      <vt:lpstr> 3. Java Offers Cloud-Native Compatibility </vt:lpstr>
      <vt:lpstr>4. Java Undergoes Constant Enhancements </vt:lpstr>
      <vt:lpstr>5. Java is Platform-Independent </vt:lpstr>
      <vt:lpstr>6. Java Boasts Extensive API </vt:lpstr>
      <vt:lpstr>7. Java Offers Backward Compatibility </vt:lpstr>
      <vt:lpstr>8. Java Enjoys Massive Community Support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Vegada</dc:title>
  <dc:creator>Deep Vegada</dc:creator>
  <cp:lastModifiedBy>Deep Vegada</cp:lastModifiedBy>
  <cp:revision>2</cp:revision>
  <dcterms:created xsi:type="dcterms:W3CDTF">2024-04-18T12:40:08Z</dcterms:created>
  <dcterms:modified xsi:type="dcterms:W3CDTF">2024-04-18T12:56:24Z</dcterms:modified>
</cp:coreProperties>
</file>