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30"/>
  </p:notesMasterIdLst>
  <p:sldIdLst>
    <p:sldId id="269" r:id="rId3"/>
    <p:sldId id="271" r:id="rId4"/>
    <p:sldId id="272" r:id="rId5"/>
    <p:sldId id="273" r:id="rId6"/>
    <p:sldId id="275" r:id="rId7"/>
    <p:sldId id="276"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3" r:id="rId21"/>
    <p:sldId id="306" r:id="rId22"/>
    <p:sldId id="302" r:id="rId23"/>
    <p:sldId id="283" r:id="rId24"/>
    <p:sldId id="277" r:id="rId25"/>
    <p:sldId id="285" r:id="rId26"/>
    <p:sldId id="304" r:id="rId27"/>
    <p:sldId id="286" r:id="rId28"/>
    <p:sldId id="305" r:id="rId29"/>
  </p:sldIdLst>
  <p:sldSz cx="9144000" cy="6858000" type="screen4x3"/>
  <p:notesSz cx="6858000" cy="9144000"/>
  <p:embeddedFontLst>
    <p:embeddedFont>
      <p:font typeface="Book Antiqua" panose="02040602050305030304" pitchFamily="18"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jr18lNy2Y0By7OobRjLGh/PM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2" autoAdjust="0"/>
    <p:restoredTop sz="96369" autoAdjust="0"/>
  </p:normalViewPr>
  <p:slideViewPr>
    <p:cSldViewPr snapToGrid="0">
      <p:cViewPr varScale="1">
        <p:scale>
          <a:sx n="112" d="100"/>
          <a:sy n="112" d="100"/>
        </p:scale>
        <p:origin x="1064"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customschemas.google.com/relationships/presentationmetadata" Target="meta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86" name="Google Shape;18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214" name="Google Shape;21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214" name="Google Shape;21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766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994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19"/>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9"/>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480"/>
              </a:spcBef>
              <a:spcAft>
                <a:spcPts val="0"/>
              </a:spcAft>
              <a:buClr>
                <a:srgbClr val="888888"/>
              </a:buClr>
              <a:buSzPts val="2400"/>
              <a:buFont typeface="Noto Sans Symbols"/>
              <a:buNone/>
              <a:defRPr sz="2400" b="0" i="0" u="none" strike="noStrike" cap="none">
                <a:solidFill>
                  <a:srgbClr val="888888"/>
                </a:solidFill>
                <a:latin typeface="Calibri"/>
                <a:ea typeface="Calibri"/>
                <a:cs typeface="Calibri"/>
                <a:sym typeface="Calibri"/>
              </a:defRPr>
            </a:lvl1pPr>
            <a:lvl2pPr marR="0" lvl="1" algn="ctr">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2pPr>
            <a:lvl3pPr marR="0" lvl="2" algn="ctr">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3pPr>
            <a:lvl4pPr marR="0" lvl="3"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4pPr>
            <a:lvl5pPr marR="0" lvl="4" algn="ctr">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1"/>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1651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22"/>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22"/>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4866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23"/>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036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Google Shape;36;p24"/>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21135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a:spLocks noGrp="1"/>
          </p:cNvSpPr>
          <p:nvPr>
            <p:ph type="pic" idx="2"/>
          </p:nvPr>
        </p:nvSpPr>
        <p:spPr>
          <a:xfrm>
            <a:off x="1792288" y="612775"/>
            <a:ext cx="5486400" cy="4114800"/>
          </a:xfrm>
          <a:prstGeom prst="rect">
            <a:avLst/>
          </a:prstGeom>
          <a:noFill/>
          <a:ln>
            <a:noFill/>
          </a:ln>
        </p:spPr>
      </p:sp>
      <p:sp>
        <p:nvSpPr>
          <p:cNvPr id="42" name="Google Shape;42;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3" name="Google Shape;43;p25"/>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5335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26"/>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9" name="Google Shape;49;p26"/>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0" name="Google Shape;50;p26"/>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67239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5" name="Google Shape;55;p2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2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7" name="Google Shape;57;p2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2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9" name="Google Shape;59;p27"/>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470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4" name="Google Shape;64;p28"/>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28"/>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28"/>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8"/>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591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9"/>
        <p:cNvGrpSpPr/>
        <p:nvPr/>
      </p:nvGrpSpPr>
      <p:grpSpPr>
        <a:xfrm>
          <a:off x="0" y="0"/>
          <a:ext cx="0" cy="0"/>
          <a:chOff x="0" y="0"/>
          <a:chExt cx="0" cy="0"/>
        </a:xfrm>
      </p:grpSpPr>
      <p:sp>
        <p:nvSpPr>
          <p:cNvPr id="70" name="Google Shape;70;p29"/>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9"/>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2" name="Google Shape;72;p29"/>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9"/>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5795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20"/>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20"/>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0"/>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00"/>
              </a:spcBef>
              <a:spcAft>
                <a:spcPts val="0"/>
              </a:spcAft>
              <a:buClr>
                <a:srgbClr val="888888"/>
              </a:buClr>
              <a:buSzPts val="2000"/>
              <a:buFont typeface="Noto Sans Symbols"/>
              <a:buNone/>
              <a:defRPr sz="2000" b="0" i="0" u="none" strike="noStrike" cap="none">
                <a:solidFill>
                  <a:srgbClr val="888888"/>
                </a:solidFill>
                <a:latin typeface="Calibri"/>
                <a:ea typeface="Calibri"/>
                <a:cs typeface="Calibri"/>
                <a:sym typeface="Calibri"/>
              </a:defRPr>
            </a:lvl1pPr>
            <a:lvl2pPr marL="914400" marR="0" lvl="1" indent="-228600" algn="l">
              <a:lnSpc>
                <a:spcPct val="100000"/>
              </a:lnSpc>
              <a:spcBef>
                <a:spcPts val="36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2pPr>
            <a:lvl3pPr marL="1371600" marR="0" lvl="2" indent="-228600" algn="l">
              <a:lnSpc>
                <a:spcPct val="100000"/>
              </a:lnSpc>
              <a:spcBef>
                <a:spcPts val="320"/>
              </a:spcBef>
              <a:spcAft>
                <a:spcPts val="0"/>
              </a:spcAft>
              <a:buClr>
                <a:srgbClr val="888888"/>
              </a:buClr>
              <a:buSzPts val="1600"/>
              <a:buFont typeface="Noto Sans Symbols"/>
              <a:buNone/>
              <a:defRPr sz="1600" b="0" i="0" u="none" strike="noStrike" cap="none">
                <a:solidFill>
                  <a:srgbClr val="888888"/>
                </a:solidFill>
                <a:latin typeface="Calibri"/>
                <a:ea typeface="Calibri"/>
                <a:cs typeface="Calibri"/>
                <a:sym typeface="Calibri"/>
              </a:defRPr>
            </a:lvl3pPr>
            <a:lvl4pPr marL="1828800" marR="0" lvl="3"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4pPr>
            <a:lvl5pPr marL="2286000" marR="0" lvl="4" indent="-228600" algn="l">
              <a:lnSpc>
                <a:spcPct val="100000"/>
              </a:lnSpc>
              <a:spcBef>
                <a:spcPts val="280"/>
              </a:spcBef>
              <a:spcAft>
                <a:spcPts val="0"/>
              </a:spcAft>
              <a:buClr>
                <a:srgbClr val="888888"/>
              </a:buClr>
              <a:buSzPts val="1400"/>
              <a:buFont typeface="Noto Sans Symbols"/>
              <a:buNone/>
              <a:defRPr sz="1400" b="0" i="0" u="none" strike="noStrike" cap="none">
                <a:solidFill>
                  <a:srgbClr val="888888"/>
                </a:solidFill>
                <a:latin typeface="Calibri"/>
                <a:ea typeface="Calibri"/>
                <a:cs typeface="Calibri"/>
                <a:sym typeface="Calibri"/>
              </a:defRPr>
            </a:lvl5pPr>
            <a:lvl6pPr marL="2743200" marR="0" lvl="5"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21"/>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1"/>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22"/>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22"/>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2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Noto Sans Symbols"/>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Noto Sans Symbols"/>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Noto Sans Symbols"/>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Noto Sans Symbols"/>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23"/>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3"/>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1" name="Google Shape;51;p24"/>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Google Shape;52;p24"/>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Google Shape;53;p24"/>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4"/>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2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25"/>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8" name="Google Shape;58;p2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2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Noto Sans Symbols"/>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Noto Sans Symbols"/>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Noto Sans Symbols"/>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Noto Sans Symbols"/>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25"/>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5"/>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26"/>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26"/>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26"/>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6"/>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2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27"/>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7"/>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2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body" idx="1"/>
          </p:nvPr>
        </p:nvSpPr>
        <p:spPr>
          <a:xfrm>
            <a:off x="457200" y="2286000"/>
            <a:ext cx="8229600" cy="4070351"/>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457200" y="6381396"/>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3122488" y="6373546"/>
            <a:ext cx="28956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2286000"/>
            <a:ext cx="8229600" cy="40703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 name="Google Shape;12;p20"/>
          <p:cNvSpPr txBox="1">
            <a:spLocks noGrp="1"/>
          </p:cNvSpPr>
          <p:nvPr>
            <p:ph type="dt" idx="10"/>
          </p:nvPr>
        </p:nvSpPr>
        <p:spPr>
          <a:xfrm>
            <a:off x="457200" y="6381750"/>
            <a:ext cx="2133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3122612" y="6373812"/>
            <a:ext cx="28956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000"/>
              <a:buFont typeface="Calibri"/>
              <a:buNone/>
              <a:defRPr sz="1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89886852"/>
      </p:ext>
    </p:extLst>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 BTech Integrated </a:t>
            </a:r>
            <a:br>
              <a:rPr lang="en-IN" sz="3600" b="1" i="0" u="none" strike="noStrike" cap="none" dirty="0">
                <a:solidFill>
                  <a:schemeClr val="dk1"/>
                </a:solidFill>
                <a:latin typeface="Calibri"/>
                <a:ea typeface="Calibri"/>
                <a:cs typeface="Calibri"/>
                <a:sym typeface="Calibri"/>
              </a:rPr>
            </a:br>
            <a:r>
              <a:rPr lang="en-IN" dirty="0"/>
              <a:t>Final Presentation (Sem X)</a:t>
            </a:r>
            <a:br>
              <a:rPr lang="en-IN" dirty="0"/>
            </a:br>
            <a:r>
              <a:rPr lang="en-IN" dirty="0"/>
              <a:t>2021-2022</a:t>
            </a:r>
            <a:br>
              <a:rPr lang="en-IN" sz="3600" b="1" i="0" u="none" strike="noStrike" cap="none" dirty="0">
                <a:solidFill>
                  <a:schemeClr val="dk1"/>
                </a:solidFill>
                <a:latin typeface="Calibri"/>
                <a:ea typeface="Calibri"/>
                <a:cs typeface="Calibri"/>
                <a:sym typeface="Calibri"/>
              </a:rPr>
            </a:br>
            <a:r>
              <a:rPr lang="en-IN" dirty="0"/>
              <a:t>Project Title: Panacea</a:t>
            </a:r>
            <a:endParaRPr sz="3600" b="1" i="0" u="none" strike="noStrike" cap="none" dirty="0">
              <a:solidFill>
                <a:schemeClr val="dk1"/>
              </a:solidFill>
              <a:latin typeface="Calibri"/>
              <a:ea typeface="Calibri"/>
              <a:cs typeface="Calibri"/>
              <a:sym typeface="Calibri"/>
            </a:endParaRPr>
          </a:p>
        </p:txBody>
      </p:sp>
      <p:sp>
        <p:nvSpPr>
          <p:cNvPr id="189" name="Google Shape;189;p14"/>
          <p:cNvSpPr txBox="1">
            <a:spLocks noGrp="1"/>
          </p:cNvSpPr>
          <p:nvPr>
            <p:ph type="subTitle" idx="1"/>
          </p:nvPr>
        </p:nvSpPr>
        <p:spPr>
          <a:xfrm>
            <a:off x="843280" y="4414520"/>
            <a:ext cx="4457925" cy="1752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888888"/>
              </a:buClr>
              <a:buSzPts val="2400"/>
              <a:buNone/>
            </a:pPr>
            <a:r>
              <a:rPr lang="en-IN" sz="2400" b="0" i="0" u="none" strike="noStrike" cap="none" dirty="0">
                <a:solidFill>
                  <a:schemeClr val="tx1"/>
                </a:solidFill>
                <a:latin typeface="Calibri"/>
                <a:ea typeface="Calibri"/>
                <a:cs typeface="Calibri"/>
                <a:sym typeface="Calibri"/>
              </a:rPr>
              <a:t>Presented by :</a:t>
            </a:r>
          </a:p>
          <a:p>
            <a:pPr marL="342900" indent="-342900" algn="just">
              <a:spcBef>
                <a:spcPts val="0"/>
              </a:spcBef>
            </a:pPr>
            <a:r>
              <a:rPr lang="en-IN" dirty="0">
                <a:solidFill>
                  <a:schemeClr val="tx1"/>
                </a:solidFill>
              </a:rPr>
              <a:t>-Pannag Shah, C066,</a:t>
            </a:r>
            <a:endParaRPr lang="en-IN" sz="2400" b="0" i="0" u="none" strike="noStrike" cap="none" dirty="0">
              <a:solidFill>
                <a:schemeClr val="tx1"/>
              </a:solidFill>
              <a:latin typeface="Calibri"/>
              <a:ea typeface="Calibri"/>
              <a:cs typeface="Calibri"/>
              <a:sym typeface="Calibri"/>
            </a:endParaRPr>
          </a:p>
          <a:p>
            <a:pPr marL="342900" marR="0" lvl="0" indent="-342900" algn="just" rtl="0">
              <a:lnSpc>
                <a:spcPct val="100000"/>
              </a:lnSpc>
              <a:spcBef>
                <a:spcPts val="0"/>
              </a:spcBef>
              <a:spcAft>
                <a:spcPts val="0"/>
              </a:spcAft>
              <a:buClr>
                <a:srgbClr val="888888"/>
              </a:buClr>
              <a:buSzPts val="2400"/>
              <a:buNone/>
            </a:pPr>
            <a:r>
              <a:rPr lang="en-IN" dirty="0">
                <a:solidFill>
                  <a:schemeClr val="tx1"/>
                </a:solidFill>
              </a:rPr>
              <a:t>-Deep Shah, C070,</a:t>
            </a:r>
          </a:p>
          <a:p>
            <a:pPr marL="342900" marR="0" lvl="0" indent="-342900" algn="just" rtl="0">
              <a:lnSpc>
                <a:spcPct val="100000"/>
              </a:lnSpc>
              <a:spcBef>
                <a:spcPts val="0"/>
              </a:spcBef>
              <a:spcAft>
                <a:spcPts val="0"/>
              </a:spcAft>
              <a:buClr>
                <a:srgbClr val="888888"/>
              </a:buClr>
              <a:buSzPts val="2400"/>
              <a:buNone/>
            </a:pPr>
            <a:r>
              <a:rPr lang="en-IN" dirty="0">
                <a:solidFill>
                  <a:schemeClr val="tx1"/>
                </a:solidFill>
              </a:rPr>
              <a:t>-Samit Shah,C072,</a:t>
            </a:r>
          </a:p>
          <a:p>
            <a:pPr marL="342900" marR="0" lvl="0" indent="-342900" algn="just" rtl="0">
              <a:lnSpc>
                <a:spcPct val="100000"/>
              </a:lnSpc>
              <a:spcBef>
                <a:spcPts val="0"/>
              </a:spcBef>
              <a:spcAft>
                <a:spcPts val="0"/>
              </a:spcAft>
              <a:buClr>
                <a:srgbClr val="888888"/>
              </a:buClr>
              <a:buSzPts val="2400"/>
              <a:buNone/>
            </a:pPr>
            <a:r>
              <a:rPr lang="en-IN" dirty="0">
                <a:solidFill>
                  <a:schemeClr val="tx1"/>
                </a:solidFill>
              </a:rPr>
              <a:t>-Dev Dhawan, C088</a:t>
            </a:r>
          </a:p>
        </p:txBody>
      </p:sp>
      <p:sp>
        <p:nvSpPr>
          <p:cNvPr id="190" name="Google Shape;190;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dirty="0">
                <a:solidFill>
                  <a:srgbClr val="888888"/>
                </a:solidFill>
                <a:latin typeface="Calibri"/>
                <a:ea typeface="Calibri"/>
                <a:cs typeface="Calibri"/>
                <a:sym typeface="Calibri"/>
              </a:rPr>
              <a:t>BTI Computer Engineering Dept. MPSTME, Mumbai Campus </a:t>
            </a:r>
            <a:endParaRPr sz="1050" b="0" i="0" u="none" strike="noStrike" cap="none" dirty="0">
              <a:solidFill>
                <a:srgbClr val="888888"/>
              </a:solidFill>
              <a:latin typeface="Calibri"/>
              <a:ea typeface="Calibri"/>
              <a:cs typeface="Calibri"/>
              <a:sym typeface="Calibri"/>
            </a:endParaRPr>
          </a:p>
        </p:txBody>
      </p:sp>
      <p:sp>
        <p:nvSpPr>
          <p:cNvPr id="191" name="Google Shape;191;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n-IN" sz="1050" b="0" i="0" u="none" strike="noStrike" cap="none">
                <a:solidFill>
                  <a:srgbClr val="888888"/>
                </a:solidFill>
                <a:latin typeface="Calibri"/>
                <a:ea typeface="Calibri"/>
                <a:cs typeface="Calibri"/>
                <a:sym typeface="Calibri"/>
              </a:rPr>
              <a:t>1</a:t>
            </a:fld>
            <a:endParaRPr sz="1050" b="0" i="0" u="none" strike="noStrike" cap="none">
              <a:solidFill>
                <a:srgbClr val="888888"/>
              </a:solidFill>
              <a:latin typeface="Calibri"/>
              <a:ea typeface="Calibri"/>
              <a:cs typeface="Calibri"/>
              <a:sym typeface="Calibri"/>
            </a:endParaRPr>
          </a:p>
        </p:txBody>
      </p:sp>
      <p:sp>
        <p:nvSpPr>
          <p:cNvPr id="2" name="TextBox 1">
            <a:extLst>
              <a:ext uri="{FF2B5EF4-FFF2-40B4-BE49-F238E27FC236}">
                <a16:creationId xmlns:a16="http://schemas.microsoft.com/office/drawing/2014/main" id="{5EAE01B8-5C0F-4815-B469-4E174A2715D4}"/>
              </a:ext>
            </a:extLst>
          </p:cNvPr>
          <p:cNvSpPr txBox="1"/>
          <p:nvPr/>
        </p:nvSpPr>
        <p:spPr>
          <a:xfrm>
            <a:off x="5673824" y="4414520"/>
            <a:ext cx="3186201" cy="104644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Under the guidance of : </a:t>
            </a:r>
          </a:p>
          <a:p>
            <a:r>
              <a:rPr lang="en-IN" sz="2400" dirty="0">
                <a:latin typeface="Times New Roman" panose="02020603050405020304" pitchFamily="18" charset="0"/>
                <a:cs typeface="Times New Roman" panose="02020603050405020304" pitchFamily="18" charset="0"/>
              </a:rPr>
              <a:t>Prof. Sofia Francis</a:t>
            </a:r>
          </a:p>
          <a:p>
            <a:endParaRPr lang="en-IN" dirty="0"/>
          </a:p>
        </p:txBody>
      </p:sp>
      <p:pic>
        <p:nvPicPr>
          <p:cNvPr id="2050" name="Picture 2" descr="Image">
            <a:extLst>
              <a:ext uri="{FF2B5EF4-FFF2-40B4-BE49-F238E27FC236}">
                <a16:creationId xmlns:a16="http://schemas.microsoft.com/office/drawing/2014/main" id="{1F626CB3-C295-48D0-A47A-21B390ED7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113" y="780291"/>
            <a:ext cx="2147887" cy="893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pic>
        <p:nvPicPr>
          <p:cNvPr id="7" name="Picture 6" descr="Graphical user interface, application, Teams&#10;&#10;Description automatically generated">
            <a:extLst>
              <a:ext uri="{FF2B5EF4-FFF2-40B4-BE49-F238E27FC236}">
                <a16:creationId xmlns:a16="http://schemas.microsoft.com/office/drawing/2014/main" id="{20878D3E-2A42-411E-BDB3-7A85A5F4C2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727343"/>
            <a:ext cx="3819345" cy="2182943"/>
          </a:xfrm>
          <a:prstGeom prst="rect">
            <a:avLst/>
          </a:prstGeom>
        </p:spPr>
      </p:pic>
      <p:pic>
        <p:nvPicPr>
          <p:cNvPr id="8" name="Picture 7" descr="Graphical user interface, application, Teams&#10;&#10;Description automatically generated">
            <a:extLst>
              <a:ext uri="{FF2B5EF4-FFF2-40B4-BE49-F238E27FC236}">
                <a16:creationId xmlns:a16="http://schemas.microsoft.com/office/drawing/2014/main" id="{EDCBCFCA-D134-408B-91A4-9B6F99B82B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0705" y="2722862"/>
            <a:ext cx="4364990" cy="2494901"/>
          </a:xfrm>
          <a:prstGeom prst="rect">
            <a:avLst/>
          </a:prstGeom>
        </p:spPr>
      </p:pic>
    </p:spTree>
    <p:extLst>
      <p:ext uri="{BB962C8B-B14F-4D97-AF65-F5344CB8AC3E}">
        <p14:creationId xmlns:p14="http://schemas.microsoft.com/office/powerpoint/2010/main" val="30747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pic>
        <p:nvPicPr>
          <p:cNvPr id="6" name="Picture 5" descr="Graphical user interface, application&#10;&#10;Description automatically generated">
            <a:extLst>
              <a:ext uri="{FF2B5EF4-FFF2-40B4-BE49-F238E27FC236}">
                <a16:creationId xmlns:a16="http://schemas.microsoft.com/office/drawing/2014/main" id="{B701E906-C278-4886-B458-C1322C31B2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037" y="2834658"/>
            <a:ext cx="3745419" cy="2140753"/>
          </a:xfrm>
          <a:prstGeom prst="rect">
            <a:avLst/>
          </a:prstGeom>
        </p:spPr>
      </p:pic>
      <p:pic>
        <p:nvPicPr>
          <p:cNvPr id="9" name="Picture 8" descr="Graphical user interface, application, Teams&#10;&#10;Description automatically generated">
            <a:extLst>
              <a:ext uri="{FF2B5EF4-FFF2-40B4-BE49-F238E27FC236}">
                <a16:creationId xmlns:a16="http://schemas.microsoft.com/office/drawing/2014/main" id="{380BAD55-6D8B-4E5E-B342-BFF00038669B}"/>
              </a:ext>
            </a:extLst>
          </p:cNvPr>
          <p:cNvPicPr>
            <a:picLocks noChangeAspect="1"/>
          </p:cNvPicPr>
          <p:nvPr/>
        </p:nvPicPr>
        <p:blipFill>
          <a:blip r:embed="rId3"/>
          <a:stretch>
            <a:fillRect/>
          </a:stretch>
        </p:blipFill>
        <p:spPr>
          <a:xfrm>
            <a:off x="4971316" y="2209800"/>
            <a:ext cx="3302024" cy="3622768"/>
          </a:xfrm>
          <a:prstGeom prst="rect">
            <a:avLst/>
          </a:prstGeom>
        </p:spPr>
      </p:pic>
    </p:spTree>
    <p:extLst>
      <p:ext uri="{BB962C8B-B14F-4D97-AF65-F5344CB8AC3E}">
        <p14:creationId xmlns:p14="http://schemas.microsoft.com/office/powerpoint/2010/main" val="2600955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pic>
        <p:nvPicPr>
          <p:cNvPr id="7" name="Picture 6" descr="Graphical user interface, application, Teams&#10;&#10;Description automatically generated">
            <a:extLst>
              <a:ext uri="{FF2B5EF4-FFF2-40B4-BE49-F238E27FC236}">
                <a16:creationId xmlns:a16="http://schemas.microsoft.com/office/drawing/2014/main" id="{A54B46BE-392E-4943-BF93-08FFFF6B79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582465"/>
            <a:ext cx="3548530" cy="2028402"/>
          </a:xfrm>
          <a:prstGeom prst="rect">
            <a:avLst/>
          </a:prstGeom>
        </p:spPr>
      </p:pic>
      <p:pic>
        <p:nvPicPr>
          <p:cNvPr id="8" name="Picture 7" descr="Graphical user interface, application, Teams&#10;&#10;Description automatically generated">
            <a:extLst>
              <a:ext uri="{FF2B5EF4-FFF2-40B4-BE49-F238E27FC236}">
                <a16:creationId xmlns:a16="http://schemas.microsoft.com/office/drawing/2014/main" id="{4A41F0EF-4F42-4970-82FC-3F76C49EB5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5135" y="2582465"/>
            <a:ext cx="4062401" cy="2321521"/>
          </a:xfrm>
          <a:prstGeom prst="rect">
            <a:avLst/>
          </a:prstGeom>
        </p:spPr>
      </p:pic>
    </p:spTree>
    <p:extLst>
      <p:ext uri="{BB962C8B-B14F-4D97-AF65-F5344CB8AC3E}">
        <p14:creationId xmlns:p14="http://schemas.microsoft.com/office/powerpoint/2010/main" val="359329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pic>
        <p:nvPicPr>
          <p:cNvPr id="6" name="Picture 5" descr="Graphical user interface, application&#10;&#10;Description automatically generated">
            <a:extLst>
              <a:ext uri="{FF2B5EF4-FFF2-40B4-BE49-F238E27FC236}">
                <a16:creationId xmlns:a16="http://schemas.microsoft.com/office/drawing/2014/main" id="{77B8A48A-D173-4DFE-86E0-CEFF6D5A33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8263"/>
          <a:stretch/>
        </p:blipFill>
        <p:spPr bwMode="auto">
          <a:xfrm>
            <a:off x="1086988" y="2908113"/>
            <a:ext cx="7415161" cy="21928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31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pic>
        <p:nvPicPr>
          <p:cNvPr id="5" name="Picture 4" descr="Graphical user interface, text, application, email&#10;&#10;Description automatically generated">
            <a:extLst>
              <a:ext uri="{FF2B5EF4-FFF2-40B4-BE49-F238E27FC236}">
                <a16:creationId xmlns:a16="http://schemas.microsoft.com/office/drawing/2014/main" id="{D1A19566-ECC5-4972-8FFF-25BD1CD54C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717292"/>
            <a:ext cx="3872741" cy="221329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871D924-F99C-4C51-9CE5-DAABA7BB3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97197" y="2769552"/>
            <a:ext cx="4038591" cy="2307869"/>
          </a:xfrm>
          <a:prstGeom prst="rect">
            <a:avLst/>
          </a:prstGeom>
        </p:spPr>
      </p:pic>
    </p:spTree>
    <p:extLst>
      <p:ext uri="{BB962C8B-B14F-4D97-AF65-F5344CB8AC3E}">
        <p14:creationId xmlns:p14="http://schemas.microsoft.com/office/powerpoint/2010/main" val="18112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6" name="Picture 5" descr="Graphical user interface, application, Teams&#10;&#10;Description automatically generated">
            <a:extLst>
              <a:ext uri="{FF2B5EF4-FFF2-40B4-BE49-F238E27FC236}">
                <a16:creationId xmlns:a16="http://schemas.microsoft.com/office/drawing/2014/main" id="{2BA3508C-5864-4F0E-A8D1-FFE2268019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589" y="2842221"/>
            <a:ext cx="3911600" cy="2235200"/>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F241B17A-CAA5-48FD-8EAF-8C81A4F207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780" y="3009459"/>
            <a:ext cx="4248839" cy="1900723"/>
          </a:xfrm>
          <a:prstGeom prst="rect">
            <a:avLst/>
          </a:prstGeom>
        </p:spPr>
      </p:pic>
    </p:spTree>
    <p:extLst>
      <p:ext uri="{BB962C8B-B14F-4D97-AF65-F5344CB8AC3E}">
        <p14:creationId xmlns:p14="http://schemas.microsoft.com/office/powerpoint/2010/main" val="156347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pic>
        <p:nvPicPr>
          <p:cNvPr id="7" name="Picture 6" descr="Graphical user interface&#10;&#10;Description automatically generated">
            <a:extLst>
              <a:ext uri="{FF2B5EF4-FFF2-40B4-BE49-F238E27FC236}">
                <a16:creationId xmlns:a16="http://schemas.microsoft.com/office/drawing/2014/main" id="{1E9B8293-F89A-4663-95EA-1A9346DE8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054" y="2782625"/>
            <a:ext cx="3486150" cy="1991995"/>
          </a:xfrm>
          <a:prstGeom prst="rect">
            <a:avLst/>
          </a:prstGeom>
        </p:spPr>
      </p:pic>
      <p:pic>
        <p:nvPicPr>
          <p:cNvPr id="9" name="Picture 8" descr="Graphical user interface, text, application, chat or text message&#10;&#10;Description automatically generated">
            <a:extLst>
              <a:ext uri="{FF2B5EF4-FFF2-40B4-BE49-F238E27FC236}">
                <a16:creationId xmlns:a16="http://schemas.microsoft.com/office/drawing/2014/main" id="{A3759768-9069-4505-AC3A-F320572C10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15"/>
          <a:stretch/>
        </p:blipFill>
        <p:spPr bwMode="auto">
          <a:xfrm>
            <a:off x="4859075" y="2364889"/>
            <a:ext cx="3173095" cy="3078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98777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a:xfrm>
            <a:off x="457200" y="1202267"/>
            <a:ext cx="8229600" cy="914400"/>
          </a:xfrm>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6" name="Text Placeholder 2">
            <a:extLst>
              <a:ext uri="{FF2B5EF4-FFF2-40B4-BE49-F238E27FC236}">
                <a16:creationId xmlns:a16="http://schemas.microsoft.com/office/drawing/2014/main" id="{701FA08E-0ED6-459F-899F-16DE64092CDC}"/>
              </a:ext>
            </a:extLst>
          </p:cNvPr>
          <p:cNvSpPr>
            <a:spLocks noGrp="1"/>
          </p:cNvSpPr>
          <p:nvPr>
            <p:ph type="body" idx="1"/>
          </p:nvPr>
        </p:nvSpPr>
        <p:spPr>
          <a:xfrm>
            <a:off x="574072" y="2004825"/>
            <a:ext cx="8229600" cy="4070351"/>
          </a:xfrm>
        </p:spPr>
        <p:txBody>
          <a:bodyPr/>
          <a:lstStyle/>
          <a:p>
            <a:pPr marL="76200" indent="0">
              <a:buNone/>
            </a:pPr>
            <a:r>
              <a:rPr lang="en-IN" b="1" dirty="0"/>
              <a:t>Post Recovery Comorbidity Prediction:</a:t>
            </a:r>
          </a:p>
          <a:p>
            <a:pPr marL="76200" indent="0">
              <a:buNone/>
            </a:pPr>
            <a:r>
              <a:rPr lang="en-IN" sz="1400" dirty="0"/>
              <a:t>Using Spearman’s Rank Correlation Coefficient [23] as Performance Metrics.</a:t>
            </a:r>
          </a:p>
          <a:p>
            <a:pPr marL="76200" indent="0">
              <a:buNone/>
            </a:pPr>
            <a:endParaRPr lang="en-IN" b="1" dirty="0"/>
          </a:p>
          <a:p>
            <a:pPr marL="76200" indent="0">
              <a:buNone/>
            </a:pPr>
            <a:endParaRPr lang="en-IN" dirty="0"/>
          </a:p>
        </p:txBody>
      </p:sp>
      <p:pic>
        <p:nvPicPr>
          <p:cNvPr id="10" name="Picture 9" descr="A picture containing treemap chart&#10;&#10;Description automatically generated">
            <a:extLst>
              <a:ext uri="{FF2B5EF4-FFF2-40B4-BE49-F238E27FC236}">
                <a16:creationId xmlns:a16="http://schemas.microsoft.com/office/drawing/2014/main" id="{37E40EEF-437B-4D87-9091-76A6F5D30D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958" y="2928994"/>
            <a:ext cx="3462680" cy="3146182"/>
          </a:xfrm>
          <a:prstGeom prst="rect">
            <a:avLst/>
          </a:prstGeom>
          <a:noFill/>
          <a:ln>
            <a:noFill/>
          </a:ln>
        </p:spPr>
      </p:pic>
      <p:pic>
        <p:nvPicPr>
          <p:cNvPr id="12" name="Picture 11">
            <a:extLst>
              <a:ext uri="{FF2B5EF4-FFF2-40B4-BE49-F238E27FC236}">
                <a16:creationId xmlns:a16="http://schemas.microsoft.com/office/drawing/2014/main" id="{342704EC-0872-4957-83C7-0F9F8865896E}"/>
              </a:ext>
            </a:extLst>
          </p:cNvPr>
          <p:cNvPicPr>
            <a:picLocks noChangeAspect="1"/>
          </p:cNvPicPr>
          <p:nvPr/>
        </p:nvPicPr>
        <p:blipFill>
          <a:blip r:embed="rId3"/>
          <a:stretch>
            <a:fillRect/>
          </a:stretch>
        </p:blipFill>
        <p:spPr>
          <a:xfrm>
            <a:off x="719553" y="2997777"/>
            <a:ext cx="3058244" cy="2878089"/>
          </a:xfrm>
          <a:prstGeom prst="rect">
            <a:avLst/>
          </a:prstGeom>
        </p:spPr>
      </p:pic>
      <p:sp>
        <p:nvSpPr>
          <p:cNvPr id="13" name="TextBox 12">
            <a:extLst>
              <a:ext uri="{FF2B5EF4-FFF2-40B4-BE49-F238E27FC236}">
                <a16:creationId xmlns:a16="http://schemas.microsoft.com/office/drawing/2014/main" id="{B9DBEEC2-4102-488B-B02C-509D2DBCC60F}"/>
              </a:ext>
            </a:extLst>
          </p:cNvPr>
          <p:cNvSpPr txBox="1"/>
          <p:nvPr/>
        </p:nvSpPr>
        <p:spPr>
          <a:xfrm>
            <a:off x="639176" y="5828955"/>
            <a:ext cx="3218997" cy="246221"/>
          </a:xfrm>
          <a:prstGeom prst="rect">
            <a:avLst/>
          </a:prstGeom>
          <a:noFill/>
        </p:spPr>
        <p:txBody>
          <a:bodyPr wrap="square" rtlCol="0">
            <a:spAutoFit/>
          </a:bodyPr>
          <a:lstStyle/>
          <a:p>
            <a:r>
              <a:rPr lang="en-US" sz="1000" b="1" dirty="0"/>
              <a:t>Sample with Steatohepatitis and its comorbidities.</a:t>
            </a:r>
            <a:endParaRPr lang="en-IN" sz="1000" b="1" dirty="0"/>
          </a:p>
        </p:txBody>
      </p:sp>
      <p:sp>
        <p:nvSpPr>
          <p:cNvPr id="14" name="TextBox 13">
            <a:extLst>
              <a:ext uri="{FF2B5EF4-FFF2-40B4-BE49-F238E27FC236}">
                <a16:creationId xmlns:a16="http://schemas.microsoft.com/office/drawing/2014/main" id="{7CE9C218-4A4D-4EA7-ADE0-876E30A45764}"/>
              </a:ext>
            </a:extLst>
          </p:cNvPr>
          <p:cNvSpPr txBox="1"/>
          <p:nvPr/>
        </p:nvSpPr>
        <p:spPr>
          <a:xfrm>
            <a:off x="4617830" y="6028265"/>
            <a:ext cx="4648200" cy="246221"/>
          </a:xfrm>
          <a:prstGeom prst="rect">
            <a:avLst/>
          </a:prstGeom>
          <a:noFill/>
        </p:spPr>
        <p:txBody>
          <a:bodyPr wrap="square" rtlCol="0">
            <a:spAutoFit/>
          </a:bodyPr>
          <a:lstStyle/>
          <a:p>
            <a:r>
              <a:rPr lang="en-US" sz="1000" b="1" dirty="0"/>
              <a:t>Correlation Matrix for Rheumatoid Arthritis with K = 15</a:t>
            </a:r>
            <a:endParaRPr lang="en-IN" sz="1000" b="1" dirty="0"/>
          </a:p>
        </p:txBody>
      </p:sp>
    </p:spTree>
    <p:extLst>
      <p:ext uri="{BB962C8B-B14F-4D97-AF65-F5344CB8AC3E}">
        <p14:creationId xmlns:p14="http://schemas.microsoft.com/office/powerpoint/2010/main" val="35755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
        <p:nvSpPr>
          <p:cNvPr id="6" name="Text Placeholder 2">
            <a:extLst>
              <a:ext uri="{FF2B5EF4-FFF2-40B4-BE49-F238E27FC236}">
                <a16:creationId xmlns:a16="http://schemas.microsoft.com/office/drawing/2014/main" id="{701FA08E-0ED6-459F-899F-16DE64092CDC}"/>
              </a:ext>
            </a:extLst>
          </p:cNvPr>
          <p:cNvSpPr>
            <a:spLocks noGrp="1"/>
          </p:cNvSpPr>
          <p:nvPr>
            <p:ph type="body" idx="1"/>
          </p:nvPr>
        </p:nvSpPr>
        <p:spPr>
          <a:xfrm>
            <a:off x="457200" y="2286000"/>
            <a:ext cx="8229600" cy="4070351"/>
          </a:xfrm>
        </p:spPr>
        <p:txBody>
          <a:bodyPr/>
          <a:lstStyle/>
          <a:p>
            <a:pPr marL="76200" indent="0">
              <a:buNone/>
            </a:pPr>
            <a:r>
              <a:rPr lang="en-IN" b="1" dirty="0"/>
              <a:t>Drug Recommendation:</a:t>
            </a:r>
          </a:p>
          <a:p>
            <a:pPr marL="76200" indent="0">
              <a:buNone/>
            </a:pPr>
            <a:endParaRPr lang="en-IN" b="1" dirty="0"/>
          </a:p>
          <a:p>
            <a:pPr marL="76200" indent="0">
              <a:buNone/>
            </a:pPr>
            <a:endParaRPr lang="en-IN" dirty="0"/>
          </a:p>
        </p:txBody>
      </p:sp>
      <p:pic>
        <p:nvPicPr>
          <p:cNvPr id="12" name="Picture 11" descr="Chart, bar chart&#10;&#10;Description automatically generated">
            <a:extLst>
              <a:ext uri="{FF2B5EF4-FFF2-40B4-BE49-F238E27FC236}">
                <a16:creationId xmlns:a16="http://schemas.microsoft.com/office/drawing/2014/main" id="{3CBDACBA-AF29-4394-85C8-F2B38DCCADBB}"/>
              </a:ext>
            </a:extLst>
          </p:cNvPr>
          <p:cNvPicPr>
            <a:picLocks noChangeAspect="1"/>
          </p:cNvPicPr>
          <p:nvPr/>
        </p:nvPicPr>
        <p:blipFill>
          <a:blip r:embed="rId2"/>
          <a:stretch>
            <a:fillRect/>
          </a:stretch>
        </p:blipFill>
        <p:spPr>
          <a:xfrm>
            <a:off x="4503967" y="3226200"/>
            <a:ext cx="4237411" cy="1737091"/>
          </a:xfrm>
          <a:prstGeom prst="rect">
            <a:avLst/>
          </a:prstGeom>
        </p:spPr>
      </p:pic>
      <p:pic>
        <p:nvPicPr>
          <p:cNvPr id="13" name="Picture 12">
            <a:extLst>
              <a:ext uri="{FF2B5EF4-FFF2-40B4-BE49-F238E27FC236}">
                <a16:creationId xmlns:a16="http://schemas.microsoft.com/office/drawing/2014/main" id="{AFDA2768-1086-4C2F-B05A-C5FDDE5BC74B}"/>
              </a:ext>
            </a:extLst>
          </p:cNvPr>
          <p:cNvPicPr>
            <a:picLocks noChangeAspect="1"/>
          </p:cNvPicPr>
          <p:nvPr/>
        </p:nvPicPr>
        <p:blipFill>
          <a:blip r:embed="rId3"/>
          <a:stretch>
            <a:fillRect/>
          </a:stretch>
        </p:blipFill>
        <p:spPr>
          <a:xfrm>
            <a:off x="617767" y="3120505"/>
            <a:ext cx="3725633" cy="1842786"/>
          </a:xfrm>
          <a:prstGeom prst="rect">
            <a:avLst/>
          </a:prstGeom>
        </p:spPr>
      </p:pic>
      <p:sp>
        <p:nvSpPr>
          <p:cNvPr id="14" name="TextBox 13">
            <a:extLst>
              <a:ext uri="{FF2B5EF4-FFF2-40B4-BE49-F238E27FC236}">
                <a16:creationId xmlns:a16="http://schemas.microsoft.com/office/drawing/2014/main" id="{E2D8C0CB-C954-44D8-AF48-26BD49D890F6}"/>
              </a:ext>
            </a:extLst>
          </p:cNvPr>
          <p:cNvSpPr txBox="1"/>
          <p:nvPr/>
        </p:nvSpPr>
        <p:spPr>
          <a:xfrm>
            <a:off x="1470820" y="4963291"/>
            <a:ext cx="3218997" cy="246221"/>
          </a:xfrm>
          <a:prstGeom prst="rect">
            <a:avLst/>
          </a:prstGeom>
          <a:noFill/>
        </p:spPr>
        <p:txBody>
          <a:bodyPr wrap="square" rtlCol="0">
            <a:spAutoFit/>
          </a:bodyPr>
          <a:lstStyle/>
          <a:p>
            <a:r>
              <a:rPr lang="en-US" sz="1000" b="1" dirty="0"/>
              <a:t>Model Metrics Comparison </a:t>
            </a:r>
            <a:endParaRPr lang="en-IN" sz="1000" b="1" dirty="0"/>
          </a:p>
        </p:txBody>
      </p:sp>
      <p:sp>
        <p:nvSpPr>
          <p:cNvPr id="15" name="TextBox 14">
            <a:extLst>
              <a:ext uri="{FF2B5EF4-FFF2-40B4-BE49-F238E27FC236}">
                <a16:creationId xmlns:a16="http://schemas.microsoft.com/office/drawing/2014/main" id="{EB0E27C5-AC2D-4463-B714-8C86B3E06257}"/>
              </a:ext>
            </a:extLst>
          </p:cNvPr>
          <p:cNvSpPr txBox="1"/>
          <p:nvPr/>
        </p:nvSpPr>
        <p:spPr>
          <a:xfrm>
            <a:off x="4875668" y="4963291"/>
            <a:ext cx="3355063" cy="400110"/>
          </a:xfrm>
          <a:prstGeom prst="rect">
            <a:avLst/>
          </a:prstGeom>
          <a:noFill/>
        </p:spPr>
        <p:txBody>
          <a:bodyPr wrap="square" rtlCol="0">
            <a:spAutoFit/>
          </a:bodyPr>
          <a:lstStyle/>
          <a:p>
            <a:pPr algn="ctr"/>
            <a:r>
              <a:rPr lang="en-US" sz="1000" b="1" dirty="0"/>
              <a:t>Comparison of Accuracy between our model </a:t>
            </a:r>
          </a:p>
          <a:p>
            <a:pPr algn="ctr"/>
            <a:r>
              <a:rPr lang="en-US" sz="1000" b="1" dirty="0"/>
              <a:t>( orange ) and author’s model ( yellow )</a:t>
            </a:r>
            <a:endParaRPr lang="en-IN" sz="1000" b="1" dirty="0"/>
          </a:p>
        </p:txBody>
      </p:sp>
    </p:spTree>
    <p:extLst>
      <p:ext uri="{BB962C8B-B14F-4D97-AF65-F5344CB8AC3E}">
        <p14:creationId xmlns:p14="http://schemas.microsoft.com/office/powerpoint/2010/main" val="114956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dirty="0"/>
          </a:p>
        </p:txBody>
      </p:sp>
      <p:sp>
        <p:nvSpPr>
          <p:cNvPr id="6" name="Text Placeholder 2">
            <a:extLst>
              <a:ext uri="{FF2B5EF4-FFF2-40B4-BE49-F238E27FC236}">
                <a16:creationId xmlns:a16="http://schemas.microsoft.com/office/drawing/2014/main" id="{701FA08E-0ED6-459F-899F-16DE64092CDC}"/>
              </a:ext>
            </a:extLst>
          </p:cNvPr>
          <p:cNvSpPr>
            <a:spLocks noGrp="1"/>
          </p:cNvSpPr>
          <p:nvPr>
            <p:ph type="body" idx="1"/>
          </p:nvPr>
        </p:nvSpPr>
        <p:spPr>
          <a:xfrm>
            <a:off x="457200" y="2286000"/>
            <a:ext cx="8229600" cy="4070351"/>
          </a:xfrm>
        </p:spPr>
        <p:txBody>
          <a:bodyPr/>
          <a:lstStyle/>
          <a:p>
            <a:pPr marL="76200" indent="0">
              <a:buNone/>
            </a:pPr>
            <a:r>
              <a:rPr lang="en-IN" b="1" dirty="0"/>
              <a:t>Drug Recommendation:</a:t>
            </a:r>
          </a:p>
          <a:p>
            <a:pPr marL="76200" indent="0">
              <a:buNone/>
            </a:pPr>
            <a:endParaRPr lang="en-IN" b="1" dirty="0"/>
          </a:p>
          <a:p>
            <a:pPr marL="76200" indent="0">
              <a:buNone/>
            </a:pPr>
            <a:endParaRPr lang="en-IN" dirty="0"/>
          </a:p>
        </p:txBody>
      </p:sp>
      <p:pic>
        <p:nvPicPr>
          <p:cNvPr id="7" name="Picture 6" descr="Chart, treemap chart&#10;&#10;Description automatically generated">
            <a:extLst>
              <a:ext uri="{FF2B5EF4-FFF2-40B4-BE49-F238E27FC236}">
                <a16:creationId xmlns:a16="http://schemas.microsoft.com/office/drawing/2014/main" id="{A75EBFC5-EB09-43F2-991A-702F41249F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1302" y="3076968"/>
            <a:ext cx="2371276" cy="2398513"/>
          </a:xfrm>
          <a:prstGeom prst="rect">
            <a:avLst/>
          </a:prstGeom>
          <a:noFill/>
          <a:ln>
            <a:noFill/>
          </a:ln>
        </p:spPr>
      </p:pic>
      <p:pic>
        <p:nvPicPr>
          <p:cNvPr id="8" name="Picture 7" descr="Chart, treemap chart&#10;&#10;Description automatically generated">
            <a:extLst>
              <a:ext uri="{FF2B5EF4-FFF2-40B4-BE49-F238E27FC236}">
                <a16:creationId xmlns:a16="http://schemas.microsoft.com/office/drawing/2014/main" id="{E5B0B910-C349-4132-BE1D-12FAACCE5F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8305" y="3076969"/>
            <a:ext cx="2371695" cy="2398513"/>
          </a:xfrm>
          <a:prstGeom prst="rect">
            <a:avLst/>
          </a:prstGeom>
          <a:noFill/>
          <a:ln>
            <a:noFill/>
          </a:ln>
        </p:spPr>
      </p:pic>
      <p:sp>
        <p:nvSpPr>
          <p:cNvPr id="9" name="TextBox 8">
            <a:extLst>
              <a:ext uri="{FF2B5EF4-FFF2-40B4-BE49-F238E27FC236}">
                <a16:creationId xmlns:a16="http://schemas.microsoft.com/office/drawing/2014/main" id="{D0872CFE-AE2E-461D-A1FF-E0D6C6B6880B}"/>
              </a:ext>
            </a:extLst>
          </p:cNvPr>
          <p:cNvSpPr txBox="1"/>
          <p:nvPr/>
        </p:nvSpPr>
        <p:spPr>
          <a:xfrm>
            <a:off x="1631687" y="5515689"/>
            <a:ext cx="3218997" cy="246221"/>
          </a:xfrm>
          <a:prstGeom prst="rect">
            <a:avLst/>
          </a:prstGeom>
          <a:noFill/>
        </p:spPr>
        <p:txBody>
          <a:bodyPr wrap="square" rtlCol="0">
            <a:spAutoFit/>
          </a:bodyPr>
          <a:lstStyle/>
          <a:p>
            <a:r>
              <a:rPr lang="en-US" sz="1000" b="1" dirty="0"/>
              <a:t>Logistic Regression Confusion Matrix</a:t>
            </a:r>
            <a:endParaRPr lang="en-IN" sz="1000" b="1" dirty="0"/>
          </a:p>
        </p:txBody>
      </p:sp>
      <p:sp>
        <p:nvSpPr>
          <p:cNvPr id="10" name="TextBox 9">
            <a:extLst>
              <a:ext uri="{FF2B5EF4-FFF2-40B4-BE49-F238E27FC236}">
                <a16:creationId xmlns:a16="http://schemas.microsoft.com/office/drawing/2014/main" id="{72ED54F3-5DEF-4F76-8735-628B08494FA2}"/>
              </a:ext>
            </a:extLst>
          </p:cNvPr>
          <p:cNvSpPr txBox="1"/>
          <p:nvPr/>
        </p:nvSpPr>
        <p:spPr>
          <a:xfrm>
            <a:off x="5392208" y="5439489"/>
            <a:ext cx="3218997" cy="246221"/>
          </a:xfrm>
          <a:prstGeom prst="rect">
            <a:avLst/>
          </a:prstGeom>
          <a:noFill/>
        </p:spPr>
        <p:txBody>
          <a:bodyPr wrap="square" rtlCol="0">
            <a:spAutoFit/>
          </a:bodyPr>
          <a:lstStyle/>
          <a:p>
            <a:r>
              <a:rPr lang="en-US" sz="1000" b="1" dirty="0"/>
              <a:t>Multinomial Naïve Bayes Confusion Matrix</a:t>
            </a:r>
            <a:endParaRPr lang="en-IN" sz="1000" b="1" dirty="0"/>
          </a:p>
        </p:txBody>
      </p:sp>
    </p:spTree>
    <p:extLst>
      <p:ext uri="{BB962C8B-B14F-4D97-AF65-F5344CB8AC3E}">
        <p14:creationId xmlns:p14="http://schemas.microsoft.com/office/powerpoint/2010/main" val="121009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A085-DF12-4C3D-AE23-17CD0ABAF522}"/>
              </a:ext>
            </a:extLst>
          </p:cNvPr>
          <p:cNvSpPr>
            <a:spLocks noGrp="1"/>
          </p:cNvSpPr>
          <p:nvPr>
            <p:ph type="title"/>
          </p:nvPr>
        </p:nvSpPr>
        <p:spPr/>
        <p:txBody>
          <a:bodyPr/>
          <a:lstStyle/>
          <a:p>
            <a:r>
              <a:rPr lang="en-IN" sz="3600" i="0" u="none" strike="noStrike" cap="none" dirty="0">
                <a:solidFill>
                  <a:schemeClr val="dk1"/>
                </a:solidFill>
                <a:latin typeface="Book Antiqua"/>
                <a:ea typeface="Book Antiqua"/>
                <a:cs typeface="Book Antiqua"/>
                <a:sym typeface="Book Antiqua"/>
              </a:rPr>
              <a:t>Introduction</a:t>
            </a:r>
            <a:endParaRPr lang="en-IN" dirty="0"/>
          </a:p>
        </p:txBody>
      </p:sp>
      <p:sp>
        <p:nvSpPr>
          <p:cNvPr id="3" name="Text Placeholder 2">
            <a:extLst>
              <a:ext uri="{FF2B5EF4-FFF2-40B4-BE49-F238E27FC236}">
                <a16:creationId xmlns:a16="http://schemas.microsoft.com/office/drawing/2014/main" id="{D2A6C79F-D3D9-444A-A9E2-32683A253724}"/>
              </a:ext>
            </a:extLst>
          </p:cNvPr>
          <p:cNvSpPr>
            <a:spLocks noGrp="1"/>
          </p:cNvSpPr>
          <p:nvPr>
            <p:ph type="body" idx="1"/>
          </p:nvPr>
        </p:nvSpPr>
        <p:spPr/>
        <p:txBody>
          <a:bodyPr/>
          <a:lstStyle/>
          <a:p>
            <a:pPr>
              <a:spcBef>
                <a:spcPts val="400"/>
              </a:spcBef>
              <a:buClr>
                <a:srgbClr val="000000"/>
              </a:buClr>
              <a:buSzPct val="70000"/>
              <a:buFont typeface="Arial" panose="020B0604020202020204" pitchFamily="34" charset="0"/>
              <a:buChar char="•"/>
            </a:pPr>
            <a:r>
              <a:rPr lang="en-US" sz="2400" b="0" i="0" u="none" dirty="0">
                <a:solidFill>
                  <a:srgbClr val="000000"/>
                </a:solidFill>
                <a:latin typeface="Calibri"/>
                <a:ea typeface="Calibri"/>
                <a:cs typeface="Calibri"/>
                <a:sym typeface="Calibri"/>
              </a:rPr>
              <a:t>Panacea</a:t>
            </a:r>
            <a:r>
              <a:rPr lang="en-US" sz="2400" dirty="0">
                <a:solidFill>
                  <a:srgbClr val="000000"/>
                </a:solidFill>
              </a:rPr>
              <a:t>, is a Greek word that means to cure all diseases and prolong life indefinitely. </a:t>
            </a:r>
          </a:p>
          <a:p>
            <a:pPr>
              <a:spcBef>
                <a:spcPts val="400"/>
              </a:spcBef>
              <a:buClr>
                <a:srgbClr val="000000"/>
              </a:buClr>
              <a:buSzPct val="70000"/>
              <a:buFont typeface="Arial" panose="020B0604020202020204" pitchFamily="34" charset="0"/>
              <a:buChar char="•"/>
            </a:pPr>
            <a:r>
              <a:rPr lang="en-US" sz="2400" dirty="0">
                <a:solidFill>
                  <a:srgbClr val="000000"/>
                </a:solidFill>
              </a:rPr>
              <a:t>Electronic healthcare technology is widespread worldwide and offers enormous potential for improving clinical outcomes and transforming care delivery. </a:t>
            </a:r>
          </a:p>
          <a:p>
            <a:pPr>
              <a:spcBef>
                <a:spcPts val="400"/>
              </a:spcBef>
              <a:buClr>
                <a:srgbClr val="000000"/>
              </a:buClr>
              <a:buSzPct val="70000"/>
              <a:buFont typeface="Arial" panose="020B0604020202020204" pitchFamily="34" charset="0"/>
              <a:buChar char="•"/>
            </a:pPr>
            <a:r>
              <a:rPr lang="en-US" sz="2400" dirty="0">
                <a:solidFill>
                  <a:srgbClr val="000000"/>
                </a:solidFill>
              </a:rPr>
              <a:t>Our project is an Advanced and secured AI-Blockchain powered EHR system aimed to enhance the existing healthcare system helping the medical professionals to cure patients. </a:t>
            </a:r>
          </a:p>
        </p:txBody>
      </p:sp>
      <p:sp>
        <p:nvSpPr>
          <p:cNvPr id="4" name="Slide Number Placeholder 3">
            <a:extLst>
              <a:ext uri="{FF2B5EF4-FFF2-40B4-BE49-F238E27FC236}">
                <a16:creationId xmlns:a16="http://schemas.microsoft.com/office/drawing/2014/main" id="{B8075A51-4C70-4C78-8FEB-67638278CD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Tree>
    <p:extLst>
      <p:ext uri="{BB962C8B-B14F-4D97-AF65-F5344CB8AC3E}">
        <p14:creationId xmlns:p14="http://schemas.microsoft.com/office/powerpoint/2010/main" val="415262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dirty="0"/>
          </a:p>
        </p:txBody>
      </p:sp>
      <p:sp>
        <p:nvSpPr>
          <p:cNvPr id="6" name="Text Placeholder 2">
            <a:extLst>
              <a:ext uri="{FF2B5EF4-FFF2-40B4-BE49-F238E27FC236}">
                <a16:creationId xmlns:a16="http://schemas.microsoft.com/office/drawing/2014/main" id="{701FA08E-0ED6-459F-899F-16DE64092CDC}"/>
              </a:ext>
            </a:extLst>
          </p:cNvPr>
          <p:cNvSpPr>
            <a:spLocks noGrp="1"/>
          </p:cNvSpPr>
          <p:nvPr>
            <p:ph type="body" idx="1"/>
          </p:nvPr>
        </p:nvSpPr>
        <p:spPr>
          <a:xfrm>
            <a:off x="457200" y="2286000"/>
            <a:ext cx="8229600" cy="4070351"/>
          </a:xfrm>
        </p:spPr>
        <p:txBody>
          <a:bodyPr/>
          <a:lstStyle/>
          <a:p>
            <a:pPr marL="76200" indent="0">
              <a:buNone/>
            </a:pPr>
            <a:r>
              <a:rPr lang="en-IN" b="1" dirty="0"/>
              <a:t>Medical NER:</a:t>
            </a:r>
            <a:endParaRPr lang="en-IN" b="1" dirty="0">
              <a:solidFill>
                <a:srgbClr val="545B65"/>
              </a:solidFill>
              <a:latin typeface="NeusaNextPro-Regular"/>
            </a:endParaRPr>
          </a:p>
          <a:p>
            <a:pPr marL="76200" indent="0">
              <a:buNone/>
            </a:pPr>
            <a:endParaRPr lang="en-IN" b="1" dirty="0"/>
          </a:p>
          <a:p>
            <a:pPr marL="76200" indent="0">
              <a:buNone/>
            </a:pPr>
            <a:endParaRPr lang="en-IN" b="1" dirty="0"/>
          </a:p>
          <a:p>
            <a:pPr marL="76200" indent="0">
              <a:buNone/>
            </a:pPr>
            <a:endParaRPr lang="en-IN" dirty="0"/>
          </a:p>
        </p:txBody>
      </p:sp>
      <p:graphicFrame>
        <p:nvGraphicFramePr>
          <p:cNvPr id="3" name="Table 4">
            <a:extLst>
              <a:ext uri="{FF2B5EF4-FFF2-40B4-BE49-F238E27FC236}">
                <a16:creationId xmlns:a16="http://schemas.microsoft.com/office/drawing/2014/main" id="{79B8EB38-D8FD-43B2-AA7C-E33173FDD079}"/>
              </a:ext>
            </a:extLst>
          </p:cNvPr>
          <p:cNvGraphicFramePr>
            <a:graphicFrameLocks noGrp="1"/>
          </p:cNvGraphicFramePr>
          <p:nvPr>
            <p:extLst>
              <p:ext uri="{D42A27DB-BD31-4B8C-83A1-F6EECF244321}">
                <p14:modId xmlns:p14="http://schemas.microsoft.com/office/powerpoint/2010/main" val="3530730166"/>
              </p:ext>
            </p:extLst>
          </p:nvPr>
        </p:nvGraphicFramePr>
        <p:xfrm>
          <a:off x="2413000" y="3429000"/>
          <a:ext cx="406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57645087"/>
                    </a:ext>
                  </a:extLst>
                </a:gridCol>
                <a:gridCol w="2032000">
                  <a:extLst>
                    <a:ext uri="{9D8B030D-6E8A-4147-A177-3AD203B41FA5}">
                      <a16:colId xmlns:a16="http://schemas.microsoft.com/office/drawing/2014/main" val="3694066711"/>
                    </a:ext>
                  </a:extLst>
                </a:gridCol>
              </a:tblGrid>
              <a:tr h="370840">
                <a:tc>
                  <a:txBody>
                    <a:bodyPr/>
                    <a:lstStyle/>
                    <a:p>
                      <a:pPr algn="ctr"/>
                      <a:r>
                        <a:rPr lang="en-IN" dirty="0">
                          <a:solidFill>
                            <a:schemeClr val="tx1"/>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738878"/>
                  </a:ext>
                </a:extLst>
              </a:tr>
              <a:tr h="370840">
                <a:tc>
                  <a:txBody>
                    <a:bodyPr/>
                    <a:lstStyle/>
                    <a:p>
                      <a:pPr algn="ctr"/>
                      <a:r>
                        <a:rPr lang="en-IN" dirty="0"/>
                        <a:t>Spacy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6285898"/>
                  </a:ext>
                </a:extLst>
              </a:tr>
              <a:tr h="370840">
                <a:tc>
                  <a:txBody>
                    <a:bodyPr/>
                    <a:lstStyle/>
                    <a:p>
                      <a:pPr algn="ctr"/>
                      <a:r>
                        <a:rPr lang="en-IN" dirty="0"/>
                        <a:t>Data Spacy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&lt;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1429062"/>
                  </a:ext>
                </a:extLst>
              </a:tr>
              <a:tr h="370840">
                <a:tc>
                  <a:txBody>
                    <a:bodyPr/>
                    <a:lstStyle/>
                    <a:p>
                      <a:pPr algn="ctr"/>
                      <a:r>
                        <a:rPr lang="en-IN" dirty="0"/>
                        <a:t>Our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t>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672743"/>
                  </a:ext>
                </a:extLst>
              </a:tr>
            </a:tbl>
          </a:graphicData>
        </a:graphic>
      </p:graphicFrame>
    </p:spTree>
    <p:extLst>
      <p:ext uri="{BB962C8B-B14F-4D97-AF65-F5344CB8AC3E}">
        <p14:creationId xmlns:p14="http://schemas.microsoft.com/office/powerpoint/2010/main" val="201350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dirty="0"/>
          </a:p>
        </p:txBody>
      </p:sp>
      <p:sp>
        <p:nvSpPr>
          <p:cNvPr id="6" name="Text Placeholder 2">
            <a:extLst>
              <a:ext uri="{FF2B5EF4-FFF2-40B4-BE49-F238E27FC236}">
                <a16:creationId xmlns:a16="http://schemas.microsoft.com/office/drawing/2014/main" id="{701FA08E-0ED6-459F-899F-16DE64092CDC}"/>
              </a:ext>
            </a:extLst>
          </p:cNvPr>
          <p:cNvSpPr>
            <a:spLocks noGrp="1"/>
          </p:cNvSpPr>
          <p:nvPr>
            <p:ph type="body" idx="1"/>
          </p:nvPr>
        </p:nvSpPr>
        <p:spPr>
          <a:xfrm>
            <a:off x="457200" y="2286000"/>
            <a:ext cx="8229600" cy="4070351"/>
          </a:xfrm>
        </p:spPr>
        <p:txBody>
          <a:bodyPr/>
          <a:lstStyle/>
          <a:p>
            <a:pPr marL="76200" indent="0">
              <a:buNone/>
            </a:pPr>
            <a:r>
              <a:rPr lang="en-IN" b="1" dirty="0"/>
              <a:t>Blockchain EHR:</a:t>
            </a:r>
          </a:p>
          <a:p>
            <a:pPr marL="76200" indent="0">
              <a:buNone/>
            </a:pPr>
            <a:endParaRPr lang="en-IN" b="1" dirty="0"/>
          </a:p>
          <a:p>
            <a:pPr marL="76200" indent="0">
              <a:buNone/>
            </a:pPr>
            <a:endParaRPr lang="en-IN" dirty="0"/>
          </a:p>
        </p:txBody>
      </p:sp>
      <p:sp>
        <p:nvSpPr>
          <p:cNvPr id="13" name="TextBox 12">
            <a:extLst>
              <a:ext uri="{FF2B5EF4-FFF2-40B4-BE49-F238E27FC236}">
                <a16:creationId xmlns:a16="http://schemas.microsoft.com/office/drawing/2014/main" id="{DE377DA0-120D-49D2-939C-CCB7DEF22A01}"/>
              </a:ext>
            </a:extLst>
          </p:cNvPr>
          <p:cNvSpPr txBox="1"/>
          <p:nvPr/>
        </p:nvSpPr>
        <p:spPr>
          <a:xfrm>
            <a:off x="2673803" y="6220759"/>
            <a:ext cx="4497464" cy="246221"/>
          </a:xfrm>
          <a:prstGeom prst="rect">
            <a:avLst/>
          </a:prstGeom>
          <a:noFill/>
        </p:spPr>
        <p:txBody>
          <a:bodyPr wrap="square" rtlCol="0">
            <a:spAutoFit/>
          </a:bodyPr>
          <a:lstStyle/>
          <a:p>
            <a:r>
              <a:rPr lang="en-US" sz="1000" b="1" dirty="0"/>
              <a:t>Comparison between our Architecture and Existing One</a:t>
            </a:r>
            <a:endParaRPr lang="en-IN" sz="1000" b="1" dirty="0"/>
          </a:p>
        </p:txBody>
      </p:sp>
      <p:pic>
        <p:nvPicPr>
          <p:cNvPr id="19" name="Picture 18">
            <a:extLst>
              <a:ext uri="{FF2B5EF4-FFF2-40B4-BE49-F238E27FC236}">
                <a16:creationId xmlns:a16="http://schemas.microsoft.com/office/drawing/2014/main" id="{7C7785DD-FA0D-467A-A0DC-A8DDC85C592A}"/>
              </a:ext>
            </a:extLst>
          </p:cNvPr>
          <p:cNvPicPr>
            <a:picLocks noChangeAspect="1"/>
          </p:cNvPicPr>
          <p:nvPr/>
        </p:nvPicPr>
        <p:blipFill>
          <a:blip r:embed="rId2"/>
          <a:stretch>
            <a:fillRect/>
          </a:stretch>
        </p:blipFill>
        <p:spPr>
          <a:xfrm>
            <a:off x="2599267" y="2931440"/>
            <a:ext cx="3725943" cy="3212557"/>
          </a:xfrm>
          <a:prstGeom prst="rect">
            <a:avLst/>
          </a:prstGeom>
        </p:spPr>
      </p:pic>
    </p:spTree>
    <p:extLst>
      <p:ext uri="{BB962C8B-B14F-4D97-AF65-F5344CB8AC3E}">
        <p14:creationId xmlns:p14="http://schemas.microsoft.com/office/powerpoint/2010/main" val="117069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3" name="Text Placeholder 2">
            <a:extLst>
              <a:ext uri="{FF2B5EF4-FFF2-40B4-BE49-F238E27FC236}">
                <a16:creationId xmlns:a16="http://schemas.microsoft.com/office/drawing/2014/main" id="{91572D96-2306-4314-8E42-FA9D90A79D4C}"/>
              </a:ext>
            </a:extLst>
          </p:cNvPr>
          <p:cNvSpPr>
            <a:spLocks noGrp="1"/>
          </p:cNvSpPr>
          <p:nvPr>
            <p:ph type="body" idx="1"/>
          </p:nvPr>
        </p:nvSpPr>
        <p:spPr/>
        <p:txBody>
          <a:bodyPr/>
          <a:lstStyle/>
          <a:p>
            <a:pPr>
              <a:buFont typeface="Arial" panose="020B0604020202020204" pitchFamily="34" charset="0"/>
              <a:buChar char="•"/>
            </a:pPr>
            <a:r>
              <a:rPr lang="en-US" b="1" dirty="0"/>
              <a:t>Review Paper:</a:t>
            </a:r>
            <a:r>
              <a:rPr lang="en-US" dirty="0"/>
              <a:t> “A Survey on  Applications of Machine Learning Algorithms in Healthcare”,  </a:t>
            </a:r>
            <a:r>
              <a:rPr lang="en-US" b="1" dirty="0"/>
              <a:t>Springer</a:t>
            </a:r>
            <a:r>
              <a:rPr lang="en-US" dirty="0"/>
              <a:t> Lecture Notes in Networks and Systems,6Th International  Conference on Advanced Computing and Intelligent Engineering( ICACIE 2021 ).</a:t>
            </a:r>
          </a:p>
          <a:p>
            <a:pPr>
              <a:buFont typeface="Arial" panose="020B0604020202020204" pitchFamily="34" charset="0"/>
              <a:buChar char="•"/>
            </a:pPr>
            <a:r>
              <a:rPr lang="en-IN" b="1" dirty="0"/>
              <a:t>Final Implementation Paper: </a:t>
            </a:r>
            <a:r>
              <a:rPr lang="en-IN" dirty="0"/>
              <a:t>In Process for Approval at 7th International Conference Information, Communication &amp; Computing Technology (ICICCT-2022)</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Tree>
    <p:extLst>
      <p:ext uri="{BB962C8B-B14F-4D97-AF65-F5344CB8AC3E}">
        <p14:creationId xmlns:p14="http://schemas.microsoft.com/office/powerpoint/2010/main" val="125493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C1B1-69CF-45FD-BA04-956AB838A450}"/>
              </a:ext>
            </a:extLst>
          </p:cNvPr>
          <p:cNvSpPr>
            <a:spLocks noGrp="1"/>
          </p:cNvSpPr>
          <p:nvPr>
            <p:ph type="title"/>
          </p:nvPr>
        </p:nvSpPr>
        <p:spPr/>
        <p:txBody>
          <a:bodyPr/>
          <a:lstStyle/>
          <a:p>
            <a:r>
              <a:rPr lang="en-IN" dirty="0"/>
              <a:t>Conclusion and Future Work</a:t>
            </a:r>
          </a:p>
        </p:txBody>
      </p:sp>
      <p:sp>
        <p:nvSpPr>
          <p:cNvPr id="3" name="Text Placeholder 2">
            <a:extLst>
              <a:ext uri="{FF2B5EF4-FFF2-40B4-BE49-F238E27FC236}">
                <a16:creationId xmlns:a16="http://schemas.microsoft.com/office/drawing/2014/main" id="{0B85B853-CAAA-409C-9AF4-285865BC825D}"/>
              </a:ext>
            </a:extLst>
          </p:cNvPr>
          <p:cNvSpPr>
            <a:spLocks noGrp="1"/>
          </p:cNvSpPr>
          <p:nvPr>
            <p:ph type="body" idx="1"/>
          </p:nvPr>
        </p:nvSpPr>
        <p:spPr/>
        <p:txBody>
          <a:bodyPr/>
          <a:lstStyle/>
          <a:p>
            <a:pPr marL="76200" indent="0">
              <a:buNone/>
            </a:pPr>
            <a:r>
              <a:rPr lang="en-US" sz="1800" b="1" dirty="0"/>
              <a:t>Conclusion:</a:t>
            </a:r>
          </a:p>
          <a:p>
            <a:pPr marL="76200" indent="0">
              <a:buNone/>
            </a:pPr>
            <a:r>
              <a:rPr lang="en-US" sz="1800" dirty="0"/>
              <a:t>In conclusion, </a:t>
            </a:r>
            <a:r>
              <a:rPr lang="en-US" sz="1800" dirty="0">
                <a:solidFill>
                  <a:srgbClr val="000000"/>
                </a:solidFill>
              </a:rPr>
              <a:t>an Advanced and secured AI-Blockchain powered EHR system aimed to enhance the existing healthcare system aiding the medical professionals to cure patients. </a:t>
            </a:r>
            <a:endParaRPr lang="en-US" sz="1800" dirty="0"/>
          </a:p>
          <a:p>
            <a:pPr marL="76200" indent="0">
              <a:buNone/>
            </a:pPr>
            <a:r>
              <a:rPr lang="en-US" sz="1800" b="1" dirty="0">
                <a:solidFill>
                  <a:srgbClr val="000000"/>
                </a:solidFill>
                <a:effectLst/>
                <a:latin typeface="Times New Roman" panose="02020603050405020304" pitchFamily="18" charset="0"/>
                <a:ea typeface="Times New Roman" panose="02020603050405020304" pitchFamily="18" charset="0"/>
              </a:rPr>
              <a:t>Future Work:</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109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Since we have applied for and received the UMLS (Unified Medical Language System) license, the use of the knowledge rich data from UMLS dataset as backend would enhance the accuracy as well as increase the potential for additional medical functionalities in our application.</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109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Learning graph database using neo4j during development of the project, the project can be further improved by using the graph database for creating and storing relationships between entities.</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4B655E5-1CE3-4EB7-900D-D928F14D47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spTree>
    <p:extLst>
      <p:ext uri="{BB962C8B-B14F-4D97-AF65-F5344CB8AC3E}">
        <p14:creationId xmlns:p14="http://schemas.microsoft.com/office/powerpoint/2010/main" val="2725363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b="1" i="0" u="none">
                <a:solidFill>
                  <a:srgbClr val="000000"/>
                </a:solidFill>
                <a:latin typeface="Calibri"/>
                <a:ea typeface="Calibri"/>
                <a:cs typeface="Calibri"/>
                <a:sym typeface="Calibri"/>
              </a:rPr>
              <a:t>References</a:t>
            </a:r>
            <a:endParaRPr/>
          </a:p>
        </p:txBody>
      </p:sp>
      <p:sp>
        <p:nvSpPr>
          <p:cNvPr id="217" name="Google Shape;217;p18"/>
          <p:cNvSpPr txBox="1">
            <a:spLocks noGrp="1"/>
          </p:cNvSpPr>
          <p:nvPr>
            <p:ph type="body" idx="1"/>
          </p:nvPr>
        </p:nvSpPr>
        <p:spPr>
          <a:xfrm>
            <a:off x="457200" y="2100262"/>
            <a:ext cx="8229600" cy="4273550"/>
          </a:xfrm>
          <a:prstGeom prst="rect">
            <a:avLst/>
          </a:prstGeom>
          <a:noFill/>
          <a:ln>
            <a:noFill/>
          </a:ln>
        </p:spPr>
        <p:txBody>
          <a:bodyPr spcFirstLastPara="1" wrap="square" lIns="91425" tIns="91425" rIns="91425" bIns="91425" anchor="t" anchorCtr="0">
            <a:noAutofit/>
          </a:bodyPr>
          <a:lstStyle/>
          <a:p>
            <a:pPr marL="419100" indent="-342900">
              <a:spcBef>
                <a:spcPts val="400"/>
              </a:spcBef>
              <a:buSzPct val="100000"/>
              <a:buFont typeface="+mj-lt"/>
              <a:buAutoNum type="arabicPeriod"/>
            </a:pPr>
            <a:r>
              <a:rPr lang="en-US" sz="1400" dirty="0">
                <a:solidFill>
                  <a:srgbClr val="231F20"/>
                </a:solidFill>
              </a:rPr>
              <a:t>H. Cheng, C. Rong, K. Hwang, et al, “Secure big data storage and sharing scheme for cloud tenants,” China Communications, 2015, vol. 12, no. 6, pp. 106-115.</a:t>
            </a:r>
          </a:p>
          <a:p>
            <a:pPr marL="419100" indent="-342900">
              <a:spcBef>
                <a:spcPts val="400"/>
              </a:spcBef>
              <a:buSzPct val="100000"/>
              <a:buFont typeface="+mj-lt"/>
              <a:buAutoNum type="arabicPeriod"/>
            </a:pPr>
            <a:r>
              <a:rPr lang="en-IN" sz="1400" dirty="0">
                <a:solidFill>
                  <a:srgbClr val="231F20"/>
                </a:solidFill>
              </a:rPr>
              <a:t>M. Shen, B. Ma, L. Zhu, et al, “Cloud-Based Approximate Constrained Shortest Distance Queries Over Encrypted Graphs With Privacy Protection,” IEEE Transactions on Information Forensics &amp; Security, 2018, vol. 13, no. 4, pp. 940-953.</a:t>
            </a:r>
          </a:p>
          <a:p>
            <a:pPr marL="419100" indent="-342900">
              <a:spcBef>
                <a:spcPts val="400"/>
              </a:spcBef>
              <a:buSzPct val="100000"/>
              <a:buFont typeface="+mj-lt"/>
              <a:buAutoNum type="arabicPeriod"/>
            </a:pPr>
            <a:r>
              <a:rPr lang="en-US" sz="1400" dirty="0">
                <a:solidFill>
                  <a:srgbClr val="231F20"/>
                </a:solidFill>
              </a:rPr>
              <a:t>G. </a:t>
            </a:r>
            <a:r>
              <a:rPr lang="en-US" sz="1400" dirty="0" err="1">
                <a:solidFill>
                  <a:srgbClr val="231F20"/>
                </a:solidFill>
              </a:rPr>
              <a:t>Zyskind</a:t>
            </a:r>
            <a:r>
              <a:rPr lang="en-US" sz="1400" dirty="0">
                <a:solidFill>
                  <a:srgbClr val="231F20"/>
                </a:solidFill>
              </a:rPr>
              <a:t>, O. Nathan, A. Pentland, “Decentralizing Privacy: Using Blockchain to Protect Personal Data,” IEEE Security and Privacy Workshops. IEEE Computer Society, 2015, pp. 180-184.</a:t>
            </a:r>
          </a:p>
          <a:p>
            <a:pPr marL="419100" indent="-342900">
              <a:spcBef>
                <a:spcPts val="400"/>
              </a:spcBef>
              <a:buSzPct val="100000"/>
              <a:buFont typeface="+mj-lt"/>
              <a:buAutoNum type="arabicPeriod"/>
            </a:pPr>
            <a:r>
              <a:rPr lang="en-IN" sz="1400" dirty="0">
                <a:solidFill>
                  <a:srgbClr val="231F20"/>
                </a:solidFill>
              </a:rPr>
              <a:t>A. Azaria, A. </a:t>
            </a:r>
            <a:r>
              <a:rPr lang="en-IN" sz="1400" dirty="0" err="1">
                <a:solidFill>
                  <a:srgbClr val="231F20"/>
                </a:solidFill>
              </a:rPr>
              <a:t>Ekblaw</a:t>
            </a:r>
            <a:r>
              <a:rPr lang="en-IN" sz="1400" dirty="0">
                <a:solidFill>
                  <a:srgbClr val="231F20"/>
                </a:solidFill>
              </a:rPr>
              <a:t>, T. Vieira, et al, “Med Rec: Using Blockchain for Medical Data Access and Permission Management,” International Conference on Open and Big Data. IEEE, 2016, pp. 25-30.</a:t>
            </a:r>
          </a:p>
          <a:p>
            <a:pPr marL="419100" indent="-342900">
              <a:spcBef>
                <a:spcPts val="400"/>
              </a:spcBef>
              <a:buSzPct val="100000"/>
              <a:buFont typeface="+mj-lt"/>
              <a:buAutoNum type="arabicPeriod"/>
            </a:pPr>
            <a:r>
              <a:rPr lang="en-IN" sz="1400" dirty="0">
                <a:solidFill>
                  <a:srgbClr val="231F20"/>
                </a:solidFill>
              </a:rPr>
              <a:t>Q. Xia, E. </a:t>
            </a:r>
            <a:r>
              <a:rPr lang="en-IN" sz="1400" dirty="0" err="1">
                <a:solidFill>
                  <a:srgbClr val="231F20"/>
                </a:solidFill>
              </a:rPr>
              <a:t>Sifah</a:t>
            </a:r>
            <a:r>
              <a:rPr lang="en-IN" sz="1400" dirty="0">
                <a:solidFill>
                  <a:srgbClr val="231F20"/>
                </a:solidFill>
              </a:rPr>
              <a:t>, A. </a:t>
            </a:r>
            <a:r>
              <a:rPr lang="en-IN" sz="1400" dirty="0" err="1">
                <a:solidFill>
                  <a:srgbClr val="231F20"/>
                </a:solidFill>
              </a:rPr>
              <a:t>Smahi</a:t>
            </a:r>
            <a:r>
              <a:rPr lang="en-IN" sz="1400" dirty="0">
                <a:solidFill>
                  <a:srgbClr val="231F20"/>
                </a:solidFill>
              </a:rPr>
              <a:t>, et al, “BBDS: Blockchain-Based Data Sharing for Electronic Medical Records in Cloud Environments,” Information, 2017, vol. 8, no. 2, pp. 44-44.</a:t>
            </a:r>
          </a:p>
          <a:p>
            <a:pPr marL="419100" indent="-342900">
              <a:spcBef>
                <a:spcPts val="400"/>
              </a:spcBef>
              <a:buSzPct val="100000"/>
              <a:buFont typeface="+mj-lt"/>
              <a:buAutoNum type="arabicPeriod"/>
            </a:pPr>
            <a:r>
              <a:rPr lang="en-IN" sz="1400" dirty="0">
                <a:solidFill>
                  <a:srgbClr val="231F20"/>
                </a:solidFill>
              </a:rPr>
              <a:t>K. Peterson, R. </a:t>
            </a:r>
            <a:r>
              <a:rPr lang="en-IN" sz="1400" dirty="0" err="1">
                <a:solidFill>
                  <a:srgbClr val="231F20"/>
                </a:solidFill>
              </a:rPr>
              <a:t>Deeduvanu</a:t>
            </a:r>
            <a:r>
              <a:rPr lang="en-IN" sz="1400" dirty="0">
                <a:solidFill>
                  <a:srgbClr val="231F20"/>
                </a:solidFill>
              </a:rPr>
              <a:t>, P. </a:t>
            </a:r>
            <a:r>
              <a:rPr lang="en-IN" sz="1400" dirty="0" err="1">
                <a:solidFill>
                  <a:srgbClr val="231F20"/>
                </a:solidFill>
              </a:rPr>
              <a:t>Kanjamala</a:t>
            </a:r>
            <a:r>
              <a:rPr lang="en-IN" sz="1400" dirty="0">
                <a:solidFill>
                  <a:srgbClr val="231F20"/>
                </a:solidFill>
              </a:rPr>
              <a:t>, et al. “A blockchain-based approach to health information exchange networks,” Proc. NIST Workshop Blockchain Healthcare, 2016, pp. 1-10.</a:t>
            </a:r>
          </a:p>
          <a:p>
            <a:pPr marL="419100" indent="-342900">
              <a:spcBef>
                <a:spcPts val="400"/>
              </a:spcBef>
              <a:buSzPct val="100000"/>
              <a:buFont typeface="+mj-lt"/>
              <a:buAutoNum type="arabicPeriod"/>
            </a:pPr>
            <a:r>
              <a:rPr lang="en-US" sz="1400" dirty="0">
                <a:solidFill>
                  <a:srgbClr val="231F20"/>
                </a:solidFill>
              </a:rPr>
              <a:t>A. </a:t>
            </a:r>
            <a:r>
              <a:rPr lang="en-US" sz="1400" dirty="0" err="1">
                <a:solidFill>
                  <a:srgbClr val="231F20"/>
                </a:solidFill>
              </a:rPr>
              <a:t>Ekblaw</a:t>
            </a:r>
            <a:r>
              <a:rPr lang="en-US" sz="1400" dirty="0">
                <a:solidFill>
                  <a:srgbClr val="231F20"/>
                </a:solidFill>
              </a:rPr>
              <a:t>, A. Azaria, J. D. </a:t>
            </a:r>
            <a:r>
              <a:rPr lang="en-US" sz="1400" dirty="0" err="1">
                <a:solidFill>
                  <a:srgbClr val="231F20"/>
                </a:solidFill>
              </a:rPr>
              <a:t>Halamka</a:t>
            </a:r>
            <a:r>
              <a:rPr lang="en-US" sz="1400" dirty="0">
                <a:solidFill>
                  <a:srgbClr val="231F20"/>
                </a:solidFill>
              </a:rPr>
              <a:t>, et al, “A Case Study for Blockchain in Healthcare: “Med Rec” prototype for electronic health records and medical research data,” Proceedings of IEEE Open &amp; Big Data Conference. 2016, pp. 13: 13.</a:t>
            </a:r>
            <a:endParaRPr lang="en-IN" sz="1400" dirty="0">
              <a:solidFill>
                <a:srgbClr val="231F20"/>
              </a:solidFill>
            </a:endParaRPr>
          </a:p>
        </p:txBody>
      </p:sp>
      <p:sp>
        <p:nvSpPr>
          <p:cNvPr id="218" name="Google Shape;218;p18"/>
          <p:cNvSpPr txBox="1"/>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fld id="{00000000-1234-1234-1234-123412341234}" type="slidenum">
              <a:rPr kumimoji="0" lang="en-US" sz="10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t>24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b="1" i="0" u="none">
                <a:solidFill>
                  <a:srgbClr val="000000"/>
                </a:solidFill>
                <a:latin typeface="Calibri"/>
                <a:ea typeface="Calibri"/>
                <a:cs typeface="Calibri"/>
                <a:sym typeface="Calibri"/>
              </a:rPr>
              <a:t>References</a:t>
            </a:r>
            <a:endParaRPr/>
          </a:p>
        </p:txBody>
      </p:sp>
      <p:sp>
        <p:nvSpPr>
          <p:cNvPr id="217" name="Google Shape;217;p18"/>
          <p:cNvSpPr txBox="1">
            <a:spLocks noGrp="1"/>
          </p:cNvSpPr>
          <p:nvPr>
            <p:ph type="body" idx="1"/>
          </p:nvPr>
        </p:nvSpPr>
        <p:spPr>
          <a:xfrm>
            <a:off x="457200" y="2100262"/>
            <a:ext cx="8229600" cy="4273550"/>
          </a:xfrm>
          <a:prstGeom prst="rect">
            <a:avLst/>
          </a:prstGeom>
          <a:noFill/>
          <a:ln>
            <a:noFill/>
          </a:ln>
        </p:spPr>
        <p:txBody>
          <a:bodyPr spcFirstLastPara="1" wrap="square" lIns="91425" tIns="91425" rIns="91425" bIns="91425" anchor="t" anchorCtr="0">
            <a:noAutofit/>
          </a:bodyPr>
          <a:lstStyle/>
          <a:p>
            <a:pPr marL="76200" indent="0">
              <a:spcBef>
                <a:spcPts val="400"/>
              </a:spcBef>
              <a:buSzPct val="100000"/>
              <a:buNone/>
            </a:pPr>
            <a:r>
              <a:rPr lang="en-IN" sz="1400" dirty="0">
                <a:solidFill>
                  <a:srgbClr val="231F20"/>
                </a:solidFill>
              </a:rPr>
              <a:t>8. </a:t>
            </a:r>
            <a:r>
              <a:rPr lang="en-US" sz="1400" dirty="0">
                <a:solidFill>
                  <a:srgbClr val="231F20"/>
                </a:solidFill>
              </a:rPr>
              <a:t>D. Fu, L. Fang, “Blockchain-based trusted computing in social network,” IEEE International Conference on Computer and Communications. IEEE, 2017, pp. 19-22.</a:t>
            </a:r>
          </a:p>
          <a:p>
            <a:pPr marL="76200" indent="0">
              <a:spcBef>
                <a:spcPts val="400"/>
              </a:spcBef>
              <a:buSzPct val="100000"/>
              <a:buNone/>
            </a:pPr>
            <a:r>
              <a:rPr lang="en-US" sz="1400" dirty="0">
                <a:solidFill>
                  <a:srgbClr val="231F20"/>
                </a:solidFill>
              </a:rPr>
              <a:t>9. Z. Liu, J. Weng, J. Li, J. Yang, C. Fu, C. Jia, “Cloud-based electronic health record system supporting fuzzy keyword search, “Soft </a:t>
            </a:r>
            <a:r>
              <a:rPr lang="en-US" sz="1400" dirty="0" err="1">
                <a:solidFill>
                  <a:srgbClr val="231F20"/>
                </a:solidFill>
              </a:rPr>
              <a:t>Comput</a:t>
            </a:r>
            <a:r>
              <a:rPr lang="en-US" sz="1400" dirty="0">
                <a:solidFill>
                  <a:srgbClr val="231F20"/>
                </a:solidFill>
              </a:rPr>
              <a:t>. 2016, vol. 20, no. 8, pp. 3243–3255.</a:t>
            </a:r>
          </a:p>
          <a:p>
            <a:pPr marL="76200" indent="0">
              <a:spcBef>
                <a:spcPts val="400"/>
              </a:spcBef>
              <a:buSzPct val="100000"/>
              <a:buNone/>
            </a:pPr>
            <a:r>
              <a:rPr lang="en-US" sz="1400" dirty="0">
                <a:solidFill>
                  <a:srgbClr val="231F20"/>
                </a:solidFill>
              </a:rPr>
              <a:t>10. P. Zhang, J. White, D. C. Schmidt, G. Lenz, and S. T. Rosenbloom, “</a:t>
            </a:r>
            <a:r>
              <a:rPr lang="en-US" sz="1400" dirty="0" err="1">
                <a:solidFill>
                  <a:srgbClr val="231F20"/>
                </a:solidFill>
              </a:rPr>
              <a:t>FHIRChain</a:t>
            </a:r>
            <a:r>
              <a:rPr lang="en-US" sz="1400" dirty="0">
                <a:solidFill>
                  <a:srgbClr val="231F20"/>
                </a:solidFill>
              </a:rPr>
              <a:t>: Applying Blockchain to Securely and </a:t>
            </a:r>
            <a:r>
              <a:rPr lang="en-US" sz="1400" dirty="0" err="1">
                <a:solidFill>
                  <a:srgbClr val="231F20"/>
                </a:solidFill>
              </a:rPr>
              <a:t>Scalably</a:t>
            </a:r>
            <a:r>
              <a:rPr lang="en-US" sz="1400" dirty="0">
                <a:solidFill>
                  <a:srgbClr val="231F20"/>
                </a:solidFill>
              </a:rPr>
              <a:t> Share Clinical Data,” Computational and Structural Biotechnology Journal, vol. 16, pp. 267–278, Jan. 2018.</a:t>
            </a:r>
          </a:p>
          <a:p>
            <a:pPr marL="76200" indent="0">
              <a:spcBef>
                <a:spcPts val="400"/>
              </a:spcBef>
              <a:buSzPct val="100000"/>
              <a:buNone/>
            </a:pPr>
            <a:r>
              <a:rPr lang="en-US" sz="1400" dirty="0">
                <a:solidFill>
                  <a:srgbClr val="231F20"/>
                </a:solidFill>
              </a:rPr>
              <a:t>11. D. Bender and K. </a:t>
            </a:r>
            <a:r>
              <a:rPr lang="en-US" sz="1400" dirty="0" err="1">
                <a:solidFill>
                  <a:srgbClr val="231F20"/>
                </a:solidFill>
              </a:rPr>
              <a:t>Sartipi</a:t>
            </a:r>
            <a:r>
              <a:rPr lang="en-US" sz="1400" dirty="0">
                <a:solidFill>
                  <a:srgbClr val="231F20"/>
                </a:solidFill>
              </a:rPr>
              <a:t>, “HL7 FHIR: An Agile and RESTful approach to healthcare information exchange,” in Proceedings of the 26th IEEE International Symposium on Computer-Based Medical Systems, pp. 326– 331, June 2013. 	</a:t>
            </a:r>
          </a:p>
          <a:p>
            <a:pPr marL="76200" indent="0">
              <a:spcBef>
                <a:spcPts val="400"/>
              </a:spcBef>
              <a:buSzPct val="100000"/>
              <a:buNone/>
            </a:pPr>
            <a:r>
              <a:rPr lang="en-US" sz="1400" dirty="0">
                <a:solidFill>
                  <a:srgbClr val="231F20"/>
                </a:solidFill>
              </a:rPr>
              <a:t>12. H. Tang, N. Tong, and J. Ouyang, “Medical Images Sharing System Based on Blockchain and Smart Contract of Credit Scores,” in 2018 1st IEEE International Conference on Hot Information-Centric Networking (</a:t>
            </a:r>
            <a:r>
              <a:rPr lang="en-US" sz="1400" dirty="0" err="1">
                <a:solidFill>
                  <a:srgbClr val="231F20"/>
                </a:solidFill>
              </a:rPr>
              <a:t>HotICN</a:t>
            </a:r>
            <a:r>
              <a:rPr lang="en-US" sz="1400" dirty="0">
                <a:solidFill>
                  <a:srgbClr val="231F20"/>
                </a:solidFill>
              </a:rPr>
              <a:t>), pp. 240–241, Aug. 2018.</a:t>
            </a:r>
          </a:p>
          <a:p>
            <a:pPr marL="76200" indent="0">
              <a:spcBef>
                <a:spcPts val="400"/>
              </a:spcBef>
              <a:buSzPct val="100000"/>
              <a:buNone/>
            </a:pPr>
            <a:r>
              <a:rPr lang="en-US" sz="1400" dirty="0">
                <a:solidFill>
                  <a:srgbClr val="231F20"/>
                </a:solidFill>
              </a:rPr>
              <a:t>13. T. Le Nguyen and T. T. H. Do, “Artificial Intelligence in Healthcare: A New Technology Benefit for Both Patients and Doctors,” in 2019 Portland International Conference on Management of Engineering and Technology (PICMET), (Portland, OR, USA), pp. 1–15, IEEE, Aug. 2019. </a:t>
            </a:r>
            <a:endParaRPr lang="en-IN" sz="1400" dirty="0">
              <a:solidFill>
                <a:srgbClr val="231F20"/>
              </a:solidFill>
            </a:endParaRPr>
          </a:p>
        </p:txBody>
      </p:sp>
      <p:sp>
        <p:nvSpPr>
          <p:cNvPr id="218" name="Google Shape;218;p18"/>
          <p:cNvSpPr txBox="1"/>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fld id="{00000000-1234-1234-1234-123412341234}" type="slidenum">
              <a:rPr kumimoji="0" lang="en-US" sz="10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t>25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560203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b="1" i="0" u="none" dirty="0">
                <a:solidFill>
                  <a:srgbClr val="000000"/>
                </a:solidFill>
                <a:latin typeface="Calibri"/>
                <a:ea typeface="Calibri"/>
                <a:cs typeface="Calibri"/>
                <a:sym typeface="Calibri"/>
              </a:rPr>
              <a:t>References</a:t>
            </a:r>
            <a:endParaRPr dirty="0"/>
          </a:p>
        </p:txBody>
      </p:sp>
      <p:sp>
        <p:nvSpPr>
          <p:cNvPr id="224" name="Google Shape;224;p19"/>
          <p:cNvSpPr txBox="1">
            <a:spLocks noGrp="1"/>
          </p:cNvSpPr>
          <p:nvPr>
            <p:ph type="body" idx="1"/>
          </p:nvPr>
        </p:nvSpPr>
        <p:spPr>
          <a:xfrm>
            <a:off x="457200" y="2060575"/>
            <a:ext cx="8229600" cy="4295775"/>
          </a:xfrm>
          <a:prstGeom prst="rect">
            <a:avLst/>
          </a:prstGeom>
          <a:noFill/>
          <a:ln>
            <a:noFill/>
          </a:ln>
        </p:spPr>
        <p:txBody>
          <a:bodyPr spcFirstLastPara="1" wrap="square" lIns="91425" tIns="91425" rIns="91425" bIns="91425" anchor="t" anchorCtr="0">
            <a:noAutofit/>
          </a:bodyPr>
          <a:lstStyle/>
          <a:p>
            <a:pPr marL="76200" lvl="0" indent="0">
              <a:spcBef>
                <a:spcPts val="400"/>
              </a:spcBef>
              <a:buSzPct val="100000"/>
              <a:buNone/>
            </a:pPr>
            <a:r>
              <a:rPr lang="en-IN" sz="1400" dirty="0">
                <a:solidFill>
                  <a:srgbClr val="231F20"/>
                </a:solidFill>
              </a:rPr>
              <a:t>14. P. Bhattacharya, S. </a:t>
            </a:r>
            <a:r>
              <a:rPr lang="en-IN" sz="1400" dirty="0" err="1">
                <a:solidFill>
                  <a:srgbClr val="231F20"/>
                </a:solidFill>
              </a:rPr>
              <a:t>Tanwar</a:t>
            </a:r>
            <a:r>
              <a:rPr lang="en-IN" sz="1400" dirty="0">
                <a:solidFill>
                  <a:srgbClr val="231F20"/>
                </a:solidFill>
              </a:rPr>
              <a:t>, U. </a:t>
            </a:r>
            <a:r>
              <a:rPr lang="en-IN" sz="1400" dirty="0" err="1">
                <a:solidFill>
                  <a:srgbClr val="231F20"/>
                </a:solidFill>
              </a:rPr>
              <a:t>Bodke</a:t>
            </a:r>
            <a:r>
              <a:rPr lang="en-IN" sz="1400" dirty="0">
                <a:solidFill>
                  <a:srgbClr val="231F20"/>
                </a:solidFill>
              </a:rPr>
              <a:t>, S. Tyagi, and N. Kumar, “</a:t>
            </a:r>
            <a:r>
              <a:rPr lang="en-IN" sz="1400" dirty="0" err="1">
                <a:solidFill>
                  <a:srgbClr val="231F20"/>
                </a:solidFill>
              </a:rPr>
              <a:t>BinDaaS</a:t>
            </a:r>
            <a:r>
              <a:rPr lang="en-IN" sz="1400" dirty="0">
                <a:solidFill>
                  <a:srgbClr val="231F20"/>
                </a:solidFill>
              </a:rPr>
              <a:t>: Blockchain-Based Deep-Learning as-a-Service in Healthcare 4.0 Applications,” IEEE Transactions on Network Science and Engineering, pp. 1–1, 2020. </a:t>
            </a:r>
          </a:p>
          <a:p>
            <a:pPr marL="76200" lvl="0" indent="0">
              <a:spcBef>
                <a:spcPts val="400"/>
              </a:spcBef>
              <a:buSzPct val="100000"/>
              <a:buNone/>
            </a:pPr>
            <a:r>
              <a:rPr lang="en-IN" sz="1400" dirty="0">
                <a:solidFill>
                  <a:srgbClr val="231F20"/>
                </a:solidFill>
              </a:rPr>
              <a:t>15. R. Kumar, A. A. Khan, J. Kumar, A. </a:t>
            </a:r>
            <a:r>
              <a:rPr lang="en-IN" sz="1400" dirty="0" err="1">
                <a:solidFill>
                  <a:srgbClr val="231F20"/>
                </a:solidFill>
              </a:rPr>
              <a:t>Zakria</a:t>
            </a:r>
            <a:r>
              <a:rPr lang="en-IN" sz="1400" dirty="0">
                <a:solidFill>
                  <a:srgbClr val="231F20"/>
                </a:solidFill>
              </a:rPr>
              <a:t>, N. A. </a:t>
            </a:r>
            <a:r>
              <a:rPr lang="en-IN" sz="1400" dirty="0" err="1">
                <a:solidFill>
                  <a:srgbClr val="231F20"/>
                </a:solidFill>
              </a:rPr>
              <a:t>Golilarz</a:t>
            </a:r>
            <a:r>
              <a:rPr lang="en-IN" sz="1400" dirty="0">
                <a:solidFill>
                  <a:srgbClr val="231F20"/>
                </a:solidFill>
              </a:rPr>
              <a:t>, S. Zhang, Y. Ting, C. Zheng, and W. Wang, “Blockchain-Federated-Learning and Deep Learning Models for COVID-19 detection using CT Imaging,” IEEE Sensors Journal, pp. 1–1, 2021.</a:t>
            </a:r>
          </a:p>
          <a:p>
            <a:pPr marL="76200" lvl="0" indent="0">
              <a:spcBef>
                <a:spcPts val="400"/>
              </a:spcBef>
              <a:buSzPct val="100000"/>
              <a:buNone/>
            </a:pPr>
            <a:r>
              <a:rPr lang="en-IN" sz="1400" dirty="0">
                <a:solidFill>
                  <a:srgbClr val="231F20"/>
                </a:solidFill>
              </a:rPr>
              <a:t>16. </a:t>
            </a:r>
            <a:r>
              <a:rPr lang="en-US" sz="1400" dirty="0">
                <a:solidFill>
                  <a:srgbClr val="231F20"/>
                </a:solidFill>
              </a:rPr>
              <a:t>W. Zheng, K. Wang, and F.-Y. Wang, “GAN-Based Key Secret-Sharing Scheme in Blockchain,” IEEE Transactions on Cybernetics, vol. 51, pp. 393–404, Jan. 2021.</a:t>
            </a:r>
          </a:p>
          <a:p>
            <a:pPr marL="76200" lvl="0" indent="0">
              <a:spcBef>
                <a:spcPts val="400"/>
              </a:spcBef>
              <a:buSzPct val="100000"/>
              <a:buNone/>
            </a:pPr>
            <a:r>
              <a:rPr lang="en-US" sz="1400" dirty="0">
                <a:solidFill>
                  <a:srgbClr val="231F20"/>
                </a:solidFill>
              </a:rPr>
              <a:t>17. J. </a:t>
            </a:r>
            <a:r>
              <a:rPr lang="en-US" sz="1400" dirty="0" err="1">
                <a:solidFill>
                  <a:srgbClr val="231F20"/>
                </a:solidFill>
              </a:rPr>
              <a:t>Witowski</a:t>
            </a:r>
            <a:r>
              <a:rPr lang="en-US" sz="1400" dirty="0">
                <a:solidFill>
                  <a:srgbClr val="231F20"/>
                </a:solidFill>
              </a:rPr>
              <a:t>, J. Choi, S. Jeon, D. Kim, J. Chung, J. Conklin, M. G. F. Longo, M. D. Succi, and S. Do, “</a:t>
            </a:r>
            <a:r>
              <a:rPr lang="en-US" sz="1400" dirty="0" err="1">
                <a:solidFill>
                  <a:srgbClr val="231F20"/>
                </a:solidFill>
              </a:rPr>
              <a:t>MarkIt</a:t>
            </a:r>
            <a:r>
              <a:rPr lang="en-US" sz="1400" dirty="0">
                <a:solidFill>
                  <a:srgbClr val="231F20"/>
                </a:solidFill>
              </a:rPr>
              <a:t>: A Collaborative Artificial Intelligence Annotation Platform Leveraging Blockchain For Medical Imaging Research,” BHTY, May 2021.</a:t>
            </a:r>
          </a:p>
          <a:p>
            <a:pPr marL="76200" lvl="0" indent="0">
              <a:spcBef>
                <a:spcPts val="400"/>
              </a:spcBef>
              <a:buSzPct val="100000"/>
              <a:buNone/>
            </a:pPr>
            <a:r>
              <a:rPr lang="en-US" sz="1400" dirty="0">
                <a:solidFill>
                  <a:srgbClr val="231F20"/>
                </a:solidFill>
              </a:rPr>
              <a:t>18. V. Patel, “A framework for secure and decentralized sharing of medical imaging data via blockchain consensus,” Health Informatics J, vol. 25, pp. 1398–1411, Dec. 2019.</a:t>
            </a:r>
          </a:p>
          <a:p>
            <a:pPr marL="76200" lvl="0" indent="0">
              <a:spcBef>
                <a:spcPts val="400"/>
              </a:spcBef>
              <a:buSzPct val="100000"/>
              <a:buNone/>
            </a:pPr>
            <a:r>
              <a:rPr lang="en-US" sz="1400" dirty="0">
                <a:solidFill>
                  <a:srgbClr val="231F20"/>
                </a:solidFill>
              </a:rPr>
              <a:t>19. B. Li, C. Chen, X. Xu, T. Jung, and Y. Shi, “Exploiting Computation Power of Blockchain for Biomedical Image Segmentation,” in 2019 IEEE/CVF Conference on Computer Vision and Pattern Recognition Workshops (CVPRW), (Long Beach, CA, USA), pp. 2802–2811, IEEE, June 2019</a:t>
            </a:r>
            <a:endParaRPr lang="en-IN" sz="1400" dirty="0">
              <a:solidFill>
                <a:srgbClr val="231F20"/>
              </a:solidFill>
            </a:endParaRPr>
          </a:p>
        </p:txBody>
      </p:sp>
      <p:sp>
        <p:nvSpPr>
          <p:cNvPr id="225" name="Google Shape;225;p19"/>
          <p:cNvSpPr txBox="1"/>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fld id="{00000000-1234-1234-1234-123412341234}" type="slidenum">
              <a:rPr kumimoji="0" lang="en-US" sz="10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t>26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57200" y="1295400"/>
            <a:ext cx="8229600" cy="914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b="1" i="0" u="none" dirty="0">
                <a:solidFill>
                  <a:srgbClr val="000000"/>
                </a:solidFill>
                <a:latin typeface="Calibri"/>
                <a:ea typeface="Calibri"/>
                <a:cs typeface="Calibri"/>
                <a:sym typeface="Calibri"/>
              </a:rPr>
              <a:t>References</a:t>
            </a:r>
            <a:endParaRPr dirty="0"/>
          </a:p>
        </p:txBody>
      </p:sp>
      <p:sp>
        <p:nvSpPr>
          <p:cNvPr id="224" name="Google Shape;224;p19"/>
          <p:cNvSpPr txBox="1">
            <a:spLocks noGrp="1"/>
          </p:cNvSpPr>
          <p:nvPr>
            <p:ph type="body" idx="1"/>
          </p:nvPr>
        </p:nvSpPr>
        <p:spPr>
          <a:xfrm>
            <a:off x="457200" y="2060575"/>
            <a:ext cx="8229600" cy="4295775"/>
          </a:xfrm>
          <a:prstGeom prst="rect">
            <a:avLst/>
          </a:prstGeom>
          <a:noFill/>
          <a:ln>
            <a:noFill/>
          </a:ln>
        </p:spPr>
        <p:txBody>
          <a:bodyPr spcFirstLastPara="1" wrap="square" lIns="91425" tIns="91425" rIns="91425" bIns="91425" anchor="t" anchorCtr="0">
            <a:noAutofit/>
          </a:bodyPr>
          <a:lstStyle/>
          <a:p>
            <a:pPr marL="76200" lvl="0" indent="0">
              <a:spcBef>
                <a:spcPts val="400"/>
              </a:spcBef>
              <a:buSzPct val="100000"/>
              <a:buNone/>
            </a:pPr>
            <a:r>
              <a:rPr lang="en-IN" sz="1400" dirty="0">
                <a:solidFill>
                  <a:srgbClr val="231F20"/>
                </a:solidFill>
              </a:rPr>
              <a:t>20. </a:t>
            </a:r>
            <a:r>
              <a:rPr lang="en-US" sz="1400" dirty="0">
                <a:solidFill>
                  <a:srgbClr val="231F20"/>
                </a:solidFill>
              </a:rPr>
              <a:t>R. Kumar and R. Tripathi, “Building an IPFS and Blockchain-Based Decentralized Storage Model for Medical Imaging,” in Advancements in Security and Privacy Initiatives for Multimedia Images, pp. 19–40, IGI Global, 2021.</a:t>
            </a:r>
          </a:p>
          <a:p>
            <a:pPr marL="76200" lvl="0" indent="0">
              <a:spcBef>
                <a:spcPts val="400"/>
              </a:spcBef>
              <a:buSzPct val="100000"/>
              <a:buNone/>
            </a:pPr>
            <a:r>
              <a:rPr lang="en-US" sz="1400" dirty="0">
                <a:solidFill>
                  <a:srgbClr val="231F20"/>
                </a:solidFill>
              </a:rPr>
              <a:t>21. H. Wu, L. Li, H. -y. Paik and S. S. </a:t>
            </a:r>
            <a:r>
              <a:rPr lang="en-US" sz="1400" dirty="0" err="1">
                <a:solidFill>
                  <a:srgbClr val="231F20"/>
                </a:solidFill>
              </a:rPr>
              <a:t>Kanhere</a:t>
            </a:r>
            <a:r>
              <a:rPr lang="en-US" sz="1400" dirty="0">
                <a:solidFill>
                  <a:srgbClr val="231F20"/>
                </a:solidFill>
              </a:rPr>
              <a:t>, "MB-EHR: A Multilayer Blockchain-based EHR," 2021 IEEE International Conference on Blockchain and Cryptocurrency (ICBC), 2021, pp. 1-3, DOI: 10.1109/ICBC51069.2021.9461075.</a:t>
            </a:r>
          </a:p>
          <a:p>
            <a:pPr marL="76200" lvl="0" indent="0">
              <a:spcBef>
                <a:spcPts val="400"/>
              </a:spcBef>
              <a:buSzPct val="100000"/>
              <a:buNone/>
            </a:pPr>
            <a:r>
              <a:rPr lang="en-US" sz="1400" dirty="0">
                <a:solidFill>
                  <a:srgbClr val="231F20"/>
                </a:solidFill>
              </a:rPr>
              <a:t>22. S. Garg, "Drug Recommendation System based on Sentiment Analysis of Drug Reviews using Machine Learning," 2021 11th International Conference on Cloud Computing, Data Science &amp; Engineering (Confluence), 2021, pp. 175-181, DOI: 10.1109/Confluence51648.2021.9377188.</a:t>
            </a:r>
          </a:p>
          <a:p>
            <a:pPr marL="76200" lvl="0" indent="0">
              <a:spcBef>
                <a:spcPts val="400"/>
              </a:spcBef>
              <a:buSzPct val="100000"/>
              <a:buNone/>
            </a:pPr>
            <a:r>
              <a:rPr lang="en-US" sz="1400" dirty="0">
                <a:solidFill>
                  <a:srgbClr val="231F20"/>
                </a:solidFill>
              </a:rPr>
              <a:t>23. </a:t>
            </a:r>
            <a:r>
              <a:rPr lang="en-US" sz="1400" dirty="0" err="1">
                <a:solidFill>
                  <a:srgbClr val="231F20"/>
                </a:solidFill>
              </a:rPr>
              <a:t>Mukaka</a:t>
            </a:r>
            <a:r>
              <a:rPr lang="en-US" sz="1400" dirty="0">
                <a:solidFill>
                  <a:srgbClr val="231F20"/>
                </a:solidFill>
              </a:rPr>
              <a:t> M. M. (2012). Statistics corner: A guide to the appropriate use of correlation coefficient in medical research. Malawi medical journal: the journal of Medical </a:t>
            </a:r>
            <a:r>
              <a:rPr lang="en-US" sz="1400" dirty="0" err="1">
                <a:solidFill>
                  <a:srgbClr val="231F20"/>
                </a:solidFill>
              </a:rPr>
              <a:t>Associa-tion</a:t>
            </a:r>
            <a:r>
              <a:rPr lang="en-US" sz="1400" dirty="0">
                <a:solidFill>
                  <a:srgbClr val="231F20"/>
                </a:solidFill>
              </a:rPr>
              <a:t> of Malawi, 24(3), 69–71</a:t>
            </a:r>
            <a:endParaRPr lang="en-IN" sz="1400" dirty="0">
              <a:solidFill>
                <a:srgbClr val="231F20"/>
              </a:solidFill>
            </a:endParaRPr>
          </a:p>
        </p:txBody>
      </p:sp>
      <p:sp>
        <p:nvSpPr>
          <p:cNvPr id="225" name="Google Shape;225;p19"/>
          <p:cNvSpPr txBox="1"/>
          <p:nvPr/>
        </p:nvSpPr>
        <p:spPr>
          <a:xfrm>
            <a:off x="6553200" y="6373812"/>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fld id="{00000000-1234-1234-1234-123412341234}" type="slidenum">
              <a:rPr kumimoji="0" lang="en-US" sz="10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000"/>
                <a:buFont typeface="Calibri"/>
                <a:buNone/>
                <a:tabLst/>
                <a:defRPr/>
              </a:pPr>
              <a:t>27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07597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26B4-5ACD-4A1A-AD0C-4D748CAD4E7D}"/>
              </a:ext>
            </a:extLst>
          </p:cNvPr>
          <p:cNvSpPr>
            <a:spLocks noGrp="1"/>
          </p:cNvSpPr>
          <p:nvPr>
            <p:ph type="title"/>
          </p:nvPr>
        </p:nvSpPr>
        <p:spPr/>
        <p:txBody>
          <a:bodyPr/>
          <a:lstStyle/>
          <a:p>
            <a:r>
              <a:rPr lang="en-IN" dirty="0"/>
              <a:t>Problem definition</a:t>
            </a:r>
          </a:p>
        </p:txBody>
      </p:sp>
      <p:sp>
        <p:nvSpPr>
          <p:cNvPr id="3" name="Text Placeholder 2">
            <a:extLst>
              <a:ext uri="{FF2B5EF4-FFF2-40B4-BE49-F238E27FC236}">
                <a16:creationId xmlns:a16="http://schemas.microsoft.com/office/drawing/2014/main" id="{51438410-1ABB-4781-B3DB-DBEB56CF3F2B}"/>
              </a:ext>
            </a:extLst>
          </p:cNvPr>
          <p:cNvSpPr>
            <a:spLocks noGrp="1"/>
          </p:cNvSpPr>
          <p:nvPr>
            <p:ph type="body" idx="1"/>
          </p:nvPr>
        </p:nvSpPr>
        <p:spPr/>
        <p:txBody>
          <a:bodyPr/>
          <a:lstStyle/>
          <a:p>
            <a:pPr marL="76200" lvl="0" indent="0" algn="l" rtl="0">
              <a:lnSpc>
                <a:spcPct val="100000"/>
              </a:lnSpc>
              <a:spcBef>
                <a:spcPts val="400"/>
              </a:spcBef>
              <a:spcAft>
                <a:spcPts val="0"/>
              </a:spcAft>
              <a:buSzPts val="2400"/>
              <a:buNone/>
            </a:pPr>
            <a:r>
              <a:rPr lang="en-US" sz="2400" dirty="0">
                <a:solidFill>
                  <a:srgbClr val="000000"/>
                </a:solidFill>
                <a:effectLst/>
                <a:latin typeface="Times New Roman" panose="02020603050405020304" pitchFamily="18" charset="0"/>
                <a:ea typeface="Times New Roman" panose="02020603050405020304" pitchFamily="18" charset="0"/>
              </a:rPr>
              <a:t>Many medical institutions and hospitals communicate through existing electronic health records (EHRs) to obtain observations, diagnosis, and treatment information. Despite advances in technology, most health facilities in some countries rely on out-of-date systems in various healthcare areas. Additionally, most health-sensitive data is stored and sent via centralized architectures. Due to its centralized nature, interoperability across different health systems presents an additional challenge and a security issue. </a:t>
            </a:r>
            <a:endParaRPr lang="en-US" dirty="0"/>
          </a:p>
        </p:txBody>
      </p:sp>
      <p:sp>
        <p:nvSpPr>
          <p:cNvPr id="4" name="Slide Number Placeholder 3">
            <a:extLst>
              <a:ext uri="{FF2B5EF4-FFF2-40B4-BE49-F238E27FC236}">
                <a16:creationId xmlns:a16="http://schemas.microsoft.com/office/drawing/2014/main" id="{45ABEB65-A7B3-4FD2-92F9-73AF5A7060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pic>
        <p:nvPicPr>
          <p:cNvPr id="6" name="Google Shape;100;p3" descr="Hypertension by Joana Muge on Dribbble">
            <a:extLst>
              <a:ext uri="{FF2B5EF4-FFF2-40B4-BE49-F238E27FC236}">
                <a16:creationId xmlns:a16="http://schemas.microsoft.com/office/drawing/2014/main" id="{82977C03-D2CB-4730-AFA8-4F016FBD261B}"/>
              </a:ext>
            </a:extLst>
          </p:cNvPr>
          <p:cNvPicPr preferRelativeResize="0"/>
          <p:nvPr/>
        </p:nvPicPr>
        <p:blipFill rotWithShape="1">
          <a:blip r:embed="rId2">
            <a:alphaModFix/>
          </a:blip>
          <a:srcRect/>
          <a:stretch/>
        </p:blipFill>
        <p:spPr>
          <a:xfrm>
            <a:off x="7118188" y="895350"/>
            <a:ext cx="1745894" cy="1314450"/>
          </a:xfrm>
          <a:prstGeom prst="rect">
            <a:avLst/>
          </a:prstGeom>
          <a:noFill/>
          <a:ln>
            <a:noFill/>
          </a:ln>
        </p:spPr>
      </p:pic>
    </p:spTree>
    <p:extLst>
      <p:ext uri="{BB962C8B-B14F-4D97-AF65-F5344CB8AC3E}">
        <p14:creationId xmlns:p14="http://schemas.microsoft.com/office/powerpoint/2010/main" val="135407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FEE8-EF48-413C-85B8-05B5D68C4A54}"/>
              </a:ext>
            </a:extLst>
          </p:cNvPr>
          <p:cNvSpPr>
            <a:spLocks noGrp="1"/>
          </p:cNvSpPr>
          <p:nvPr>
            <p:ph type="title"/>
          </p:nvPr>
        </p:nvSpPr>
        <p:spPr/>
        <p:txBody>
          <a:bodyPr/>
          <a:lstStyle/>
          <a:p>
            <a:r>
              <a:rPr lang="en-IN" dirty="0"/>
              <a:t>Literature Review </a:t>
            </a:r>
          </a:p>
        </p:txBody>
      </p:sp>
      <p:sp>
        <p:nvSpPr>
          <p:cNvPr id="4" name="Slide Number Placeholder 3">
            <a:extLst>
              <a:ext uri="{FF2B5EF4-FFF2-40B4-BE49-F238E27FC236}">
                <a16:creationId xmlns:a16="http://schemas.microsoft.com/office/drawing/2014/main" id="{EDF94C7D-2DD6-4869-B5DA-5B3AA4E484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pic>
        <p:nvPicPr>
          <p:cNvPr id="8" name="Picture 7">
            <a:extLst>
              <a:ext uri="{FF2B5EF4-FFF2-40B4-BE49-F238E27FC236}">
                <a16:creationId xmlns:a16="http://schemas.microsoft.com/office/drawing/2014/main" id="{87E1794E-AD4A-4A89-808A-C8C5480BD640}"/>
              </a:ext>
            </a:extLst>
          </p:cNvPr>
          <p:cNvPicPr>
            <a:picLocks noChangeAspect="1"/>
          </p:cNvPicPr>
          <p:nvPr/>
        </p:nvPicPr>
        <p:blipFill>
          <a:blip r:embed="rId2"/>
          <a:stretch>
            <a:fillRect/>
          </a:stretch>
        </p:blipFill>
        <p:spPr>
          <a:xfrm>
            <a:off x="1385594" y="2110388"/>
            <a:ext cx="6722708" cy="4161676"/>
          </a:xfrm>
          <a:prstGeom prst="rect">
            <a:avLst/>
          </a:prstGeom>
        </p:spPr>
      </p:pic>
    </p:spTree>
    <p:extLst>
      <p:ext uri="{BB962C8B-B14F-4D97-AF65-F5344CB8AC3E}">
        <p14:creationId xmlns:p14="http://schemas.microsoft.com/office/powerpoint/2010/main" val="177172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A0A1-2B39-4EE1-9C79-352ECFCA4739}"/>
              </a:ext>
            </a:extLst>
          </p:cNvPr>
          <p:cNvSpPr>
            <a:spLocks noGrp="1"/>
          </p:cNvSpPr>
          <p:nvPr>
            <p:ph type="title"/>
          </p:nvPr>
        </p:nvSpPr>
        <p:spPr/>
        <p:txBody>
          <a:bodyPr/>
          <a:lstStyle/>
          <a:p>
            <a:r>
              <a:rPr lang="en-IN"/>
              <a:t>Architecture </a:t>
            </a:r>
            <a:r>
              <a:rPr lang="en-IN" dirty="0"/>
              <a:t>Diagram</a:t>
            </a:r>
          </a:p>
        </p:txBody>
      </p:sp>
      <p:sp>
        <p:nvSpPr>
          <p:cNvPr id="4" name="Slide Number Placeholder 3">
            <a:extLst>
              <a:ext uri="{FF2B5EF4-FFF2-40B4-BE49-F238E27FC236}">
                <a16:creationId xmlns:a16="http://schemas.microsoft.com/office/drawing/2014/main" id="{0B45BDDB-A508-4203-B12A-7FA54E962B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pic>
        <p:nvPicPr>
          <p:cNvPr id="9" name="Picture 8">
            <a:extLst>
              <a:ext uri="{FF2B5EF4-FFF2-40B4-BE49-F238E27FC236}">
                <a16:creationId xmlns:a16="http://schemas.microsoft.com/office/drawing/2014/main" id="{0BAB71A5-EBB8-40AD-A321-4C7F807CFE36}"/>
              </a:ext>
            </a:extLst>
          </p:cNvPr>
          <p:cNvPicPr>
            <a:picLocks noChangeAspect="1"/>
          </p:cNvPicPr>
          <p:nvPr/>
        </p:nvPicPr>
        <p:blipFill>
          <a:blip r:embed="rId2"/>
          <a:stretch>
            <a:fillRect/>
          </a:stretch>
        </p:blipFill>
        <p:spPr>
          <a:xfrm>
            <a:off x="1884097" y="2062923"/>
            <a:ext cx="5375805" cy="4293428"/>
          </a:xfrm>
          <a:prstGeom prst="rect">
            <a:avLst/>
          </a:prstGeom>
        </p:spPr>
      </p:pic>
    </p:spTree>
    <p:extLst>
      <p:ext uri="{BB962C8B-B14F-4D97-AF65-F5344CB8AC3E}">
        <p14:creationId xmlns:p14="http://schemas.microsoft.com/office/powerpoint/2010/main" val="64112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pic>
        <p:nvPicPr>
          <p:cNvPr id="5" name="Picture 4" descr="A screenshot of a computer&#10;&#10;Description automatically generated with medium confidence">
            <a:extLst>
              <a:ext uri="{FF2B5EF4-FFF2-40B4-BE49-F238E27FC236}">
                <a16:creationId xmlns:a16="http://schemas.microsoft.com/office/drawing/2014/main" id="{21784919-FDC2-40FE-B470-B1ACB685AF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001" y="2209800"/>
            <a:ext cx="5987950" cy="3421940"/>
          </a:xfrm>
          <a:prstGeom prst="rect">
            <a:avLst/>
          </a:prstGeom>
        </p:spPr>
      </p:pic>
    </p:spTree>
    <p:extLst>
      <p:ext uri="{BB962C8B-B14F-4D97-AF65-F5344CB8AC3E}">
        <p14:creationId xmlns:p14="http://schemas.microsoft.com/office/powerpoint/2010/main" val="16839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pic>
        <p:nvPicPr>
          <p:cNvPr id="6" name="Picture 5" descr="Graphical user interface, application&#10;&#10;Description automatically generated">
            <a:extLst>
              <a:ext uri="{FF2B5EF4-FFF2-40B4-BE49-F238E27FC236}">
                <a16:creationId xmlns:a16="http://schemas.microsoft.com/office/drawing/2014/main" id="{AE19A108-2BDB-493E-8EE0-A7A0C80241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760" y="2629236"/>
            <a:ext cx="4806950" cy="274701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8A581CB-38FB-4BDE-8C04-5B6B9EA8E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1907" y="2534621"/>
            <a:ext cx="4938395" cy="2841625"/>
          </a:xfrm>
          <a:prstGeom prst="rect">
            <a:avLst/>
          </a:prstGeom>
        </p:spPr>
      </p:pic>
    </p:spTree>
    <p:extLst>
      <p:ext uri="{BB962C8B-B14F-4D97-AF65-F5344CB8AC3E}">
        <p14:creationId xmlns:p14="http://schemas.microsoft.com/office/powerpoint/2010/main" val="2721923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pic>
        <p:nvPicPr>
          <p:cNvPr id="8" name="Picture 7" descr="Graphical user interface, application&#10;&#10;Description automatically generated">
            <a:extLst>
              <a:ext uri="{FF2B5EF4-FFF2-40B4-BE49-F238E27FC236}">
                <a16:creationId xmlns:a16="http://schemas.microsoft.com/office/drawing/2014/main" id="{413325B8-7E4D-420B-B6D2-45994D07B5EE}"/>
              </a:ext>
            </a:extLst>
          </p:cNvPr>
          <p:cNvPicPr>
            <a:picLocks noChangeAspect="1"/>
          </p:cNvPicPr>
          <p:nvPr/>
        </p:nvPicPr>
        <p:blipFill>
          <a:blip r:embed="rId2"/>
          <a:stretch>
            <a:fillRect/>
          </a:stretch>
        </p:blipFill>
        <p:spPr>
          <a:xfrm>
            <a:off x="3308723" y="2283460"/>
            <a:ext cx="2241932" cy="3920116"/>
          </a:xfrm>
          <a:prstGeom prst="rect">
            <a:avLst/>
          </a:prstGeom>
        </p:spPr>
      </p:pic>
    </p:spTree>
    <p:extLst>
      <p:ext uri="{BB962C8B-B14F-4D97-AF65-F5344CB8AC3E}">
        <p14:creationId xmlns:p14="http://schemas.microsoft.com/office/powerpoint/2010/main" val="232975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BE58-59D3-41E5-8980-121D4AD90D31}"/>
              </a:ext>
            </a:extLst>
          </p:cNvPr>
          <p:cNvSpPr>
            <a:spLocks noGrp="1"/>
          </p:cNvSpPr>
          <p:nvPr>
            <p:ph type="title"/>
          </p:nvPr>
        </p:nvSpPr>
        <p:spPr/>
        <p:txBody>
          <a:bodyPr/>
          <a:lstStyle/>
          <a:p>
            <a:r>
              <a:rPr lang="en-IN" dirty="0"/>
              <a:t>Implementation and Result Discussion</a:t>
            </a:r>
          </a:p>
        </p:txBody>
      </p:sp>
      <p:sp>
        <p:nvSpPr>
          <p:cNvPr id="4" name="Slide Number Placeholder 3">
            <a:extLst>
              <a:ext uri="{FF2B5EF4-FFF2-40B4-BE49-F238E27FC236}">
                <a16:creationId xmlns:a16="http://schemas.microsoft.com/office/drawing/2014/main" id="{8E2B6256-6473-400E-8AB3-9790C9D87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pic>
        <p:nvPicPr>
          <p:cNvPr id="5" name="Picture 4" descr="Graphical user interface, application, Teams&#10;&#10;Description automatically generated">
            <a:extLst>
              <a:ext uri="{FF2B5EF4-FFF2-40B4-BE49-F238E27FC236}">
                <a16:creationId xmlns:a16="http://schemas.microsoft.com/office/drawing/2014/main" id="{AB14F0C7-A352-4CDD-ABE5-9194FB2415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3766" y="2775846"/>
            <a:ext cx="3838234" cy="2193813"/>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9662A36D-0840-41BB-A54A-8B5CE0713A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1946" y="2670429"/>
            <a:ext cx="4207230" cy="2404645"/>
          </a:xfrm>
          <a:prstGeom prst="rect">
            <a:avLst/>
          </a:prstGeom>
        </p:spPr>
      </p:pic>
    </p:spTree>
    <p:extLst>
      <p:ext uri="{BB962C8B-B14F-4D97-AF65-F5344CB8AC3E}">
        <p14:creationId xmlns:p14="http://schemas.microsoft.com/office/powerpoint/2010/main" val="2155479088"/>
      </p:ext>
    </p:extLst>
  </p:cSld>
  <p:clrMapOvr>
    <a:masterClrMapping/>
  </p:clrMapOvr>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1706</Words>
  <Application>Microsoft Office PowerPoint</Application>
  <PresentationFormat>On-screen Show (4:3)</PresentationFormat>
  <Paragraphs>119</Paragraphs>
  <Slides>27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Book Antiqua</vt:lpstr>
      <vt:lpstr>Calibri</vt:lpstr>
      <vt:lpstr>Symbol</vt:lpstr>
      <vt:lpstr>Noto Sans Symbols</vt:lpstr>
      <vt:lpstr>Arial</vt:lpstr>
      <vt:lpstr>NeusaNextPro-Regular</vt:lpstr>
      <vt:lpstr>Times New Roman</vt:lpstr>
      <vt:lpstr>MPSTME</vt:lpstr>
      <vt:lpstr>1_MPSTME</vt:lpstr>
      <vt:lpstr> BTech Integrated  Final Presentation (Sem X) 2021-2022 Project Title: Panacea</vt:lpstr>
      <vt:lpstr>Introduction</vt:lpstr>
      <vt:lpstr>Problem definition</vt:lpstr>
      <vt:lpstr>Literature Review </vt:lpstr>
      <vt:lpstr>Architecture Diagram</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Implementation and Result Discussion</vt:lpstr>
      <vt:lpstr>Conclusion and Future Work</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Integrated  Mock / Final Presentation (Even Sem) A.Y.  Project Title:</dc:title>
  <dc:creator>samit shah</dc:creator>
  <cp:lastModifiedBy>Deep Shah</cp:lastModifiedBy>
  <cp:revision>14</cp:revision>
  <dcterms:modified xsi:type="dcterms:W3CDTF">2022-03-20T16:49:48Z</dcterms:modified>
</cp:coreProperties>
</file>