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64" r:id="rId4"/>
    <p:sldId id="258" r:id="rId5"/>
    <p:sldId id="259" r:id="rId6"/>
    <p:sldId id="260" r:id="rId7"/>
    <p:sldId id="261" r:id="rId8"/>
    <p:sldId id="262" r:id="rId9"/>
    <p:sldId id="263" r:id="rId10"/>
  </p:sldIdLst>
  <p:sldSz cx="9144000" cy="6858000" type="screen4x3"/>
  <p:notesSz cx="6858000" cy="9144000"/>
  <p:embeddedFontLst>
    <p:embeddedFont>
      <p:font typeface="Book Antiqua" panose="02040602050305030304" pitchFamily="18" charset="0"/>
      <p:regular r:id="rId12"/>
      <p:bold r:id="rId13"/>
      <p:italic r:id="rId14"/>
      <p:boldItalic r:id="rId15"/>
    </p:embeddedFont>
    <p:embeddedFont>
      <p:font typeface="Calibri" panose="020F0502020204030204" pitchFamily="34" charset="0"/>
      <p:regular r:id="rId16"/>
      <p:bold r:id="rId17"/>
      <p:italic r:id="rId18"/>
      <p:boldItalic r:id="rId19"/>
    </p:embeddedFont>
    <p:embeddedFont>
      <p:font typeface="Tahoma" panose="020B0604030504040204" pitchFamily="3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i+jr18lNy2Y0By7OobRjLGh/PM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020217-1113-4564-9028-F1DB4AD36A10}" v="28" dt="2021-10-21T11:02:43.5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9" d="100"/>
          <a:sy n="69" d="100"/>
        </p:scale>
        <p:origin x="2172" y="9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 SHAH21" userId="S::deep.shah21@svkmmumbai.onmicrosoft.com::3488a74e-25fe-464c-8a4b-4c63f4158391" providerId="AD" clId="Web-{09020217-1113-4564-9028-F1DB4AD36A10}"/>
    <pc:docChg chg="modSld">
      <pc:chgData name="DEEP SHAH21" userId="S::deep.shah21@svkmmumbai.onmicrosoft.com::3488a74e-25fe-464c-8a4b-4c63f4158391" providerId="AD" clId="Web-{09020217-1113-4564-9028-F1DB4AD36A10}" dt="2021-10-21T11:02:39.255" v="23" actId="20577"/>
      <pc:docMkLst>
        <pc:docMk/>
      </pc:docMkLst>
      <pc:sldChg chg="modSp">
        <pc:chgData name="DEEP SHAH21" userId="S::deep.shah21@svkmmumbai.onmicrosoft.com::3488a74e-25fe-464c-8a4b-4c63f4158391" providerId="AD" clId="Web-{09020217-1113-4564-9028-F1DB4AD36A10}" dt="2021-10-21T11:02:00.396" v="5" actId="20577"/>
        <pc:sldMkLst>
          <pc:docMk/>
          <pc:sldMk cId="0" sldId="256"/>
        </pc:sldMkLst>
        <pc:spChg chg="mod">
          <ac:chgData name="DEEP SHAH21" userId="S::deep.shah21@svkmmumbai.onmicrosoft.com::3488a74e-25fe-464c-8a4b-4c63f4158391" providerId="AD" clId="Web-{09020217-1113-4564-9028-F1DB4AD36A10}" dt="2021-10-21T11:01:57.630" v="1" actId="20577"/>
          <ac:spMkLst>
            <pc:docMk/>
            <pc:sldMk cId="0" sldId="256"/>
            <ac:spMk id="2" creationId="{A0F18DA5-2D20-4B47-9A11-66C0C972FDB5}"/>
          </ac:spMkLst>
        </pc:spChg>
        <pc:spChg chg="mod">
          <ac:chgData name="DEEP SHAH21" userId="S::deep.shah21@svkmmumbai.onmicrosoft.com::3488a74e-25fe-464c-8a4b-4c63f4158391" providerId="AD" clId="Web-{09020217-1113-4564-9028-F1DB4AD36A10}" dt="2021-10-21T11:02:00.396" v="5" actId="20577"/>
          <ac:spMkLst>
            <pc:docMk/>
            <pc:sldMk cId="0" sldId="256"/>
            <ac:spMk id="79" creationId="{00000000-0000-0000-0000-000000000000}"/>
          </ac:spMkLst>
        </pc:spChg>
      </pc:sldChg>
      <pc:sldChg chg="modSp">
        <pc:chgData name="DEEP SHAH21" userId="S::deep.shah21@svkmmumbai.onmicrosoft.com::3488a74e-25fe-464c-8a4b-4c63f4158391" providerId="AD" clId="Web-{09020217-1113-4564-9028-F1DB4AD36A10}" dt="2021-10-21T11:02:39.255" v="23" actId="20577"/>
        <pc:sldMkLst>
          <pc:docMk/>
          <pc:sldMk cId="3981314658" sldId="262"/>
        </pc:sldMkLst>
        <pc:spChg chg="mod">
          <ac:chgData name="DEEP SHAH21" userId="S::deep.shah21@svkmmumbai.onmicrosoft.com::3488a74e-25fe-464c-8a4b-4c63f4158391" providerId="AD" clId="Web-{09020217-1113-4564-9028-F1DB4AD36A10}" dt="2021-10-21T11:02:39.255" v="23" actId="20577"/>
          <ac:spMkLst>
            <pc:docMk/>
            <pc:sldMk cId="3981314658" sldId="262"/>
            <ac:spMk id="3" creationId="{D2EFC86D-E1F8-43AE-9AE4-A8220A7B590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77" name="Google Shape;7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85" name="Google Shape;85;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3" name="Google Shape;93;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09" name="Google Shape;109;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19"/>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480"/>
              </a:spcBef>
              <a:spcAft>
                <a:spcPts val="0"/>
              </a:spcAft>
              <a:buClr>
                <a:srgbClr val="888888"/>
              </a:buClr>
              <a:buSzPts val="2400"/>
              <a:buFont typeface="Noto Sans Symbols"/>
              <a:buNone/>
              <a:defRPr sz="2400" b="0" i="0" u="none" strike="noStrike" cap="none">
                <a:solidFill>
                  <a:srgbClr val="888888"/>
                </a:solidFill>
                <a:latin typeface="Calibri"/>
                <a:ea typeface="Calibri"/>
                <a:cs typeface="Calibri"/>
                <a:sym typeface="Calibri"/>
              </a:defRPr>
            </a:lvl1pPr>
            <a:lvl2pPr marR="0" lvl="1" algn="ctr">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Calibri"/>
                <a:ea typeface="Calibri"/>
                <a:cs typeface="Calibri"/>
                <a:sym typeface="Calibri"/>
              </a:defRPr>
            </a:lvl2pPr>
            <a:lvl3pPr marR="0" lvl="2" algn="ctr">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3pPr>
            <a:lvl4pPr marR="0" lvl="3" algn="ctr">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4pPr>
            <a:lvl5pPr marR="0" lvl="4" algn="ctr">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Google Shape;18;p19"/>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9"/>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9"/>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20"/>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20"/>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20"/>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20"/>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9" name="Google Shape;29;p21"/>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Calibri"/>
                <a:ea typeface="Calibri"/>
                <a:cs typeface="Calibri"/>
                <a:sym typeface="Calibri"/>
              </a:defRPr>
            </a:lvl1pPr>
            <a:lvl2pPr marL="914400" marR="0" lvl="1" indent="-228600" algn="l">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Google Shape;30;p21"/>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21"/>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2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2"/>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 name="Google Shape;35;p22"/>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22"/>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22"/>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22"/>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22"/>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2" name="Google Shape;42;p23"/>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chemeClr val="dk1"/>
              </a:buClr>
              <a:buSzPts val="240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a:lnSpc>
                <a:spcPct val="100000"/>
              </a:lnSpc>
              <a:spcBef>
                <a:spcPts val="400"/>
              </a:spcBef>
              <a:spcAft>
                <a:spcPts val="0"/>
              </a:spcAft>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a:lnSpc>
                <a:spcPct val="100000"/>
              </a:lnSpc>
              <a:spcBef>
                <a:spcPts val="360"/>
              </a:spcBef>
              <a:spcAft>
                <a:spcPts val="0"/>
              </a:spcAft>
              <a:buClr>
                <a:schemeClr val="dk1"/>
              </a:buClr>
              <a:buSzPts val="180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23"/>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Google Shape;44;p23"/>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chemeClr val="dk1"/>
              </a:buClr>
              <a:buSzPts val="240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a:lnSpc>
                <a:spcPct val="100000"/>
              </a:lnSpc>
              <a:spcBef>
                <a:spcPts val="400"/>
              </a:spcBef>
              <a:spcAft>
                <a:spcPts val="0"/>
              </a:spcAft>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a:lnSpc>
                <a:spcPct val="100000"/>
              </a:lnSpc>
              <a:spcBef>
                <a:spcPts val="360"/>
              </a:spcBef>
              <a:spcAft>
                <a:spcPts val="0"/>
              </a:spcAft>
              <a:buClr>
                <a:schemeClr val="dk1"/>
              </a:buClr>
              <a:buSzPts val="180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23"/>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Google Shape;46;p23"/>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2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23"/>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24"/>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1" name="Google Shape;51;p24"/>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l">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2" name="Google Shape;52;p24"/>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3" name="Google Shape;53;p24"/>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24"/>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2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25"/>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8" name="Google Shape;58;p25"/>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640"/>
              </a:spcBef>
              <a:spcAft>
                <a:spcPts val="0"/>
              </a:spcAft>
              <a:buClr>
                <a:schemeClr val="dk1"/>
              </a:buClr>
              <a:buSzPts val="3200"/>
              <a:buFont typeface="Noto Sans Symbols"/>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Noto Sans Symbols"/>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9" name="Google Shape;59;p25"/>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0" name="Google Shape;60;p25"/>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25"/>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25"/>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26"/>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5" name="Google Shape;65;p26"/>
          <p:cNvSpPr txBox="1">
            <a:spLocks noGrp="1"/>
          </p:cNvSpPr>
          <p:nvPr>
            <p:ph type="body" idx="1"/>
          </p:nvPr>
        </p:nvSpPr>
        <p:spPr>
          <a:xfrm rot="5400000">
            <a:off x="2536824" y="206375"/>
            <a:ext cx="4070351" cy="8229600"/>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26"/>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26"/>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26"/>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27"/>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1" name="Google Shape;71;p2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2" name="Google Shape;72;p27"/>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27"/>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27"/>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
          <p:cNvSpPr txBox="1">
            <a:spLocks noGrp="1"/>
          </p:cNvSpPr>
          <p:nvPr>
            <p:ph type="ctrTitle"/>
          </p:nvPr>
        </p:nvSpPr>
        <p:spPr>
          <a:xfrm>
            <a:off x="2212635" y="1445343"/>
            <a:ext cx="4715306" cy="737419"/>
          </a:xfrm>
          <a:prstGeom prst="rect">
            <a:avLst/>
          </a:prstGeom>
          <a:noFill/>
          <a:ln>
            <a:noFill/>
          </a:ln>
        </p:spPr>
        <p:txBody>
          <a:bodyPr spcFirstLastPara="1" wrap="square" lIns="91425" tIns="45700" rIns="91425" bIns="45700" anchor="ctr" anchorCtr="0">
            <a:noAutofit/>
          </a:bodyPr>
          <a:lstStyle/>
          <a:p>
            <a:r>
              <a:rPr lang="en-IN" sz="2800" dirty="0"/>
              <a:t>       </a:t>
            </a:r>
            <a:br>
              <a:rPr lang="en-IN" sz="2800" dirty="0"/>
            </a:br>
            <a:r>
              <a:rPr lang="en-IN" sz="2800" b="1" i="0" u="none" strike="noStrike" cap="none" dirty="0">
                <a:latin typeface="Calibri"/>
                <a:ea typeface="Calibri"/>
                <a:cs typeface="Calibri"/>
                <a:sym typeface="Calibri"/>
              </a:rPr>
              <a:t>BTech Integrated </a:t>
            </a:r>
            <a:br>
              <a:rPr lang="en-IN" sz="2800" b="1" i="0" u="none" strike="noStrike" cap="none" dirty="0">
                <a:solidFill>
                  <a:schemeClr val="dk1"/>
                </a:solidFill>
                <a:latin typeface="Calibri"/>
                <a:ea typeface="Calibri"/>
                <a:cs typeface="Calibri"/>
                <a:sym typeface="Calibri"/>
              </a:rPr>
            </a:br>
            <a:r>
              <a:rPr lang="en-IN" sz="2800" dirty="0"/>
              <a:t>Mock Presentation</a:t>
            </a:r>
            <a:br>
              <a:rPr lang="en-IN" sz="2800" dirty="0"/>
            </a:br>
            <a:r>
              <a:rPr lang="en-IN" sz="2800" dirty="0"/>
              <a:t>A.Y. 2021-2022</a:t>
            </a:r>
            <a:endParaRPr sz="2800" b="1" i="0" u="sng" strike="noStrike" cap="none" dirty="0">
              <a:latin typeface="Calibri"/>
              <a:ea typeface="Calibri"/>
              <a:cs typeface="Calibri"/>
              <a:sym typeface="Calibri"/>
            </a:endParaRPr>
          </a:p>
        </p:txBody>
      </p:sp>
      <p:sp>
        <p:nvSpPr>
          <p:cNvPr id="80" name="Google Shape;80;p1"/>
          <p:cNvSpPr txBox="1">
            <a:spLocks noGrp="1"/>
          </p:cNvSpPr>
          <p:nvPr>
            <p:ph type="subTitle" idx="1"/>
          </p:nvPr>
        </p:nvSpPr>
        <p:spPr>
          <a:xfrm>
            <a:off x="1283110" y="3469989"/>
            <a:ext cx="6400800" cy="17526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888888"/>
              </a:buClr>
              <a:buSzPts val="2400"/>
              <a:buNone/>
            </a:pPr>
            <a:endParaRPr sz="1800" b="1" i="0" u="none" strike="noStrike" cap="none" dirty="0">
              <a:solidFill>
                <a:schemeClr val="tx1"/>
              </a:solidFill>
              <a:latin typeface="Calibri"/>
              <a:ea typeface="Calibri"/>
              <a:cs typeface="Calibri"/>
              <a:sym typeface="Calibri"/>
            </a:endParaRPr>
          </a:p>
          <a:p>
            <a:pPr marL="342900" marR="0" lvl="0" indent="-342900" algn="just" rtl="0">
              <a:lnSpc>
                <a:spcPct val="100000"/>
              </a:lnSpc>
              <a:spcBef>
                <a:spcPts val="0"/>
              </a:spcBef>
              <a:spcAft>
                <a:spcPts val="0"/>
              </a:spcAft>
              <a:buClr>
                <a:srgbClr val="888888"/>
              </a:buClr>
              <a:buSzPts val="2400"/>
              <a:buNone/>
            </a:pPr>
            <a:r>
              <a:rPr lang="en-IN" sz="1800" b="1" i="0" u="none" strike="noStrike" cap="none" dirty="0">
                <a:solidFill>
                  <a:schemeClr val="tx1"/>
                </a:solidFill>
                <a:latin typeface="Calibri"/>
                <a:ea typeface="Calibri"/>
                <a:cs typeface="Calibri"/>
                <a:sym typeface="Calibri"/>
              </a:rPr>
              <a:t>Presented by :                                               Under the guidance of :</a:t>
            </a:r>
            <a:endParaRPr lang="en-IN" sz="1800" b="1" dirty="0">
              <a:solidFill>
                <a:schemeClr val="tx1"/>
              </a:solidFill>
            </a:endParaRPr>
          </a:p>
          <a:p>
            <a:pPr marL="342900" marR="0" lvl="0" indent="-342900" algn="just" rtl="0">
              <a:lnSpc>
                <a:spcPct val="100000"/>
              </a:lnSpc>
              <a:spcBef>
                <a:spcPts val="0"/>
              </a:spcBef>
              <a:spcAft>
                <a:spcPts val="0"/>
              </a:spcAft>
              <a:buClr>
                <a:srgbClr val="888888"/>
              </a:buClr>
              <a:buSzPts val="2400"/>
              <a:buNone/>
            </a:pPr>
            <a:r>
              <a:rPr lang="en-US" sz="1800" b="0" i="0" u="none" strike="noStrike" cap="none" dirty="0">
                <a:solidFill>
                  <a:schemeClr val="tx1"/>
                </a:solidFill>
                <a:latin typeface="Calibri"/>
                <a:ea typeface="Calibri"/>
                <a:cs typeface="Calibri"/>
                <a:sym typeface="Calibri"/>
              </a:rPr>
              <a:t>Deep Shah, C070;</a:t>
            </a:r>
            <a:endParaRPr lang="en-US" sz="1800" dirty="0">
              <a:solidFill>
                <a:schemeClr val="tx1"/>
              </a:solidFill>
            </a:endParaRPr>
          </a:p>
          <a:p>
            <a:pPr marL="342900" marR="0" lvl="0" indent="-342900" algn="just" rtl="0">
              <a:lnSpc>
                <a:spcPct val="100000"/>
              </a:lnSpc>
              <a:spcBef>
                <a:spcPts val="0"/>
              </a:spcBef>
              <a:spcAft>
                <a:spcPts val="0"/>
              </a:spcAft>
              <a:buClr>
                <a:srgbClr val="888888"/>
              </a:buClr>
              <a:buSzPts val="2400"/>
              <a:buNone/>
            </a:pPr>
            <a:r>
              <a:rPr lang="en-US" sz="1800" dirty="0" err="1">
                <a:solidFill>
                  <a:schemeClr val="tx1"/>
                </a:solidFill>
              </a:rPr>
              <a:t>Samit</a:t>
            </a:r>
            <a:r>
              <a:rPr lang="en-US" sz="1800" dirty="0">
                <a:solidFill>
                  <a:schemeClr val="tx1"/>
                </a:solidFill>
              </a:rPr>
              <a:t> Shah,C072;</a:t>
            </a:r>
            <a:endParaRPr lang="en-US" sz="1800" b="0" i="0" u="none" strike="noStrike" cap="none" dirty="0">
              <a:solidFill>
                <a:schemeClr val="tx1"/>
              </a:solidFill>
              <a:latin typeface="Calibri"/>
              <a:ea typeface="Calibri"/>
              <a:cs typeface="Calibri"/>
              <a:sym typeface="Calibri"/>
            </a:endParaRPr>
          </a:p>
          <a:p>
            <a:pPr marL="342900" marR="0" lvl="0" indent="-342900" algn="just" rtl="0">
              <a:lnSpc>
                <a:spcPct val="100000"/>
              </a:lnSpc>
              <a:spcBef>
                <a:spcPts val="0"/>
              </a:spcBef>
              <a:spcAft>
                <a:spcPts val="0"/>
              </a:spcAft>
              <a:buClr>
                <a:srgbClr val="888888"/>
              </a:buClr>
              <a:buSzPts val="2400"/>
              <a:buNone/>
            </a:pPr>
            <a:r>
              <a:rPr lang="en-US" sz="1800" b="0" i="0" u="none" strike="noStrike" cap="none" dirty="0">
                <a:solidFill>
                  <a:schemeClr val="tx1"/>
                </a:solidFill>
                <a:latin typeface="Calibri"/>
                <a:ea typeface="Calibri"/>
                <a:cs typeface="Calibri"/>
                <a:sym typeface="Calibri"/>
              </a:rPr>
              <a:t>Dev Dhawan, C088;</a:t>
            </a:r>
          </a:p>
          <a:p>
            <a:pPr marL="342900" marR="0" lvl="0" indent="-342900" algn="just" rtl="0">
              <a:lnSpc>
                <a:spcPct val="100000"/>
              </a:lnSpc>
              <a:spcBef>
                <a:spcPts val="0"/>
              </a:spcBef>
              <a:spcAft>
                <a:spcPts val="0"/>
              </a:spcAft>
              <a:buClr>
                <a:srgbClr val="888888"/>
              </a:buClr>
              <a:buSzPts val="2400"/>
              <a:buNone/>
            </a:pPr>
            <a:r>
              <a:rPr lang="en-US" sz="1800" dirty="0" err="1">
                <a:solidFill>
                  <a:schemeClr val="tx1"/>
                </a:solidFill>
              </a:rPr>
              <a:t>Pannag</a:t>
            </a:r>
            <a:r>
              <a:rPr lang="en-US" sz="1800" dirty="0">
                <a:solidFill>
                  <a:schemeClr val="tx1"/>
                </a:solidFill>
              </a:rPr>
              <a:t> Shah, C066</a:t>
            </a:r>
            <a:endParaRPr sz="1800" b="0" i="0" u="none" strike="noStrike" cap="none" dirty="0">
              <a:solidFill>
                <a:schemeClr val="tx1"/>
              </a:solidFill>
              <a:latin typeface="Calibri"/>
              <a:ea typeface="Calibri"/>
              <a:cs typeface="Calibri"/>
              <a:sym typeface="Calibri"/>
            </a:endParaRPr>
          </a:p>
        </p:txBody>
      </p:sp>
      <p:sp>
        <p:nvSpPr>
          <p:cNvPr id="81" name="Google Shape;81;p1"/>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82" name="Google Shape;82;p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1</a:t>
            </a:fld>
            <a:endParaRPr sz="1050" b="0" i="0" u="none" strike="noStrike" cap="none">
              <a:solidFill>
                <a:srgbClr val="888888"/>
              </a:solidFill>
              <a:latin typeface="Calibri"/>
              <a:ea typeface="Calibri"/>
              <a:cs typeface="Calibri"/>
              <a:sym typeface="Calibri"/>
            </a:endParaRPr>
          </a:p>
        </p:txBody>
      </p:sp>
      <p:sp>
        <p:nvSpPr>
          <p:cNvPr id="2" name="TextBox 1">
            <a:extLst>
              <a:ext uri="{FF2B5EF4-FFF2-40B4-BE49-F238E27FC236}">
                <a16:creationId xmlns:a16="http://schemas.microsoft.com/office/drawing/2014/main" id="{A0F18DA5-2D20-4B47-9A11-66C0C972FDB5}"/>
              </a:ext>
            </a:extLst>
          </p:cNvPr>
          <p:cNvSpPr txBox="1"/>
          <p:nvPr/>
        </p:nvSpPr>
        <p:spPr>
          <a:xfrm>
            <a:off x="1870095" y="2182762"/>
            <a:ext cx="6748862" cy="1077218"/>
          </a:xfrm>
          <a:prstGeom prst="rect">
            <a:avLst/>
          </a:prstGeom>
          <a:noFill/>
        </p:spPr>
        <p:txBody>
          <a:bodyPr wrap="square" lIns="91440" tIns="45720" rIns="91440" bIns="45720" rtlCol="0" anchor="t">
            <a:spAutoFit/>
          </a:bodyPr>
          <a:lstStyle/>
          <a:p>
            <a:br>
              <a:rPr lang="en-IN" sz="3200" b="1" i="0" u="none" strike="noStrike" cap="none" dirty="0">
                <a:solidFill>
                  <a:schemeClr val="dk1"/>
                </a:solidFill>
                <a:latin typeface="Calibri"/>
                <a:ea typeface="Calibri"/>
                <a:cs typeface="Calibri"/>
                <a:sym typeface="Calibri"/>
              </a:rPr>
            </a:br>
            <a:r>
              <a:rPr lang="en-IN" sz="3200" b="1" i="0" u="sng" strike="noStrike" cap="none" dirty="0">
                <a:solidFill>
                  <a:schemeClr val="dk1"/>
                </a:solidFill>
                <a:latin typeface="Calibri"/>
                <a:ea typeface="Calibri"/>
                <a:cs typeface="Calibri"/>
                <a:sym typeface="Calibri"/>
              </a:rPr>
              <a:t>Panacea : </a:t>
            </a:r>
            <a:r>
              <a:rPr lang="en-IN" sz="3200" b="1" u="sng" dirty="0">
                <a:solidFill>
                  <a:schemeClr val="dk1"/>
                </a:solidFill>
                <a:latin typeface="Calibri"/>
                <a:ea typeface="Calibri"/>
                <a:cs typeface="Calibri"/>
                <a:sym typeface="Calibri"/>
              </a:rPr>
              <a:t>ML</a:t>
            </a:r>
            <a:r>
              <a:rPr lang="en-IN" sz="3200" b="1" i="0" u="sng" strike="noStrike" cap="none" dirty="0">
                <a:solidFill>
                  <a:schemeClr val="dk1"/>
                </a:solidFill>
                <a:latin typeface="Calibri"/>
                <a:ea typeface="Calibri"/>
                <a:cs typeface="Calibri"/>
                <a:sym typeface="Calibri"/>
              </a:rPr>
              <a:t> Healthcare system</a:t>
            </a:r>
            <a:endParaRPr lang="en-IN" sz="3200" dirty="0">
              <a:solidFill>
                <a:schemeClr val="dk1"/>
              </a:solidFill>
            </a:endParaRPr>
          </a:p>
        </p:txBody>
      </p:sp>
      <p:sp>
        <p:nvSpPr>
          <p:cNvPr id="3" name="TextBox 2">
            <a:extLst>
              <a:ext uri="{FF2B5EF4-FFF2-40B4-BE49-F238E27FC236}">
                <a16:creationId xmlns:a16="http://schemas.microsoft.com/office/drawing/2014/main" id="{AB5198D8-25EE-46C1-BF07-D0831085238E}"/>
              </a:ext>
            </a:extLst>
          </p:cNvPr>
          <p:cNvSpPr txBox="1"/>
          <p:nvPr/>
        </p:nvSpPr>
        <p:spPr>
          <a:xfrm>
            <a:off x="5108841" y="4038512"/>
            <a:ext cx="2094271" cy="307777"/>
          </a:xfrm>
          <a:prstGeom prst="rect">
            <a:avLst/>
          </a:prstGeom>
          <a:noFill/>
        </p:spPr>
        <p:txBody>
          <a:bodyPr wrap="square" rtlCol="0">
            <a:spAutoFit/>
          </a:bodyPr>
          <a:lstStyle/>
          <a:p>
            <a:r>
              <a:rPr lang="en-US" dirty="0"/>
              <a:t>Dr. Seema Shah</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sz="3600" b="1" i="0" u="none" strike="noStrike" cap="none">
                <a:solidFill>
                  <a:schemeClr val="dk1"/>
                </a:solidFill>
                <a:latin typeface="Calibri"/>
                <a:ea typeface="Calibri"/>
                <a:cs typeface="Calibri"/>
                <a:sym typeface="Calibri"/>
              </a:rPr>
              <a:t>Roadmap</a:t>
            </a:r>
            <a:endParaRPr sz="3600" b="1" i="0" u="none" strike="noStrike" cap="none">
              <a:solidFill>
                <a:schemeClr val="dk1"/>
              </a:solidFill>
              <a:latin typeface="Calibri"/>
              <a:ea typeface="Calibri"/>
              <a:cs typeface="Calibri"/>
              <a:sym typeface="Calibri"/>
            </a:endParaRPr>
          </a:p>
        </p:txBody>
      </p:sp>
      <p:sp>
        <p:nvSpPr>
          <p:cNvPr id="88" name="Google Shape;88;p2"/>
          <p:cNvSpPr txBox="1">
            <a:spLocks noGrp="1"/>
          </p:cNvSpPr>
          <p:nvPr>
            <p:ph type="body" idx="1"/>
          </p:nvPr>
        </p:nvSpPr>
        <p:spPr>
          <a:xfrm>
            <a:off x="359500" y="2256500"/>
            <a:ext cx="8229600" cy="4070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400"/>
              <a:buFont typeface="Arial" panose="020B0604020202020204" pitchFamily="34" charset="0"/>
              <a:buChar char="•"/>
            </a:pPr>
            <a:r>
              <a:rPr lang="en-IN" b="0" i="0" dirty="0">
                <a:solidFill>
                  <a:srgbClr val="000000"/>
                </a:solidFill>
                <a:latin typeface="Book Antiqua"/>
                <a:ea typeface="Book Antiqua"/>
                <a:cs typeface="Book Antiqua"/>
                <a:sym typeface="Book Antiqua"/>
              </a:rPr>
              <a:t>Introduction to the domain area</a:t>
            </a:r>
            <a:endParaRPr dirty="0"/>
          </a:p>
          <a:p>
            <a:pPr marL="342900" lvl="0" indent="-342900" algn="l" rtl="0">
              <a:lnSpc>
                <a:spcPct val="100000"/>
              </a:lnSpc>
              <a:spcBef>
                <a:spcPts val="0"/>
              </a:spcBef>
              <a:spcAft>
                <a:spcPts val="0"/>
              </a:spcAft>
              <a:buSzPts val="2400"/>
              <a:buFont typeface="Arial" panose="020B0604020202020204" pitchFamily="34" charset="0"/>
              <a:buChar char="•"/>
            </a:pPr>
            <a:r>
              <a:rPr lang="en-IN" b="0" i="0" dirty="0">
                <a:solidFill>
                  <a:srgbClr val="000000"/>
                </a:solidFill>
                <a:latin typeface="Book Antiqua"/>
                <a:ea typeface="Book Antiqua"/>
                <a:cs typeface="Book Antiqua"/>
                <a:sym typeface="Book Antiqua"/>
              </a:rPr>
              <a:t>Problem Statement</a:t>
            </a:r>
            <a:endParaRPr dirty="0"/>
          </a:p>
          <a:p>
            <a:pPr marL="342900" lvl="0" indent="-342900" algn="l" rtl="0">
              <a:lnSpc>
                <a:spcPct val="100000"/>
              </a:lnSpc>
              <a:spcBef>
                <a:spcPts val="0"/>
              </a:spcBef>
              <a:spcAft>
                <a:spcPts val="0"/>
              </a:spcAft>
              <a:buSzPts val="2400"/>
              <a:buFont typeface="Arial" panose="020B0604020202020204" pitchFamily="34" charset="0"/>
              <a:buChar char="•"/>
            </a:pPr>
            <a:r>
              <a:rPr lang="en-IN" b="0" i="0" dirty="0">
                <a:solidFill>
                  <a:srgbClr val="000000"/>
                </a:solidFill>
                <a:latin typeface="Book Antiqua"/>
                <a:ea typeface="Book Antiqua"/>
                <a:cs typeface="Book Antiqua"/>
                <a:sym typeface="Book Antiqua"/>
              </a:rPr>
              <a:t>Moti</a:t>
            </a:r>
            <a:r>
              <a:rPr lang="en-IN" dirty="0">
                <a:solidFill>
                  <a:srgbClr val="000000"/>
                </a:solidFill>
                <a:latin typeface="Book Antiqua"/>
                <a:ea typeface="Book Antiqua"/>
                <a:cs typeface="Book Antiqua"/>
                <a:sym typeface="Book Antiqua"/>
              </a:rPr>
              <a:t>vation and </a:t>
            </a:r>
            <a:r>
              <a:rPr lang="en-IN" dirty="0">
                <a:latin typeface="Book Antiqua"/>
                <a:ea typeface="Book Antiqua"/>
                <a:cs typeface="Book Antiqua"/>
                <a:sym typeface="Book Antiqua"/>
              </a:rPr>
              <a:t>Impact </a:t>
            </a:r>
          </a:p>
          <a:p>
            <a:pPr marL="342900" lvl="0" indent="-342900" algn="l" rtl="0">
              <a:lnSpc>
                <a:spcPct val="100000"/>
              </a:lnSpc>
              <a:spcBef>
                <a:spcPts val="0"/>
              </a:spcBef>
              <a:spcAft>
                <a:spcPts val="0"/>
              </a:spcAft>
              <a:buSzPts val="2400"/>
              <a:buFont typeface="Arial" panose="020B0604020202020204" pitchFamily="34" charset="0"/>
              <a:buChar char="•"/>
            </a:pPr>
            <a:r>
              <a:rPr lang="en-IN" b="0" i="0" dirty="0">
                <a:solidFill>
                  <a:srgbClr val="000000"/>
                </a:solidFill>
                <a:latin typeface="Book Antiqua"/>
                <a:ea typeface="Book Antiqua"/>
                <a:cs typeface="Book Antiqua"/>
                <a:sym typeface="Book Antiqua"/>
              </a:rPr>
              <a:t>Purpose of the project </a:t>
            </a:r>
            <a:endParaRPr dirty="0"/>
          </a:p>
          <a:p>
            <a:pPr marL="342900" lvl="0" indent="-342900" algn="l" rtl="0">
              <a:lnSpc>
                <a:spcPct val="100000"/>
              </a:lnSpc>
              <a:spcBef>
                <a:spcPts val="0"/>
              </a:spcBef>
              <a:spcAft>
                <a:spcPts val="0"/>
              </a:spcAft>
              <a:buSzPts val="2400"/>
              <a:buFont typeface="Arial" panose="020B0604020202020204" pitchFamily="34" charset="0"/>
              <a:buChar char="•"/>
            </a:pPr>
            <a:r>
              <a:rPr lang="en-IN" b="0" i="0" dirty="0">
                <a:solidFill>
                  <a:srgbClr val="000000"/>
                </a:solidFill>
                <a:latin typeface="Book Antiqua"/>
                <a:ea typeface="Book Antiqua"/>
                <a:cs typeface="Book Antiqua"/>
                <a:sym typeface="Book Antiqua"/>
              </a:rPr>
              <a:t>Scope of the project</a:t>
            </a:r>
          </a:p>
          <a:p>
            <a:pPr marL="342900" lvl="0" indent="-342900" algn="l" rtl="0">
              <a:lnSpc>
                <a:spcPct val="100000"/>
              </a:lnSpc>
              <a:spcBef>
                <a:spcPts val="0"/>
              </a:spcBef>
              <a:spcAft>
                <a:spcPts val="0"/>
              </a:spcAft>
              <a:buSzPts val="2400"/>
              <a:buFont typeface="Arial" panose="020B0604020202020204" pitchFamily="34" charset="0"/>
              <a:buChar char="•"/>
            </a:pPr>
            <a:r>
              <a:rPr lang="en-IN" dirty="0">
                <a:solidFill>
                  <a:srgbClr val="000000"/>
                </a:solidFill>
                <a:latin typeface="Book Antiqua"/>
                <a:ea typeface="Book Antiqua"/>
                <a:cs typeface="Book Antiqua"/>
                <a:sym typeface="Book Antiqua"/>
              </a:rPr>
              <a:t>Project</a:t>
            </a:r>
            <a:r>
              <a:rPr lang="en-IN" b="0" i="0" dirty="0">
                <a:solidFill>
                  <a:srgbClr val="000000"/>
                </a:solidFill>
                <a:latin typeface="Book Antiqua"/>
                <a:ea typeface="Book Antiqua"/>
                <a:cs typeface="Book Antiqua"/>
                <a:sym typeface="Book Antiqua"/>
              </a:rPr>
              <a:t> Objectives</a:t>
            </a:r>
            <a:endParaRPr dirty="0"/>
          </a:p>
          <a:p>
            <a:pPr marL="342900" lvl="0" indent="-342900" algn="l" rtl="0">
              <a:lnSpc>
                <a:spcPct val="100000"/>
              </a:lnSpc>
              <a:spcBef>
                <a:spcPts val="0"/>
              </a:spcBef>
              <a:spcAft>
                <a:spcPts val="0"/>
              </a:spcAft>
              <a:buSzPts val="2400"/>
              <a:buFont typeface="Arial" panose="020B0604020202020204" pitchFamily="34" charset="0"/>
              <a:buChar char="•"/>
            </a:pPr>
            <a:r>
              <a:rPr lang="en-IN" b="0" i="0" dirty="0">
                <a:solidFill>
                  <a:srgbClr val="000000"/>
                </a:solidFill>
                <a:latin typeface="Book Antiqua"/>
                <a:ea typeface="Book Antiqua"/>
                <a:cs typeface="Book Antiqua"/>
                <a:sym typeface="Book Antiqua"/>
              </a:rPr>
              <a:t>Plan of </a:t>
            </a:r>
            <a:r>
              <a:rPr lang="en-IN" dirty="0">
                <a:solidFill>
                  <a:srgbClr val="000000"/>
                </a:solidFill>
                <a:latin typeface="Book Antiqua"/>
                <a:ea typeface="Book Antiqua"/>
                <a:cs typeface="Book Antiqua"/>
                <a:sym typeface="Book Antiqua"/>
              </a:rPr>
              <a:t>Action</a:t>
            </a:r>
          </a:p>
          <a:p>
            <a:pPr marL="342900" lvl="0" indent="-342900" algn="l" rtl="0">
              <a:lnSpc>
                <a:spcPct val="100000"/>
              </a:lnSpc>
              <a:spcBef>
                <a:spcPts val="0"/>
              </a:spcBef>
              <a:spcAft>
                <a:spcPts val="0"/>
              </a:spcAft>
              <a:buSzPts val="2400"/>
              <a:buFont typeface="Arial" panose="020B0604020202020204" pitchFamily="34" charset="0"/>
              <a:buChar char="•"/>
            </a:pPr>
            <a:r>
              <a:rPr lang="en-IN" dirty="0">
                <a:solidFill>
                  <a:srgbClr val="000000"/>
                </a:solidFill>
                <a:latin typeface="Book Antiqua"/>
                <a:ea typeface="Book Antiqua"/>
                <a:cs typeface="Book Antiqua"/>
                <a:sym typeface="Book Antiqua"/>
              </a:rPr>
              <a:t>References</a:t>
            </a:r>
            <a:endParaRPr dirty="0">
              <a:solidFill>
                <a:srgbClr val="000000"/>
              </a:solidFill>
              <a:latin typeface="Book Antiqua"/>
              <a:ea typeface="Book Antiqua"/>
              <a:cs typeface="Book Antiqua"/>
              <a:sym typeface="Book Antiqua"/>
            </a:endParaRPr>
          </a:p>
        </p:txBody>
      </p:sp>
      <p:sp>
        <p:nvSpPr>
          <p:cNvPr id="89" name="Google Shape;89;p2"/>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90" name="Google Shape;90;p2"/>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2</a:t>
            </a:fld>
            <a:endParaRPr sz="1050" b="0" i="0" u="none" strike="noStrike" cap="none">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C302-CBEF-4E1E-ACBE-0A03D86428F3}"/>
              </a:ext>
            </a:extLst>
          </p:cNvPr>
          <p:cNvSpPr>
            <a:spLocks noGrp="1"/>
          </p:cNvSpPr>
          <p:nvPr>
            <p:ph type="title"/>
          </p:nvPr>
        </p:nvSpPr>
        <p:spPr/>
        <p:txBody>
          <a:bodyPr/>
          <a:lstStyle/>
          <a:p>
            <a:r>
              <a:rPr lang="en-US" dirty="0"/>
              <a:t>Introduction to the domain area</a:t>
            </a:r>
            <a:endParaRPr lang="en-IN" dirty="0"/>
          </a:p>
        </p:txBody>
      </p:sp>
      <p:sp>
        <p:nvSpPr>
          <p:cNvPr id="3" name="Text Placeholder 2">
            <a:extLst>
              <a:ext uri="{FF2B5EF4-FFF2-40B4-BE49-F238E27FC236}">
                <a16:creationId xmlns:a16="http://schemas.microsoft.com/office/drawing/2014/main" id="{D5F9F00A-AF1B-4C15-B523-0DE864C2427B}"/>
              </a:ext>
            </a:extLst>
          </p:cNvPr>
          <p:cNvSpPr>
            <a:spLocks noGrp="1"/>
          </p:cNvSpPr>
          <p:nvPr>
            <p:ph type="body" idx="1"/>
          </p:nvPr>
        </p:nvSpPr>
        <p:spPr/>
        <p:txBody>
          <a:bodyPr/>
          <a:lstStyle/>
          <a:p>
            <a:pPr>
              <a:buFont typeface="Arial" panose="020B0604020202020204" pitchFamily="34" charset="0"/>
              <a:buChar char="•"/>
            </a:pPr>
            <a:r>
              <a:rPr lang="en-US" dirty="0"/>
              <a:t>Panacea means a solution or remedy for all difficulties or diseases.</a:t>
            </a:r>
          </a:p>
          <a:p>
            <a:pPr>
              <a:buFont typeface="Arial" panose="020B0604020202020204" pitchFamily="34" charset="0"/>
              <a:buChar char="•"/>
            </a:pPr>
            <a:r>
              <a:rPr lang="en-US" dirty="0"/>
              <a:t>Our project aims to enhance the existing healthcare system and help in solving post recovery side effects and symptoms helping the medical professionals to help cure patients' symptoms faster</a:t>
            </a:r>
          </a:p>
          <a:p>
            <a:pPr>
              <a:buFont typeface="Arial" panose="020B0604020202020204" pitchFamily="34" charset="0"/>
              <a:buChar char="•"/>
            </a:pPr>
            <a:r>
              <a:rPr lang="en-US" dirty="0"/>
              <a:t>We aim to work using Machine Learning and Graph Database using Python and Neo4j</a:t>
            </a:r>
            <a:endParaRPr lang="en-IN" dirty="0"/>
          </a:p>
        </p:txBody>
      </p:sp>
      <p:sp>
        <p:nvSpPr>
          <p:cNvPr id="4" name="Slide Number Placeholder 3">
            <a:extLst>
              <a:ext uri="{FF2B5EF4-FFF2-40B4-BE49-F238E27FC236}">
                <a16:creationId xmlns:a16="http://schemas.microsoft.com/office/drawing/2014/main" id="{BC3F4D44-5BD7-4A8F-997D-956F0EF433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a:t>
            </a:fld>
            <a:endParaRPr lang="en-IN"/>
          </a:p>
        </p:txBody>
      </p:sp>
    </p:spTree>
    <p:extLst>
      <p:ext uri="{BB962C8B-B14F-4D97-AF65-F5344CB8AC3E}">
        <p14:creationId xmlns:p14="http://schemas.microsoft.com/office/powerpoint/2010/main" val="3412730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a:t>Problem Statement</a:t>
            </a:r>
            <a:endParaRPr/>
          </a:p>
        </p:txBody>
      </p:sp>
      <p:sp>
        <p:nvSpPr>
          <p:cNvPr id="96" name="Google Shape;96;p3"/>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noAutofit/>
          </a:bodyPr>
          <a:lstStyle/>
          <a:p>
            <a:pPr>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Decisions are often made based on doctors’ intuition and experience rather than on the knowledge rich data hidden in the data set and databases. </a:t>
            </a:r>
          </a:p>
          <a:p>
            <a:pPr>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Machine Learning holds a great potential for the healthcare industry to enable health systems to systematically use data and analytics to identify inefficiencies and best practices that improve care. </a:t>
            </a:r>
          </a:p>
          <a:p>
            <a:pPr>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Some diseases can be managed effectively with a combination of lifestyle changes, medicine and, in some cases, surgery if the disease could be predicted beforehand. </a:t>
            </a:r>
          </a:p>
          <a:p>
            <a:pPr>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The predicted results can be used to prevent and thus reduce cost for surgical treatment and other expenses in the future.</a:t>
            </a:r>
            <a:endParaRPr dirty="0"/>
          </a:p>
        </p:txBody>
      </p:sp>
      <p:sp>
        <p:nvSpPr>
          <p:cNvPr id="97" name="Google Shape;97;p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a:t>Computer Engineering Dept. MPSTME, Mumbai Campus </a:t>
            </a:r>
            <a:endParaRPr/>
          </a:p>
        </p:txBody>
      </p:sp>
      <p:sp>
        <p:nvSpPr>
          <p:cNvPr id="98" name="Google Shape;98;p3"/>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50"/>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dirty="0"/>
              <a:t>Motivation and Impact</a:t>
            </a:r>
            <a:endParaRPr dirty="0"/>
          </a:p>
        </p:txBody>
      </p:sp>
      <p:sp>
        <p:nvSpPr>
          <p:cNvPr id="104" name="Google Shape;104;p4"/>
          <p:cNvSpPr txBox="1">
            <a:spLocks noGrp="1"/>
          </p:cNvSpPr>
          <p:nvPr>
            <p:ph type="body" idx="1"/>
          </p:nvPr>
        </p:nvSpPr>
        <p:spPr>
          <a:xfrm>
            <a:off x="267287" y="2286000"/>
            <a:ext cx="8637562" cy="4070351"/>
          </a:xfrm>
          <a:prstGeom prst="rect">
            <a:avLst/>
          </a:prstGeom>
          <a:noFill/>
          <a:ln>
            <a:noFill/>
          </a:ln>
        </p:spPr>
        <p:txBody>
          <a:bodyPr spcFirstLastPara="1" wrap="square" lIns="91425" tIns="91425" rIns="91425" bIns="91425" anchor="t" anchorCtr="0">
            <a:noAutofit/>
          </a:bodyPr>
          <a:lstStyle/>
          <a:p>
            <a:pPr>
              <a:lnSpc>
                <a:spcPct val="107000"/>
              </a:lnSpc>
              <a:spcAft>
                <a:spcPts val="800"/>
              </a:spcAft>
              <a:buFont typeface="Arial" panose="020B0604020202020204" pitchFamily="34" charset="0"/>
              <a:buChar char="•"/>
            </a:pP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One of the biggest issues of unclean data is that it impacts patient safety. One patient will receive inaccurate and even dangerous treatment because they are being treated based on an entirely different patient's medical record.</a:t>
            </a:r>
          </a:p>
          <a:p>
            <a:pPr>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Our goal is to use Machine Learning in order to create an accurate model which can predict the future symptoms/diseases a person might encounter in future with a higher accuracy and confidence score</a:t>
            </a:r>
          </a:p>
          <a:p>
            <a:pPr>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According to </a:t>
            </a:r>
            <a:r>
              <a:rPr lang="en-IN" sz="1800" dirty="0" err="1">
                <a:effectLst/>
                <a:latin typeface="Calibri" panose="020F0502020204030204" pitchFamily="34" charset="0"/>
                <a:ea typeface="Calibri" panose="020F0502020204030204" pitchFamily="34" charset="0"/>
                <a:cs typeface="Calibri" panose="020F0502020204030204" pitchFamily="34" charset="0"/>
              </a:rPr>
              <a:t>Wurz</a:t>
            </a:r>
            <a:r>
              <a:rPr lang="en-IN" sz="1800" dirty="0">
                <a:effectLst/>
                <a:latin typeface="Calibri" panose="020F0502020204030204" pitchFamily="34" charset="0"/>
                <a:ea typeface="Calibri" panose="020F0502020204030204" pitchFamily="34" charset="0"/>
                <a:cs typeface="Calibri" panose="020F0502020204030204" pitchFamily="34" charset="0"/>
              </a:rPr>
              <a:t> &amp; </a:t>
            </a:r>
            <a:r>
              <a:rPr lang="en-IN" sz="1800" dirty="0" err="1">
                <a:effectLst/>
                <a:latin typeface="Calibri" panose="020F0502020204030204" pitchFamily="34" charset="0"/>
                <a:ea typeface="Calibri" panose="020F0502020204030204" pitchFamily="34" charset="0"/>
                <a:cs typeface="Calibri" panose="020F0502020204030204" pitchFamily="34" charset="0"/>
              </a:rPr>
              <a:t>Takala</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Tahoma" panose="020B0604030504040204" pitchFamily="34" charset="0"/>
                <a:ea typeface="Calibri" panose="020F0502020204030204" pitchFamily="34" charset="0"/>
                <a:cs typeface="Times New Roman" panose="02020603050405020304" pitchFamily="18" charset="0"/>
              </a:rPr>
              <a:t>⁠</a:t>
            </a:r>
            <a:r>
              <a:rPr lang="en-IN" sz="1800" dirty="0">
                <a:effectLst/>
                <a:latin typeface="Calibri" panose="020F0502020204030204" pitchFamily="34" charset="0"/>
                <a:ea typeface="Calibri" panose="020F0502020204030204" pitchFamily="34" charset="0"/>
                <a:cs typeface="Calibri" panose="020F0502020204030204" pitchFamily="34" charset="0"/>
              </a:rPr>
              <a:t>the opportunities to improve care and reduce costs concurrently could apply to as much as 30% of overall healthcare spending. This system also possesses the potential to save countless lives. Our project can create a huge impact on the central healthcare system and help in saving lives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endParaRPr dirty="0"/>
          </a:p>
        </p:txBody>
      </p:sp>
      <p:sp>
        <p:nvSpPr>
          <p:cNvPr id="105" name="Google Shape;105;p4"/>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a:t>Computer Engineering Dept. MPSTME, Mumbai Campus </a:t>
            </a:r>
            <a:endParaRPr/>
          </a:p>
        </p:txBody>
      </p:sp>
      <p:sp>
        <p:nvSpPr>
          <p:cNvPr id="106" name="Google Shape;106;p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50"/>
              <a:buNone/>
            </a:pPr>
            <a:fld id="{00000000-1234-1234-1234-123412341234}" type="slidenum">
              <a:rPr lang="en-I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a:t>Scope of the project</a:t>
            </a:r>
            <a:endParaRPr/>
          </a:p>
        </p:txBody>
      </p:sp>
      <p:sp>
        <p:nvSpPr>
          <p:cNvPr id="112" name="Google Shape;112;p5"/>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noAutofit/>
          </a:bodyPr>
          <a:lstStyle/>
          <a:p>
            <a:pPr>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Integration of clinical decision support with computer-based patient records could reduce medical errors, enhance patient safety, decrease unwanted practice variation, and improve patient outcome.</a:t>
            </a:r>
          </a:p>
          <a:p>
            <a:pPr>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 This suggestion is promising as data modelling and analysis tools, e.g., data mining, have the potential to generate a knowledge-rich environment which can help to significantly improve the quality of clinical decisions.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228600" algn="l" rtl="0">
              <a:lnSpc>
                <a:spcPct val="100000"/>
              </a:lnSpc>
              <a:spcBef>
                <a:spcPts val="480"/>
              </a:spcBef>
              <a:spcAft>
                <a:spcPts val="0"/>
              </a:spcAft>
              <a:buClr>
                <a:schemeClr val="dk1"/>
              </a:buClr>
              <a:buSzPts val="2400"/>
              <a:buFont typeface="Noto Sans Symbols"/>
              <a:buNone/>
            </a:pPr>
            <a:endParaRPr dirty="0"/>
          </a:p>
        </p:txBody>
      </p:sp>
      <p:sp>
        <p:nvSpPr>
          <p:cNvPr id="113" name="Google Shape;113;p5"/>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a:t>Computer Engineering Dept. MPSTME, Mumbai Campus </a:t>
            </a:r>
            <a:endParaRPr/>
          </a:p>
        </p:txBody>
      </p:sp>
      <p:sp>
        <p:nvSpPr>
          <p:cNvPr id="114" name="Google Shape;114;p5"/>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50"/>
              <a:buNone/>
            </a:pPr>
            <a:fld id="{00000000-1234-1234-1234-123412341234}" type="slidenum">
              <a:rPr lang="en-I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E3FD-E290-4CB9-840B-3080B0E85B15}"/>
              </a:ext>
            </a:extLst>
          </p:cNvPr>
          <p:cNvSpPr>
            <a:spLocks noGrp="1"/>
          </p:cNvSpPr>
          <p:nvPr>
            <p:ph type="title"/>
          </p:nvPr>
        </p:nvSpPr>
        <p:spPr/>
        <p:txBody>
          <a:bodyPr/>
          <a:lstStyle/>
          <a:p>
            <a:r>
              <a:rPr lang="en-US" dirty="0"/>
              <a:t>Project Objectives</a:t>
            </a:r>
            <a:endParaRPr lang="en-IN" dirty="0"/>
          </a:p>
        </p:txBody>
      </p:sp>
      <p:sp>
        <p:nvSpPr>
          <p:cNvPr id="3" name="Text Placeholder 2">
            <a:extLst>
              <a:ext uri="{FF2B5EF4-FFF2-40B4-BE49-F238E27FC236}">
                <a16:creationId xmlns:a16="http://schemas.microsoft.com/office/drawing/2014/main" id="{9D722F62-66A1-485F-A74B-75D5362C8CDE}"/>
              </a:ext>
            </a:extLst>
          </p:cNvPr>
          <p:cNvSpPr>
            <a:spLocks noGrp="1"/>
          </p:cNvSpPr>
          <p:nvPr>
            <p:ph type="body" idx="1"/>
          </p:nvPr>
        </p:nvSpPr>
        <p:spPr/>
        <p:txBody>
          <a:bodyPr/>
          <a:lstStyle/>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Integrate multiple datasets (</a:t>
            </a:r>
            <a:r>
              <a:rPr lang="en-IN" sz="1800" dirty="0" err="1">
                <a:effectLst/>
                <a:latin typeface="Calibri" panose="020F0502020204030204" pitchFamily="34" charset="0"/>
                <a:ea typeface="Calibri" panose="020F0502020204030204" pitchFamily="34" charset="0"/>
                <a:cs typeface="Calibri" panose="020F0502020204030204" pitchFamily="34" charset="0"/>
              </a:rPr>
              <a:t>RxNorm</a:t>
            </a:r>
            <a:r>
              <a:rPr lang="en-IN" sz="1800" dirty="0">
                <a:effectLst/>
                <a:latin typeface="Calibri" panose="020F0502020204030204" pitchFamily="34" charset="0"/>
                <a:ea typeface="Calibri" panose="020F0502020204030204" pitchFamily="34" charset="0"/>
                <a:cs typeface="Calibri" panose="020F0502020204030204" pitchFamily="34" charset="0"/>
              </a:rPr>
              <a:t>, MED-RT, </a:t>
            </a:r>
            <a:r>
              <a:rPr lang="en-IN" sz="1800" dirty="0" err="1">
                <a:effectLst/>
                <a:latin typeface="Calibri" panose="020F0502020204030204" pitchFamily="34" charset="0"/>
                <a:ea typeface="Calibri" panose="020F0502020204030204" pitchFamily="34" charset="0"/>
                <a:cs typeface="Calibri" panose="020F0502020204030204" pitchFamily="34" charset="0"/>
              </a:rPr>
              <a:t>SemMedDB</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dirty="0" err="1">
                <a:effectLst/>
                <a:latin typeface="Calibri" panose="020F0502020204030204" pitchFamily="34" charset="0"/>
                <a:ea typeface="Calibri" panose="020F0502020204030204" pitchFamily="34" charset="0"/>
                <a:cs typeface="Calibri" panose="020F0502020204030204" pitchFamily="34" charset="0"/>
              </a:rPr>
              <a:t>MeSH</a:t>
            </a:r>
            <a:r>
              <a:rPr lang="en-IN" sz="1800" dirty="0">
                <a:effectLst/>
                <a:latin typeface="Calibri" panose="020F0502020204030204" pitchFamily="34" charset="0"/>
                <a:ea typeface="Calibri" panose="020F0502020204030204" pitchFamily="34" charset="0"/>
                <a:cs typeface="Calibri" panose="020F0502020204030204" pitchFamily="34" charset="0"/>
              </a:rPr>
              <a:t>, etc) that specify relationships among UMLS concepts to build a knowledge graph.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Using machine learning algorithms on this dataset to yield more accurate output.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buNone/>
            </a:pPr>
            <a:endParaRPr lang="en-IN" dirty="0"/>
          </a:p>
        </p:txBody>
      </p:sp>
      <p:sp>
        <p:nvSpPr>
          <p:cNvPr id="4" name="Slide Number Placeholder 3">
            <a:extLst>
              <a:ext uri="{FF2B5EF4-FFF2-40B4-BE49-F238E27FC236}">
                <a16:creationId xmlns:a16="http://schemas.microsoft.com/office/drawing/2014/main" id="{9CE27F71-EE9D-4CFF-A9E6-2918E2E1C3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a:p>
        </p:txBody>
      </p:sp>
    </p:spTree>
    <p:extLst>
      <p:ext uri="{BB962C8B-B14F-4D97-AF65-F5344CB8AC3E}">
        <p14:creationId xmlns:p14="http://schemas.microsoft.com/office/powerpoint/2010/main" val="238334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CBC00-8D32-45F4-834E-19B033090458}"/>
              </a:ext>
            </a:extLst>
          </p:cNvPr>
          <p:cNvSpPr>
            <a:spLocks noGrp="1"/>
          </p:cNvSpPr>
          <p:nvPr>
            <p:ph type="title"/>
          </p:nvPr>
        </p:nvSpPr>
        <p:spPr/>
        <p:txBody>
          <a:bodyPr/>
          <a:lstStyle/>
          <a:p>
            <a:r>
              <a:rPr lang="en-US" dirty="0"/>
              <a:t>Plan of Action</a:t>
            </a:r>
            <a:endParaRPr lang="en-IN" dirty="0"/>
          </a:p>
        </p:txBody>
      </p:sp>
      <p:sp>
        <p:nvSpPr>
          <p:cNvPr id="3" name="Text Placeholder 2">
            <a:extLst>
              <a:ext uri="{FF2B5EF4-FFF2-40B4-BE49-F238E27FC236}">
                <a16:creationId xmlns:a16="http://schemas.microsoft.com/office/drawing/2014/main" id="{D2EFC86D-E1F8-43AE-9AE4-A8220A7B5902}"/>
              </a:ext>
            </a:extLst>
          </p:cNvPr>
          <p:cNvSpPr>
            <a:spLocks noGrp="1"/>
          </p:cNvSpPr>
          <p:nvPr>
            <p:ph type="body" idx="1"/>
          </p:nvPr>
        </p:nvSpPr>
        <p:spPr/>
        <p:txBody>
          <a:bodyPr/>
          <a:lstStyle/>
          <a:p>
            <a:pPr marL="342900" lvl="0" indent="-342900">
              <a:lnSpc>
                <a:spcPct val="115000"/>
              </a:lnSpc>
              <a:spcAft>
                <a:spcPts val="800"/>
              </a:spcAft>
              <a:buFont typeface="Arial" panose="020B0604020202020204" pitchFamily="34" charset="0"/>
              <a:buChar char="•"/>
            </a:pPr>
            <a:r>
              <a:rPr lang="en-IN" sz="1800" u="none" strike="noStrike" dirty="0">
                <a:effectLst/>
                <a:latin typeface="Calibri" panose="020F0502020204030204" pitchFamily="34" charset="0"/>
                <a:ea typeface="Calibri" panose="020F0502020204030204" pitchFamily="34" charset="0"/>
                <a:cs typeface="Calibri" panose="020F0502020204030204" pitchFamily="34" charset="0"/>
              </a:rPr>
              <a:t>Gain a general understanding of what each dataset is.</a:t>
            </a:r>
            <a:endParaRPr lang="en-IN"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Arial" panose="020B0604020202020204" pitchFamily="34" charset="0"/>
              <a:buChar char="•"/>
            </a:pPr>
            <a:r>
              <a:rPr lang="en-IN" sz="1800" u="none" strike="noStrike" dirty="0">
                <a:effectLst/>
                <a:latin typeface="Calibri" panose="020F0502020204030204" pitchFamily="34" charset="0"/>
                <a:ea typeface="Calibri" panose="020F0502020204030204" pitchFamily="34" charset="0"/>
                <a:cs typeface="Calibri" panose="020F0502020204030204" pitchFamily="34" charset="0"/>
              </a:rPr>
              <a:t>Use documentation and the data from each dataset to develop a data model that specifies how each dataset connects to the UMLS.</a:t>
            </a:r>
            <a:endParaRPr lang="en-IN"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800"/>
              </a:spcAft>
              <a:buFont typeface="Arial" panose="020B0604020202020204" pitchFamily="34" charset="0"/>
              <a:buChar char="•"/>
            </a:pPr>
            <a:r>
              <a:rPr lang="en-IN" sz="1800" dirty="0">
                <a:ea typeface="Calibri" panose="020F0502020204030204" pitchFamily="34" charset="0"/>
              </a:rPr>
              <a:t>Acquire Mimic License</a:t>
            </a:r>
            <a:endParaRPr lang="en-IN" sz="1800" u="none" strike="noStrike" dirty="0">
              <a:effectLst/>
              <a:ea typeface="Calibri" panose="020F0502020204030204" pitchFamily="34" charset="0"/>
            </a:endParaRPr>
          </a:p>
          <a:p>
            <a:pPr marL="342900" lvl="0" indent="-342900">
              <a:lnSpc>
                <a:spcPct val="115000"/>
              </a:lnSpc>
              <a:spcAft>
                <a:spcPts val="800"/>
              </a:spcAft>
              <a:buFont typeface="Arial" panose="020B0604020202020204" pitchFamily="34" charset="0"/>
              <a:buChar char="•"/>
            </a:pPr>
            <a:r>
              <a:rPr lang="en-IN" sz="1800" u="none" strike="noStrike" dirty="0">
                <a:effectLst/>
                <a:latin typeface="Calibri" panose="020F0502020204030204" pitchFamily="34" charset="0"/>
                <a:ea typeface="Calibri" panose="020F0502020204030204" pitchFamily="34" charset="0"/>
                <a:cs typeface="Calibri" panose="020F0502020204030204" pitchFamily="34" charset="0"/>
              </a:rPr>
              <a:t>Test various graph visualization tools to display the knowledge graph in the most convenient way for clinicians.</a:t>
            </a:r>
            <a:endParaRPr lang="en-IN"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DBC9F6CC-67AF-4AF7-8E38-587A07C2CC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spTree>
    <p:extLst>
      <p:ext uri="{BB962C8B-B14F-4D97-AF65-F5344CB8AC3E}">
        <p14:creationId xmlns:p14="http://schemas.microsoft.com/office/powerpoint/2010/main" val="3981314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1587-BB87-417C-95D5-91121628BB7E}"/>
              </a:ext>
            </a:extLst>
          </p:cNvPr>
          <p:cNvSpPr>
            <a:spLocks noGrp="1"/>
          </p:cNvSpPr>
          <p:nvPr>
            <p:ph type="title"/>
          </p:nvPr>
        </p:nvSpPr>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AD0D3AE9-E156-4400-A974-586774A21D30}"/>
              </a:ext>
            </a:extLst>
          </p:cNvPr>
          <p:cNvSpPr>
            <a:spLocks noGrp="1"/>
          </p:cNvSpPr>
          <p:nvPr>
            <p:ph type="body" idx="1"/>
          </p:nvPr>
        </p:nvSpPr>
        <p:spPr/>
        <p:txBody>
          <a:bodyPr/>
          <a:lstStyle/>
          <a:p>
            <a:pPr>
              <a:buFont typeface="Arial" panose="020B0604020202020204" pitchFamily="34" charset="0"/>
              <a:buChar char="•"/>
            </a:pPr>
            <a:r>
              <a:rPr lang="en-IN" dirty="0"/>
              <a:t>World Health Organization</a:t>
            </a:r>
          </a:p>
          <a:p>
            <a:pPr>
              <a:buFont typeface="Arial" panose="020B0604020202020204" pitchFamily="34" charset="0"/>
              <a:buChar char="•"/>
            </a:pPr>
            <a:r>
              <a:rPr lang="en-IN" dirty="0"/>
              <a:t>Centres for Disease Control and Prevention</a:t>
            </a:r>
          </a:p>
          <a:p>
            <a:pPr>
              <a:buFont typeface="Arial" panose="020B0604020202020204" pitchFamily="34" charset="0"/>
              <a:buChar char="•"/>
            </a:pPr>
            <a:r>
              <a:rPr lang="en-US" dirty="0"/>
              <a:t>Heart Disease Prediction System, 2019/03/08 </a:t>
            </a:r>
            <a:r>
              <a:rPr lang="en-US" dirty="0" err="1"/>
              <a:t>Ngare</a:t>
            </a:r>
            <a:r>
              <a:rPr lang="en-US" dirty="0"/>
              <a:t>, Kennedy</a:t>
            </a:r>
            <a:endParaRPr lang="en-IN" dirty="0"/>
          </a:p>
        </p:txBody>
      </p:sp>
      <p:sp>
        <p:nvSpPr>
          <p:cNvPr id="4" name="Slide Number Placeholder 3">
            <a:extLst>
              <a:ext uri="{FF2B5EF4-FFF2-40B4-BE49-F238E27FC236}">
                <a16:creationId xmlns:a16="http://schemas.microsoft.com/office/drawing/2014/main" id="{059D94BB-79D6-4FA3-AA91-C8F21BF24D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spTree>
    <p:extLst>
      <p:ext uri="{BB962C8B-B14F-4D97-AF65-F5344CB8AC3E}">
        <p14:creationId xmlns:p14="http://schemas.microsoft.com/office/powerpoint/2010/main" val="2457225769"/>
      </p:ext>
    </p:extLst>
  </p:cSld>
  <p:clrMapOvr>
    <a:masterClrMapping/>
  </p:clrMapOvr>
</p:sld>
</file>

<file path=ppt/theme/theme1.xml><?xml version="1.0" encoding="utf-8"?>
<a:theme xmlns:a="http://schemas.openxmlformats.org/drawingml/2006/main"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638</Words>
  <Application>Microsoft Office PowerPoint</Application>
  <PresentationFormat>On-screen Show (4:3)</PresentationFormat>
  <Paragraphs>61</Paragraphs>
  <Slides>9</Slides>
  <Notes>5</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MPSTME</vt:lpstr>
      <vt:lpstr>        BTech Integrated  Mock Presentation A.Y. 2021-2022</vt:lpstr>
      <vt:lpstr>Roadmap</vt:lpstr>
      <vt:lpstr>Introduction to the domain area</vt:lpstr>
      <vt:lpstr>Problem Statement</vt:lpstr>
      <vt:lpstr>Motivation and Impact</vt:lpstr>
      <vt:lpstr>Scope of the project</vt:lpstr>
      <vt:lpstr>Project Objectives</vt:lpstr>
      <vt:lpstr>Plan of Action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BTech Integrated  Synopsis Presentation A.Y. 2021-2022</dc:title>
  <dc:creator>Shubha Puthran</dc:creator>
  <cp:lastModifiedBy>DEEP SHAH21 - 70321017038</cp:lastModifiedBy>
  <cp:revision>7</cp:revision>
  <dcterms:modified xsi:type="dcterms:W3CDTF">2021-10-21T11:02:53Z</dcterms:modified>
</cp:coreProperties>
</file>