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64"/>
  </p:notesMasterIdLst>
  <p:sldIdLst>
    <p:sldId id="676" r:id="rId2"/>
    <p:sldId id="653" r:id="rId3"/>
    <p:sldId id="656" r:id="rId4"/>
    <p:sldId id="678" r:id="rId5"/>
    <p:sldId id="661" r:id="rId6"/>
    <p:sldId id="679" r:id="rId7"/>
    <p:sldId id="680" r:id="rId8"/>
    <p:sldId id="681" r:id="rId9"/>
    <p:sldId id="658" r:id="rId10"/>
    <p:sldId id="683" r:id="rId11"/>
    <p:sldId id="696" r:id="rId12"/>
    <p:sldId id="697" r:id="rId13"/>
    <p:sldId id="682" r:id="rId14"/>
    <p:sldId id="735" r:id="rId15"/>
    <p:sldId id="699" r:id="rId16"/>
    <p:sldId id="698" r:id="rId17"/>
    <p:sldId id="736" r:id="rId18"/>
    <p:sldId id="737" r:id="rId19"/>
    <p:sldId id="685" r:id="rId20"/>
    <p:sldId id="686" r:id="rId21"/>
    <p:sldId id="687" r:id="rId22"/>
    <p:sldId id="725" r:id="rId23"/>
    <p:sldId id="688" r:id="rId24"/>
    <p:sldId id="700" r:id="rId25"/>
    <p:sldId id="701" r:id="rId26"/>
    <p:sldId id="689" r:id="rId27"/>
    <p:sldId id="690" r:id="rId28"/>
    <p:sldId id="727" r:id="rId29"/>
    <p:sldId id="705" r:id="rId30"/>
    <p:sldId id="706" r:id="rId31"/>
    <p:sldId id="728" r:id="rId32"/>
    <p:sldId id="684" r:id="rId33"/>
    <p:sldId id="692" r:id="rId34"/>
    <p:sldId id="707" r:id="rId35"/>
    <p:sldId id="708" r:id="rId36"/>
    <p:sldId id="709" r:id="rId37"/>
    <p:sldId id="710" r:id="rId38"/>
    <p:sldId id="711" r:id="rId39"/>
    <p:sldId id="712" r:id="rId40"/>
    <p:sldId id="713" r:id="rId41"/>
    <p:sldId id="714" r:id="rId42"/>
    <p:sldId id="729" r:id="rId43"/>
    <p:sldId id="715" r:id="rId44"/>
    <p:sldId id="716" r:id="rId45"/>
    <p:sldId id="717" r:id="rId46"/>
    <p:sldId id="718" r:id="rId47"/>
    <p:sldId id="719" r:id="rId48"/>
    <p:sldId id="720" r:id="rId49"/>
    <p:sldId id="662" r:id="rId50"/>
    <p:sldId id="693" r:id="rId51"/>
    <p:sldId id="721" r:id="rId52"/>
    <p:sldId id="659" r:id="rId53"/>
    <p:sldId id="722" r:id="rId54"/>
    <p:sldId id="723" r:id="rId55"/>
    <p:sldId id="724" r:id="rId56"/>
    <p:sldId id="730" r:id="rId57"/>
    <p:sldId id="731" r:id="rId58"/>
    <p:sldId id="732" r:id="rId59"/>
    <p:sldId id="734" r:id="rId60"/>
    <p:sldId id="694" r:id="rId61"/>
    <p:sldId id="663" r:id="rId62"/>
    <p:sldId id="675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870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910D16C5-4A23-4B70-94F9-73FBF4455B4A}"/>
    <pc:docChg chg="custSel modSld">
      <pc:chgData name="li wei" userId="67d2153028aa74cb" providerId="LiveId" clId="{910D16C5-4A23-4B70-94F9-73FBF4455B4A}" dt="2019-10-12T13:25:09.479" v="0" actId="478"/>
      <pc:docMkLst>
        <pc:docMk/>
      </pc:docMkLst>
      <pc:sldChg chg="delSp delAnim">
        <pc:chgData name="li wei" userId="67d2153028aa74cb" providerId="LiveId" clId="{910D16C5-4A23-4B70-94F9-73FBF4455B4A}" dt="2019-10-12T13:25:09.479" v="0" actId="478"/>
        <pc:sldMkLst>
          <pc:docMk/>
          <pc:sldMk cId="2960636737" sldId="658"/>
        </pc:sldMkLst>
        <pc:picChg chg="del">
          <ac:chgData name="li wei" userId="67d2153028aa74cb" providerId="LiveId" clId="{910D16C5-4A23-4B70-94F9-73FBF4455B4A}" dt="2019-10-12T13:25:09.479" v="0" actId="478"/>
          <ac:picMkLst>
            <pc:docMk/>
            <pc:sldMk cId="2960636737" sldId="658"/>
            <ac:picMk id="4" creationId="{31A81A9B-A903-422C-B545-9B96A4D1C850}"/>
          </ac:picMkLst>
        </pc:picChg>
      </pc:sldChg>
    </pc:docChg>
  </pc:docChgLst>
  <pc:docChgLst>
    <pc:chgData name="li wei" userId="67d2153028aa74cb" providerId="LiveId" clId="{118FE938-D4F4-4A24-9863-2910480F2867}"/>
    <pc:docChg chg="undo addSld modSld">
      <pc:chgData name="li wei" userId="67d2153028aa74cb" providerId="LiveId" clId="{118FE938-D4F4-4A24-9863-2910480F2867}" dt="2019-10-14T08:59:48.605" v="763"/>
      <pc:docMkLst>
        <pc:docMk/>
      </pc:docMkLst>
      <pc:sldChg chg="modSp">
        <pc:chgData name="li wei" userId="67d2153028aa74cb" providerId="LiveId" clId="{118FE938-D4F4-4A24-9863-2910480F2867}" dt="2019-10-14T08:53:03.888" v="15"/>
        <pc:sldMkLst>
          <pc:docMk/>
          <pc:sldMk cId="718395056" sldId="662"/>
        </pc:sldMkLst>
        <pc:spChg chg="mod">
          <ac:chgData name="li wei" userId="67d2153028aa74cb" providerId="LiveId" clId="{118FE938-D4F4-4A24-9863-2910480F2867}" dt="2019-10-14T08:53:03.888" v="15"/>
          <ac:spMkLst>
            <pc:docMk/>
            <pc:sldMk cId="718395056" sldId="662"/>
            <ac:spMk id="3" creationId="{1D6DB47F-82DE-4FFB-AED3-036FF5C790DF}"/>
          </ac:spMkLst>
        </pc:spChg>
      </pc:sldChg>
      <pc:sldChg chg="modSp add">
        <pc:chgData name="li wei" userId="67d2153028aa74cb" providerId="LiveId" clId="{118FE938-D4F4-4A24-9863-2910480F2867}" dt="2019-10-14T08:59:48.605" v="763"/>
        <pc:sldMkLst>
          <pc:docMk/>
          <pc:sldMk cId="3579339474" sldId="663"/>
        </pc:sldMkLst>
        <pc:spChg chg="mod">
          <ac:chgData name="li wei" userId="67d2153028aa74cb" providerId="LiveId" clId="{118FE938-D4F4-4A24-9863-2910480F2867}" dt="2019-10-14T08:57:56.609" v="47"/>
          <ac:spMkLst>
            <pc:docMk/>
            <pc:sldMk cId="3579339474" sldId="663"/>
            <ac:spMk id="2" creationId="{77710ACF-EF78-4D4A-895C-9540425D60CA}"/>
          </ac:spMkLst>
        </pc:spChg>
        <pc:spChg chg="mod">
          <ac:chgData name="li wei" userId="67d2153028aa74cb" providerId="LiveId" clId="{118FE938-D4F4-4A24-9863-2910480F2867}" dt="2019-10-14T08:59:48.605" v="763"/>
          <ac:spMkLst>
            <pc:docMk/>
            <pc:sldMk cId="3579339474" sldId="663"/>
            <ac:spMk id="3" creationId="{D77DBF99-8F10-4B38-B3DD-4A19F98FFC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5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3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3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4217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37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265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8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2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  <a:prstGeom prst="rect">
            <a:avLst/>
          </a:prstGeo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界定与表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6257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53054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30A604E1-DB96-4EAC-B578-5B7E8310F301}" type="datetimeFigureOut">
              <a:rPr lang="en-US" smtClean="0"/>
              <a:pPr/>
              <a:t>12/18/2021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影响因素辨识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五边形 8"/>
          <p:cNvSpPr/>
          <p:nvPr userDrawn="1"/>
        </p:nvSpPr>
        <p:spPr>
          <a:xfrm flipH="1">
            <a:off x="8408810" y="4643529"/>
            <a:ext cx="739955" cy="378042"/>
          </a:xfrm>
          <a:prstGeom prst="homePlate">
            <a:avLst/>
          </a:prstGeom>
          <a:solidFill>
            <a:srgbClr val="FB7F03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76" tIns="34288" rIns="68576" bIns="34288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4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lIns="91432" tIns="45717" rIns="91432" bIns="45717"/>
          <a:lstStyle/>
          <a:p>
            <a:fld id="{72CD6AF2-9DFB-4C20-B9F9-A186F19BBBF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2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5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650" r:id="rId17"/>
    <p:sldLayoutId id="2147483651" r:id="rId18"/>
    <p:sldLayoutId id="2147483652" r:id="rId19"/>
    <p:sldLayoutId id="2147483653" r:id="rId20"/>
    <p:sldLayoutId id="2147483654" r:id="rId2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第三讲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计算移动最大最小值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有高效算法，比</a:t>
            </a:r>
            <a:r>
              <a:rPr lang="en-US" altLang="zh-CN" dirty="0"/>
              <a:t>R</a:t>
            </a:r>
            <a:r>
              <a:rPr lang="zh-CN" altLang="en-US" dirty="0"/>
              <a:t>快很多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Python</a:t>
            </a:r>
            <a:r>
              <a:rPr lang="zh-CN" altLang="en-US" dirty="0"/>
              <a:t>的算法是直接调用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可以用</a:t>
            </a:r>
            <a:r>
              <a:rPr lang="en-US" altLang="zh-CN" dirty="0" err="1"/>
              <a:t>pandas.rolling_max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我这里直接算好了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</a:t>
            </a:r>
            <a:r>
              <a:rPr lang="zh-CN" altLang="en-US" dirty="0"/>
              <a:t>的话需要自己找到</a:t>
            </a:r>
            <a:r>
              <a:rPr lang="en-US" altLang="zh-CN" dirty="0"/>
              <a:t>C</a:t>
            </a:r>
            <a:r>
              <a:rPr lang="zh-CN" altLang="en-US" dirty="0"/>
              <a:t>的代码源码来调用，特别麻烦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43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910C73-6AE1-4445-8AD1-7AD0E43D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0"/>
            <a:ext cx="9144000" cy="32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98DE58-FA38-48E8-B346-BA2B5BE6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53" y="1345720"/>
            <a:ext cx="5013906" cy="304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nr</a:t>
            </a:r>
            <a:r>
              <a:rPr lang="zh-CN" altLang="en-US" dirty="0"/>
              <a:t>因子，标准化收益率</a:t>
            </a:r>
            <a:r>
              <a:rPr lang="en-US" altLang="zh-CN" dirty="0"/>
              <a:t>,normalized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结尾加</a:t>
            </a:r>
            <a:r>
              <a:rPr lang="en-US" altLang="zh-CN" dirty="0"/>
              <a:t>.values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get.signal.pnl</a:t>
            </a:r>
            <a:r>
              <a:rPr lang="zh-CN" altLang="en-US" dirty="0"/>
              <a:t>运行出现</a:t>
            </a:r>
            <a:r>
              <a:rPr lang="en-US" altLang="zh-CN" dirty="0" err="1"/>
              <a:t>boolean</a:t>
            </a:r>
            <a:r>
              <a:rPr lang="zh-CN" altLang="en-US" dirty="0"/>
              <a:t>变量长度不匹配，一般就是</a:t>
            </a:r>
            <a:r>
              <a:rPr lang="en-US" altLang="zh-CN" dirty="0"/>
              <a:t>signal</a:t>
            </a:r>
            <a:r>
              <a:rPr lang="zh-CN" altLang="en-US" dirty="0"/>
              <a:t>的类型有错误；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正确类型是</a:t>
            </a:r>
            <a:r>
              <a:rPr lang="en-US" altLang="zh-CN" dirty="0" err="1">
                <a:solidFill>
                  <a:srgbClr val="FF0000"/>
                </a:solidFill>
              </a:rPr>
              <a:t>numpy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array,</a:t>
            </a:r>
            <a:r>
              <a:rPr lang="zh-CN" altLang="en-US" dirty="0">
                <a:solidFill>
                  <a:srgbClr val="FF0000"/>
                </a:solidFill>
              </a:rPr>
              <a:t>错误类型是</a:t>
            </a:r>
            <a:r>
              <a:rPr lang="en-US" altLang="zh-CN" dirty="0">
                <a:solidFill>
                  <a:srgbClr val="FF0000"/>
                </a:solidFill>
              </a:rPr>
              <a:t>pandas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data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90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88BC77-2262-4E07-9117-871EDD2D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41" y="1022319"/>
            <a:ext cx="82391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pred</a:t>
            </a:r>
            <a:r>
              <a:rPr lang="zh-CN" altLang="en-US" dirty="0"/>
              <a:t>不用加</a:t>
            </a:r>
            <a:r>
              <a:rPr lang="en-US" altLang="zh-CN" dirty="0"/>
              <a:t>.</a:t>
            </a:r>
            <a:r>
              <a:rPr lang="en-US" altLang="zh-CN" dirty="0" err="1"/>
              <a:t>reset_index</a:t>
            </a:r>
            <a:r>
              <a:rPr lang="en-US" altLang="zh-CN" dirty="0"/>
              <a:t>(drop=True)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第二周加了可能不大对，后面不用加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0733A6-4214-41F6-AC55-B895629E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2475826"/>
            <a:ext cx="9144000" cy="21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np.sign</a:t>
            </a:r>
            <a:r>
              <a:rPr lang="zh-CN" altLang="en-US" dirty="0"/>
              <a:t>类似归一化处理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特别注意实盘用</a:t>
            </a:r>
            <a:r>
              <a:rPr lang="en-US" altLang="zh-CN" dirty="0"/>
              <a:t>C++</a:t>
            </a:r>
            <a:r>
              <a:rPr lang="zh-CN" altLang="en-US" dirty="0"/>
              <a:t>的话可能</a:t>
            </a:r>
            <a:r>
              <a:rPr lang="en-US" altLang="zh-CN" dirty="0" err="1"/>
              <a:t>np.sign</a:t>
            </a:r>
            <a:r>
              <a:rPr lang="zh-CN" altLang="en-US" dirty="0"/>
              <a:t>会有精度的问题，比如</a:t>
            </a:r>
            <a:r>
              <a:rPr lang="en-US" altLang="zh-CN" dirty="0"/>
              <a:t>-1*e-15</a:t>
            </a:r>
            <a:r>
              <a:rPr lang="zh-CN" altLang="en-US" dirty="0"/>
              <a:t>，理论就是零，但一些机器会让它变成</a:t>
            </a:r>
            <a:r>
              <a:rPr lang="en-US" altLang="zh-CN" dirty="0"/>
              <a:t>-1</a:t>
            </a:r>
            <a:r>
              <a:rPr lang="zh-CN" altLang="en-US" dirty="0"/>
              <a:t>，影响了结果。有这类问题可以自己另外写一个函数代替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因为关于挂单量的取值不大平稳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成交、持仓类似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这些属于处理因子的技巧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90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352E3F-4386-469D-89AE-4A229DF2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23" y="970561"/>
            <a:ext cx="6345178" cy="38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9BF1D5-38D9-4F69-9714-1EE489801C67}"/>
              </a:ext>
            </a:extLst>
          </p:cNvPr>
          <p:cNvSpPr txBox="1"/>
          <p:nvPr/>
        </p:nvSpPr>
        <p:spPr>
          <a:xfrm>
            <a:off x="923026" y="1078302"/>
            <a:ext cx="64266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np.sign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目前挂单量</a:t>
            </a:r>
            <a:r>
              <a:rPr lang="en-US" altLang="zh-CN" dirty="0" err="1">
                <a:solidFill>
                  <a:srgbClr val="FF0000"/>
                </a:solidFill>
              </a:rPr>
              <a:t>bid.qty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ask.qty</a:t>
            </a:r>
            <a:r>
              <a:rPr lang="zh-CN" altLang="en-US" dirty="0">
                <a:solidFill>
                  <a:srgbClr val="FF0000"/>
                </a:solidFill>
              </a:rPr>
              <a:t>都是整数，所以不会有精度问题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但如果是</a:t>
            </a:r>
            <a:r>
              <a:rPr lang="en-US" altLang="zh-CN" dirty="0"/>
              <a:t>R</a:t>
            </a:r>
            <a:r>
              <a:rPr lang="zh-CN" altLang="en-US" dirty="0"/>
              <a:t>，没有区分整数实数，默认都是实数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比如相邻挂单量都是</a:t>
            </a:r>
            <a:r>
              <a:rPr lang="en-US" altLang="zh-CN" dirty="0"/>
              <a:t>5</a:t>
            </a:r>
            <a:r>
              <a:rPr lang="zh-CN" altLang="en-US" dirty="0"/>
              <a:t>，相减是</a:t>
            </a:r>
            <a:r>
              <a:rPr lang="en-US" altLang="zh-CN" dirty="0"/>
              <a:t>0</a:t>
            </a:r>
            <a:r>
              <a:rPr lang="zh-CN" altLang="en-US" dirty="0"/>
              <a:t>，可能会出现</a:t>
            </a:r>
            <a:r>
              <a:rPr lang="en-US" altLang="zh-CN" dirty="0"/>
              <a:t>1e-15</a:t>
            </a:r>
            <a:r>
              <a:rPr lang="zh-CN" altLang="en-US" dirty="0"/>
              <a:t>的情况；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一不小心，变成</a:t>
            </a:r>
            <a:r>
              <a:rPr lang="en-US" altLang="zh-CN" dirty="0"/>
              <a:t>-1e-15</a:t>
            </a:r>
            <a:r>
              <a:rPr lang="zh-CN" altLang="en-US" dirty="0"/>
              <a:t>，然后加</a:t>
            </a:r>
            <a:r>
              <a:rPr lang="en-US" altLang="zh-CN" dirty="0"/>
              <a:t>sign</a:t>
            </a:r>
            <a:r>
              <a:rPr lang="zh-CN" altLang="en-US" dirty="0"/>
              <a:t>就变成</a:t>
            </a:r>
            <a:r>
              <a:rPr lang="en-US" altLang="zh-CN" dirty="0"/>
              <a:t>-1</a:t>
            </a:r>
          </a:p>
          <a:p>
            <a:endParaRPr lang="en-US" altLang="zh-CN" dirty="0"/>
          </a:p>
          <a:p>
            <a:r>
              <a:rPr lang="zh-CN" altLang="en-US" dirty="0"/>
              <a:t>跟实际不符，产生误差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其他交易品种如数字货币，挂单不是整数，在</a:t>
            </a:r>
            <a:r>
              <a:rPr lang="en-US" altLang="zh-CN" dirty="0"/>
              <a:t>python</a:t>
            </a:r>
            <a:r>
              <a:rPr lang="zh-CN" altLang="en-US" dirty="0"/>
              <a:t>可能也有误差；可以自己写一个</a:t>
            </a:r>
            <a:r>
              <a:rPr lang="en-US" altLang="zh-CN" dirty="0"/>
              <a:t>sign</a:t>
            </a:r>
            <a:r>
              <a:rPr lang="zh-CN" altLang="en-US" dirty="0"/>
              <a:t>函数，排除此类问题</a:t>
            </a:r>
          </a:p>
        </p:txBody>
      </p:sp>
    </p:spTree>
    <p:extLst>
      <p:ext uri="{BB962C8B-B14F-4D97-AF65-F5344CB8AC3E}">
        <p14:creationId xmlns:p14="http://schemas.microsoft.com/office/powerpoint/2010/main" val="333854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调用因子模板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stats.py</a:t>
            </a:r>
            <a:r>
              <a:rPr lang="zh-CN" altLang="en-US" dirty="0"/>
              <a:t>用了一些修饰器的方法，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有兴趣的可以自己去看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这里不细讲</a:t>
            </a:r>
            <a:r>
              <a:rPr lang="en-US" altLang="zh-CN" dirty="0"/>
              <a:t>python</a:t>
            </a:r>
            <a:r>
              <a:rPr lang="zh-CN" altLang="en-US" dirty="0"/>
              <a:t>语言底层的东西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422445-2055-45AE-92FB-7FDA2B53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76" y="948416"/>
            <a:ext cx="3169640" cy="334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06244" y="470270"/>
            <a:ext cx="749808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本周内容</a:t>
            </a:r>
            <a:endParaRPr lang="en-US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03117" y="1056588"/>
            <a:ext cx="7904335" cy="345621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总结和作业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lvl="0" indent="-17145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/>
            </a:pPr>
            <a:endParaRPr lang="en-US" altLang="zh-CN" sz="18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定义因子对象：</a:t>
            </a:r>
            <a:r>
              <a:rPr lang="en-US" altLang="zh-CN" dirty="0"/>
              <a:t>x3 = </a:t>
            </a:r>
            <a:r>
              <a:rPr lang="en-US" altLang="zh-CN" dirty="0" err="1"/>
              <a:t>foctor_dbook_period</a:t>
            </a:r>
            <a:r>
              <a:rPr lang="en-US" altLang="zh-C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创建因子目录：</a:t>
            </a:r>
            <a:r>
              <a:rPr lang="en-US" altLang="zh-CN" dirty="0" err="1"/>
              <a:t>create_signal_path</a:t>
            </a:r>
            <a:r>
              <a:rPr lang="en-US" altLang="zh-CN" dirty="0"/>
              <a:t>(x3, product, SAVE_PATH)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并行计算因子值：</a:t>
            </a:r>
            <a:endParaRPr lang="en-US" altLang="zh-CN" dirty="0"/>
          </a:p>
          <a:p>
            <a:r>
              <a:rPr lang="en-US" altLang="zh-CN" dirty="0" err="1"/>
              <a:t>parLapply</a:t>
            </a:r>
            <a:r>
              <a:rPr lang="en-US" altLang="zh-CN" dirty="0"/>
              <a:t>(CORE_NUM, </a:t>
            </a:r>
            <a:r>
              <a:rPr lang="en-US" altLang="zh-CN" dirty="0" err="1"/>
              <a:t>file_list</a:t>
            </a:r>
            <a:r>
              <a:rPr lang="en-US" altLang="zh-CN" dirty="0"/>
              <a:t>, </a:t>
            </a:r>
            <a:r>
              <a:rPr lang="en-US" altLang="zh-CN" dirty="0" err="1"/>
              <a:t>build_composite_signal,signal_list</a:t>
            </a:r>
            <a:r>
              <a:rPr lang="en-US" altLang="zh-CN" dirty="0"/>
              <a:t>=x3, product=product, HEAD_PATH=HEAD_PATH)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7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生成因子分布，本期有所改进，使用了移动均线来计算：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A1E065-C613-468C-ADA9-66558BB6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65634"/>
            <a:ext cx="87820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生成因子分布，本期有所改进，使用了移动均线来计算：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这样计算分布的因子值本质上是过去</a:t>
            </a:r>
            <a:r>
              <a:rPr lang="en-US" altLang="zh-CN" dirty="0"/>
              <a:t>period</a:t>
            </a:r>
            <a:r>
              <a:rPr lang="zh-CN" altLang="en-US" dirty="0"/>
              <a:t>个因子值的平均值，比起过去间隔</a:t>
            </a:r>
            <a:r>
              <a:rPr lang="en-US" altLang="zh-CN" dirty="0"/>
              <a:t>period</a:t>
            </a:r>
            <a:r>
              <a:rPr lang="zh-CN" altLang="en-US" dirty="0"/>
              <a:t>个抽一个好一些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FF577-C289-4B2B-AB6A-DDD86F59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25" y="2925193"/>
            <a:ext cx="3752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计算因子分布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19C969-7EB5-4538-927E-B845DA5A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773" y="1069674"/>
            <a:ext cx="5300686" cy="32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计算因子阈值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一共</a:t>
            </a:r>
            <a:r>
              <a:rPr lang="en-US" altLang="zh-CN" dirty="0"/>
              <a:t>100</a:t>
            </a:r>
            <a:r>
              <a:rPr lang="zh-CN" altLang="en-US" dirty="0"/>
              <a:t>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AC7A4-093B-4721-8484-05E37452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25" y="2777705"/>
            <a:ext cx="6696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回测因子策略，</a:t>
            </a:r>
            <a:r>
              <a:rPr lang="en-US" altLang="zh-CN" dirty="0" err="1"/>
              <a:t>atr_filter</a:t>
            </a:r>
            <a:r>
              <a:rPr lang="zh-CN" altLang="en-US" dirty="0"/>
              <a:t>统一用</a:t>
            </a:r>
            <a:r>
              <a:rPr lang="en-US" altLang="zh-CN" dirty="0"/>
              <a:t>0.01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DD14D8-A2D6-4231-B119-3061A715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26" y="2107981"/>
            <a:ext cx="5888786" cy="22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373867" y="1033569"/>
            <a:ext cx="362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回测因子曲线，</a:t>
            </a:r>
            <a:r>
              <a:rPr lang="en-US" altLang="zh-CN" dirty="0"/>
              <a:t>reverse=1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892B2F-5172-4257-8FEF-3509B24A8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84" y="2101268"/>
            <a:ext cx="2619309" cy="165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2F46A11-635A-49BE-B598-5927A3916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32" y="172843"/>
            <a:ext cx="2913868" cy="182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65B2E24-4228-4974-BBC7-248DC2026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26" y="2101268"/>
            <a:ext cx="2814914" cy="177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AE2309C-2D96-4635-9B76-CBAE32A25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85" y="2029019"/>
            <a:ext cx="2725822" cy="173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6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样本内外曲线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1B3913-9C3D-483B-BD9A-D6C4207DD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00" y="1436658"/>
            <a:ext cx="4993421" cy="31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C27329-EA90-4893-9965-3FCED72EA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090" y="1219200"/>
            <a:ext cx="45243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422695" y="1259098"/>
            <a:ext cx="78759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整理最终函数：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get_list_signal_stat</a:t>
            </a:r>
            <a:r>
              <a:rPr lang="en-US" altLang="zh-CN" dirty="0"/>
              <a:t>(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thre_mat_list</a:t>
            </a:r>
            <a:r>
              <a:rPr lang="en-US" altLang="zh-CN" dirty="0"/>
              <a:t>, </a:t>
            </a:r>
            <a:r>
              <a:rPr lang="en-US" altLang="zh-CN" dirty="0" err="1"/>
              <a:t>product_list</a:t>
            </a:r>
            <a:r>
              <a:rPr lang="en-US" altLang="zh-CN" dirty="0"/>
              <a:t>, </a:t>
            </a:r>
            <a:r>
              <a:rPr lang="en-US" altLang="zh-CN" dirty="0" err="1"/>
              <a:t>all_dates</a:t>
            </a:r>
            <a:r>
              <a:rPr lang="en-US" altLang="zh-CN" dirty="0"/>
              <a:t>, </a:t>
            </a:r>
            <a:r>
              <a:rPr lang="en-US" altLang="zh-CN" dirty="0" err="1"/>
              <a:t>atr_filter_list</a:t>
            </a:r>
            <a:r>
              <a:rPr lang="en-US" altLang="zh-CN" dirty="0"/>
              <a:t>, </a:t>
            </a:r>
            <a:r>
              <a:rPr lang="en-US" altLang="zh-CN" dirty="0" err="1"/>
              <a:t>split_str</a:t>
            </a:r>
            <a:r>
              <a:rPr lang="en-US" altLang="zh-CN" dirty="0"/>
              <a:t>="2018", </a:t>
            </a:r>
            <a:r>
              <a:rPr lang="en-US" altLang="zh-CN" dirty="0" err="1"/>
              <a:t>min_pnl</a:t>
            </a:r>
            <a:r>
              <a:rPr lang="en-US" altLang="zh-CN" dirty="0"/>
              <a:t>=2, </a:t>
            </a:r>
            <a:r>
              <a:rPr lang="en-US" altLang="zh-CN" dirty="0" err="1"/>
              <a:t>min_num</a:t>
            </a:r>
            <a:r>
              <a:rPr lang="en-US" altLang="zh-CN" dirty="0"/>
              <a:t>=20, reverse=1)</a:t>
            </a:r>
          </a:p>
          <a:p>
            <a:endParaRPr lang="en-US" altLang="zh-CN" dirty="0"/>
          </a:p>
          <a:p>
            <a:r>
              <a:rPr lang="en-US" altLang="zh-CN" dirty="0"/>
              <a:t>def </a:t>
            </a:r>
            <a:r>
              <a:rPr lang="en-US" altLang="zh-CN" dirty="0" err="1"/>
              <a:t>get_list_signal_result</a:t>
            </a:r>
            <a:r>
              <a:rPr lang="en-US" altLang="zh-CN" dirty="0"/>
              <a:t>(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product_list</a:t>
            </a:r>
            <a:r>
              <a:rPr lang="en-US" altLang="zh-CN" dirty="0"/>
              <a:t>, </a:t>
            </a:r>
            <a:r>
              <a:rPr lang="en-US" altLang="zh-CN" dirty="0" err="1"/>
              <a:t>all_dates</a:t>
            </a:r>
            <a:r>
              <a:rPr lang="en-US" altLang="zh-CN" dirty="0"/>
              <a:t>, </a:t>
            </a:r>
            <a:r>
              <a:rPr lang="en-US" altLang="zh-CN" dirty="0" err="1"/>
              <a:t>split_str</a:t>
            </a:r>
            <a:r>
              <a:rPr lang="en-US" altLang="zh-CN" dirty="0"/>
              <a:t>="2018", reverse=1, </a:t>
            </a:r>
            <a:r>
              <a:rPr lang="en-US" altLang="zh-CN" dirty="0" err="1"/>
              <a:t>min_pnl</a:t>
            </a:r>
            <a:r>
              <a:rPr lang="en-US" altLang="zh-CN" dirty="0"/>
              <a:t>=2, </a:t>
            </a:r>
            <a:r>
              <a:rPr lang="en-US" altLang="zh-CN" dirty="0" err="1"/>
              <a:t>min_num</a:t>
            </a:r>
            <a:r>
              <a:rPr lang="en-US" altLang="zh-CN" dirty="0"/>
              <a:t>=20):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88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生成单策略多品种回测结果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E1E50D-59AC-4A96-B38A-29B1CA58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48" y="1836968"/>
            <a:ext cx="6238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750498" y="1121434"/>
            <a:ext cx="7877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Q:</a:t>
            </a:r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系统的</a:t>
            </a:r>
            <a:r>
              <a:rPr lang="en-US" altLang="zh-CN" dirty="0" err="1"/>
              <a:t>all_dates</a:t>
            </a:r>
            <a:r>
              <a:rPr lang="zh-CN" altLang="zh-CN" dirty="0"/>
              <a:t>排序问题。如果顺序乱了</a:t>
            </a:r>
            <a:r>
              <a:rPr lang="zh-CN" altLang="en-US" dirty="0"/>
              <a:t>怎么办？</a:t>
            </a:r>
            <a:endParaRPr lang="en-US" altLang="zh-CN" dirty="0"/>
          </a:p>
          <a:p>
            <a:pPr lvl="0"/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升序排列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注意：不要用 </a:t>
            </a:r>
            <a:r>
              <a:rPr lang="en-US" altLang="zh-CN" dirty="0" err="1">
                <a:solidFill>
                  <a:srgbClr val="FF0000"/>
                </a:solidFill>
              </a:rPr>
              <a:t>all_dates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，直接</a:t>
            </a:r>
            <a:r>
              <a:rPr lang="en-US" altLang="zh-CN" dirty="0" err="1">
                <a:solidFill>
                  <a:srgbClr val="FF0000"/>
                </a:solidFill>
              </a:rPr>
              <a:t>all_dates.sort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即可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生成单策略多品种优化结果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51890E-2946-456F-9BF4-2A84ADD7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" y="2107981"/>
            <a:ext cx="8001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79895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计算因子的步骤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生成单策略多品种优化结果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50EA25-8C08-4A4C-ACBF-A894B1C69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572" y="1997017"/>
            <a:ext cx="4614562" cy="296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34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由于事先不知道因子是正相关（趋势）还是负相关（反转），所以</a:t>
            </a:r>
            <a:r>
              <a:rPr lang="en-US" altLang="zh-CN" dirty="0"/>
              <a:t>reverse=+1/-1</a:t>
            </a:r>
            <a:r>
              <a:rPr lang="zh-CN" altLang="en-US" dirty="0"/>
              <a:t>要测试一下；关键看大阈值时的相关性；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回测结果保存下来，然后筛选策略调整参数计算就比较快了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对单因子要求不必太高，最终是多个因子组合起来</a:t>
            </a:r>
          </a:p>
        </p:txBody>
      </p:sp>
    </p:spTree>
    <p:extLst>
      <p:ext uri="{BB962C8B-B14F-4D97-AF65-F5344CB8AC3E}">
        <p14:creationId xmlns:p14="http://schemas.microsoft.com/office/powerpoint/2010/main" val="35344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其余一些因子：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range.pos</a:t>
            </a:r>
            <a:r>
              <a:rPr lang="zh-CN" altLang="en-US" dirty="0"/>
              <a:t>：价格的位置；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ma.dif.10</a:t>
            </a:r>
            <a:r>
              <a:rPr lang="zh-CN" altLang="en-US" dirty="0"/>
              <a:t>：双均线；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price.osci</a:t>
            </a:r>
            <a:r>
              <a:rPr lang="zh-CN" altLang="en-US" dirty="0"/>
              <a:t>：摆动指标；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kdj.k</a:t>
            </a:r>
            <a:r>
              <a:rPr lang="zh-CN" altLang="en-US" dirty="0"/>
              <a:t>：</a:t>
            </a:r>
            <a:r>
              <a:rPr lang="en-US" altLang="zh-CN" dirty="0"/>
              <a:t>KDJ</a:t>
            </a:r>
            <a:r>
              <a:rPr lang="zh-CN" altLang="en-US" dirty="0"/>
              <a:t>指标中的</a:t>
            </a:r>
            <a:r>
              <a:rPr lang="en-US" altLang="zh-CN" dirty="0"/>
              <a:t>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Kdj.j</a:t>
            </a:r>
            <a:r>
              <a:rPr lang="zh-CN" altLang="en-US" dirty="0"/>
              <a:t>：</a:t>
            </a:r>
            <a:r>
              <a:rPr lang="en-US" altLang="zh-CN" dirty="0"/>
              <a:t>KDJ</a:t>
            </a:r>
            <a:r>
              <a:rPr lang="zh-CN" altLang="en-US" dirty="0"/>
              <a:t>指标中的</a:t>
            </a:r>
            <a:r>
              <a:rPr lang="en-US" altLang="zh-CN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25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其余一些因子：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range.pos</a:t>
            </a:r>
            <a:r>
              <a:rPr lang="zh-CN" altLang="en-US" dirty="0"/>
              <a:t>：价格的位置；类似势能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B4FB04-2930-4F58-A3AB-39A88482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2" y="2107981"/>
            <a:ext cx="74009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range.pos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80BD7D7-272A-43F3-BB58-C03ED6D3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37" y="1564914"/>
            <a:ext cx="5236713" cy="329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range.pos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003C46-1712-4C49-9F06-CEDF67AB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38" y="1608978"/>
            <a:ext cx="5042439" cy="32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A762FB-E7E8-4956-A08A-ED687A69A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" y="1712523"/>
            <a:ext cx="7297947" cy="171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0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2562ADD-38D6-49CA-88C0-EF2890E4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90" y="1608978"/>
            <a:ext cx="5198493" cy="320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ma_diff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11289FE-FD36-4ADF-8F74-F39F28B7A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40" y="1608978"/>
            <a:ext cx="4858718" cy="307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9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750498" y="1121434"/>
            <a:ext cx="7877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Q:</a:t>
            </a:r>
            <a:r>
              <a:rPr lang="zh-CN" altLang="zh-CN" dirty="0"/>
              <a:t>是取黄色的中间部分构造因子</a:t>
            </a:r>
            <a:r>
              <a:rPr lang="zh-CN" altLang="en-US" dirty="0"/>
              <a:t>吗？预热</a:t>
            </a:r>
            <a:r>
              <a:rPr lang="zh-CN" altLang="zh-CN" dirty="0"/>
              <a:t>长度是随意吗</a:t>
            </a:r>
            <a:r>
              <a:rPr lang="zh-CN" altLang="en-US" dirty="0"/>
              <a:t>？</a:t>
            </a:r>
            <a:r>
              <a:rPr lang="zh-CN" altLang="zh-CN" dirty="0"/>
              <a:t>还是只要取的区间够长就好</a:t>
            </a:r>
            <a:r>
              <a:rPr lang="zh-CN" altLang="en-US" dirty="0"/>
              <a:t>？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一共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天数据，长度关系不大，</a:t>
            </a:r>
            <a:r>
              <a:rPr lang="en-US" altLang="zh-CN" dirty="0" err="1">
                <a:solidFill>
                  <a:srgbClr val="FF0000"/>
                </a:solidFill>
              </a:rPr>
              <a:t>ewma</a:t>
            </a:r>
            <a:r>
              <a:rPr lang="zh-CN" altLang="en-US" dirty="0">
                <a:solidFill>
                  <a:srgbClr val="FF0000"/>
                </a:solidFill>
              </a:rPr>
              <a:t>之类的因子，比如长度是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en-US" dirty="0">
                <a:solidFill>
                  <a:srgbClr val="FF0000"/>
                </a:solidFill>
              </a:rPr>
              <a:t>，那么</a:t>
            </a:r>
            <a:r>
              <a:rPr lang="en-US" altLang="zh-CN" dirty="0">
                <a:solidFill>
                  <a:srgbClr val="FF0000"/>
                </a:solidFill>
              </a:rPr>
              <a:t>1:19</a:t>
            </a:r>
            <a:r>
              <a:rPr lang="zh-CN" altLang="en-US" dirty="0">
                <a:solidFill>
                  <a:srgbClr val="FF0000"/>
                </a:solidFill>
              </a:rPr>
              <a:t>的数可能有问题，取值幅度偏大，导致随机交易；如果长度是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，那么有问题的就比较多，所以加一天的数据来预热。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我们希望因子值尽快收敛，</a:t>
            </a:r>
            <a:r>
              <a:rPr lang="en-US" altLang="zh-CN" dirty="0" err="1">
                <a:solidFill>
                  <a:srgbClr val="FF0000"/>
                </a:solidFill>
              </a:rPr>
              <a:t>ewma</a:t>
            </a:r>
            <a:r>
              <a:rPr lang="zh-CN" altLang="en-US" dirty="0">
                <a:solidFill>
                  <a:srgbClr val="FF0000"/>
                </a:solidFill>
              </a:rPr>
              <a:t>加了</a:t>
            </a:r>
            <a:r>
              <a:rPr lang="en-US" altLang="zh-CN" dirty="0">
                <a:solidFill>
                  <a:srgbClr val="FF0000"/>
                </a:solidFill>
              </a:rPr>
              <a:t>adjust=True</a:t>
            </a:r>
            <a:r>
              <a:rPr lang="zh-CN" altLang="en-US" dirty="0">
                <a:solidFill>
                  <a:srgbClr val="FF0000"/>
                </a:solidFill>
              </a:rPr>
              <a:t>可以缓解这个问题，取值可以变成正常，不会随机交易。这样的话对预热的长度不会太敏感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zh-CN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79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78B38B-3881-4B57-AAF8-67474FC1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" y="1764859"/>
            <a:ext cx="7979434" cy="2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6F2AA2F-1E04-42D8-B81A-6A24A45A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33" y="1470478"/>
            <a:ext cx="5590396" cy="35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70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Price_oscillator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C5CD683-43DC-480B-BCFF-6280ADC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89" y="1428750"/>
            <a:ext cx="5430628" cy="345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3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705418-BCB3-4270-9C8A-100606CFC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4" y="1778880"/>
            <a:ext cx="7875917" cy="14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7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0EAC1C-8F03-4843-B2FE-5B4C82D9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13" y="1536580"/>
            <a:ext cx="5771072" cy="360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623FF-0AF6-4749-B49D-E6F08C2C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68" y="1592351"/>
            <a:ext cx="5244291" cy="336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345F9A-11C8-4C0A-852D-0DA4DFA5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1" y="1773504"/>
            <a:ext cx="8022566" cy="15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1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D060ED4-6B23-40B4-9A60-95CF5190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344" y="1516645"/>
            <a:ext cx="5537845" cy="348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KDJ indicator, here is J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2B93D2-5DD0-4AC4-A2AC-BDB237ED0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02" y="1331979"/>
            <a:ext cx="5396122" cy="34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Encyclopedia Of Technical Market Indicators Robert </a:t>
            </a:r>
            <a:r>
              <a:rPr lang="en-US" altLang="zh-CN" dirty="0" err="1"/>
              <a:t>W.Colby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Statistically Sound Machine Learning for Algorithmic Trading in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R/Python</a:t>
            </a:r>
            <a:r>
              <a:rPr lang="zh-CN" altLang="en-US" dirty="0"/>
              <a:t>的技术指标库</a:t>
            </a:r>
          </a:p>
        </p:txBody>
      </p:sp>
    </p:spTree>
    <p:extLst>
      <p:ext uri="{BB962C8B-B14F-4D97-AF65-F5344CB8AC3E}">
        <p14:creationId xmlns:p14="http://schemas.microsoft.com/office/powerpoint/2010/main" val="7183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Q:EWMA</a:t>
            </a:r>
            <a:r>
              <a:rPr lang="zh-CN" altLang="zh-CN" sz="1400" dirty="0"/>
              <a:t>周期为何选</a:t>
            </a:r>
            <a:r>
              <a:rPr lang="en-US" altLang="zh-CN" sz="1400" dirty="0"/>
              <a:t>4096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这个关系不大，一般会有最低限度，大家可以尝试</a:t>
            </a:r>
            <a:r>
              <a:rPr lang="en-US" altLang="zh-CN" sz="1400" dirty="0">
                <a:solidFill>
                  <a:srgbClr val="FF0000"/>
                </a:solidFill>
              </a:rPr>
              <a:t>2048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1024</a:t>
            </a:r>
            <a:r>
              <a:rPr lang="zh-CN" altLang="en-US" sz="1400" dirty="0">
                <a:solidFill>
                  <a:srgbClr val="FF0000"/>
                </a:solidFill>
              </a:rPr>
              <a:t>等等；只是商品取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比较好；股指波动更大，可能取小一点也好；国债波动比较小，取大一些的数值好一些。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另外特别注意，中低频比如用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</a:t>
            </a:r>
            <a:r>
              <a:rPr lang="en-US" altLang="zh-CN" sz="1400" dirty="0">
                <a:solidFill>
                  <a:srgbClr val="FF0000"/>
                </a:solidFill>
              </a:rPr>
              <a:t>K</a:t>
            </a:r>
            <a:r>
              <a:rPr lang="zh-CN" altLang="en-US" sz="1400" dirty="0">
                <a:solidFill>
                  <a:srgbClr val="FF0000"/>
                </a:solidFill>
              </a:rPr>
              <a:t>线，相当于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r>
              <a:rPr lang="zh-CN" altLang="en-US" sz="1400" dirty="0">
                <a:solidFill>
                  <a:srgbClr val="FF0000"/>
                </a:solidFill>
              </a:rPr>
              <a:t>*</a:t>
            </a:r>
            <a:r>
              <a:rPr lang="en-US" altLang="zh-CN" sz="1400" dirty="0">
                <a:solidFill>
                  <a:srgbClr val="FF0000"/>
                </a:solidFill>
              </a:rPr>
              <a:t>2=600tikcs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600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500</a:t>
            </a:r>
            <a:r>
              <a:rPr lang="zh-CN" altLang="en-US" sz="1400" dirty="0">
                <a:solidFill>
                  <a:srgbClr val="FF0000"/>
                </a:solidFill>
              </a:rPr>
              <a:t>毫秒，我们用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相当于回看半小时作用。但是如果用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分钟，只有</a:t>
            </a:r>
            <a:r>
              <a:rPr lang="en-US" altLang="zh-CN" sz="1400" dirty="0">
                <a:solidFill>
                  <a:srgbClr val="FF0000"/>
                </a:solidFill>
              </a:rPr>
              <a:t>6</a:t>
            </a:r>
            <a:r>
              <a:rPr lang="zh-CN" altLang="en-US" sz="1400" dirty="0">
                <a:solidFill>
                  <a:srgbClr val="FF0000"/>
                </a:solidFill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7</a:t>
            </a:r>
            <a:r>
              <a:rPr lang="zh-CN" altLang="en-US" sz="1400" dirty="0">
                <a:solidFill>
                  <a:srgbClr val="FF0000"/>
                </a:solidFill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</a:rPr>
              <a:t>K</a:t>
            </a:r>
            <a:r>
              <a:rPr lang="zh-CN" altLang="en-US" sz="1400" dirty="0">
                <a:solidFill>
                  <a:srgbClr val="FF0000"/>
                </a:solidFill>
              </a:rPr>
              <a:t>线，随机性太强，不大好，行情可能在</a:t>
            </a:r>
            <a:r>
              <a:rPr lang="en-US" altLang="zh-CN" sz="1400" dirty="0">
                <a:solidFill>
                  <a:srgbClr val="FF0000"/>
                </a:solidFill>
              </a:rPr>
              <a:t>5</a:t>
            </a:r>
            <a:r>
              <a:rPr lang="zh-CN" altLang="en-US" sz="1400" dirty="0">
                <a:solidFill>
                  <a:srgbClr val="FF0000"/>
                </a:solidFill>
              </a:rPr>
              <a:t>分钟内走完了，交易点不大好；如果改用</a:t>
            </a:r>
            <a:r>
              <a:rPr lang="en-US" altLang="zh-CN" sz="1400" dirty="0">
                <a:solidFill>
                  <a:srgbClr val="FF0000"/>
                </a:solidFill>
              </a:rPr>
              <a:t>4096</a:t>
            </a:r>
            <a:r>
              <a:rPr lang="zh-CN" altLang="en-US" sz="1400" dirty="0">
                <a:solidFill>
                  <a:srgbClr val="FF0000"/>
                </a:solidFill>
              </a:rPr>
              <a:t>作为回看，逐点触发，那么可以在较好价位成交。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259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矩的概念：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一阶矩</a:t>
            </a:r>
            <a:r>
              <a:rPr lang="en-US" altLang="zh-CN" dirty="0"/>
              <a:t>E(x)</a:t>
            </a:r>
            <a:r>
              <a:rPr lang="zh-CN" altLang="en-US" dirty="0"/>
              <a:t>用来计算均值，或者说期望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二阶矩</a:t>
            </a:r>
            <a:r>
              <a:rPr lang="en-US" altLang="zh-CN" dirty="0"/>
              <a:t>E(x^2)</a:t>
            </a:r>
            <a:r>
              <a:rPr lang="zh-CN" altLang="en-US" dirty="0"/>
              <a:t>用来计算方差（但不相等）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方差</a:t>
            </a:r>
            <a:r>
              <a:rPr lang="en-US" altLang="zh-CN" dirty="0"/>
              <a:t>=E(x^2)-E(x)^2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三阶矩用来计算偏度（左偏、右偏）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四阶矩用来计算峰度（高矮胖瘦）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E575A4-9322-48A8-8B35-6C58004B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1175791"/>
            <a:ext cx="7134045" cy="13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矩的意义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因子峰度（</a:t>
            </a:r>
            <a:r>
              <a:rPr lang="en-US" altLang="zh-CN" dirty="0"/>
              <a:t>3-4</a:t>
            </a:r>
            <a:r>
              <a:rPr lang="zh-CN" altLang="en-US" dirty="0"/>
              <a:t>）是比较合适的；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正态分布是</a:t>
            </a:r>
            <a:r>
              <a:rPr lang="en-US" altLang="zh-CN" dirty="0"/>
              <a:t>3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太大容易过度拟合，交易次数会比较多，取值大的机会更多；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太小说明因子太简单，无法识别交易机会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3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dbook</a:t>
            </a:r>
            <a:r>
              <a:rPr lang="zh-CN" altLang="en-US" dirty="0"/>
              <a:t>：都在</a:t>
            </a:r>
            <a:r>
              <a:rPr lang="en-US" altLang="zh-CN" dirty="0"/>
              <a:t>3-4</a:t>
            </a:r>
            <a:r>
              <a:rPr lang="zh-CN" altLang="en-US" dirty="0"/>
              <a:t>之间，比较好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F05853-3178-4152-AAEB-B4E5F0D0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50" y="2071777"/>
            <a:ext cx="41243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range.pos</a:t>
            </a:r>
            <a:r>
              <a:rPr lang="zh-CN" altLang="en-US" dirty="0"/>
              <a:t>：</a:t>
            </a:r>
            <a:r>
              <a:rPr lang="en-US" altLang="zh-CN" dirty="0"/>
              <a:t>2-3</a:t>
            </a:r>
            <a:r>
              <a:rPr lang="zh-CN" altLang="en-US" dirty="0"/>
              <a:t>之间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9DFAC2-0D9A-4EEF-A858-BA843ADB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915604"/>
            <a:ext cx="42481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ma.dif.10</a:t>
            </a:r>
            <a:r>
              <a:rPr lang="zh-CN" altLang="en-US" dirty="0"/>
              <a:t>：</a:t>
            </a:r>
            <a:r>
              <a:rPr lang="en-US" altLang="zh-CN" dirty="0"/>
              <a:t>5-10</a:t>
            </a:r>
            <a:r>
              <a:rPr lang="zh-CN" altLang="en-US" dirty="0"/>
              <a:t>之间，偏大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0CC84B-9D7A-4CDE-AA84-E6EC6B62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105384"/>
            <a:ext cx="4210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price.osci.10</a:t>
            </a:r>
            <a:r>
              <a:rPr lang="zh-CN" altLang="en-US" dirty="0"/>
              <a:t>：</a:t>
            </a:r>
            <a:r>
              <a:rPr lang="en-US" altLang="zh-CN" dirty="0"/>
              <a:t>3-5</a:t>
            </a:r>
            <a:r>
              <a:rPr lang="zh-CN" altLang="en-US" dirty="0"/>
              <a:t>之间，可以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4D6C14-7BA1-47DC-B50C-A87AFCE82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973921"/>
            <a:ext cx="42481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/>
              <a:t>nr</a:t>
            </a:r>
            <a:r>
              <a:rPr lang="zh-CN" altLang="en-US" dirty="0"/>
              <a:t>：</a:t>
            </a:r>
            <a:r>
              <a:rPr lang="en-US" altLang="zh-CN" dirty="0"/>
              <a:t>3-5</a:t>
            </a:r>
            <a:r>
              <a:rPr lang="zh-CN" altLang="en-US" dirty="0"/>
              <a:t>之间，可以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856ECD-931C-41EF-9AC3-D0A94B56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776412"/>
            <a:ext cx="4200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Kdj.k</a:t>
            </a:r>
            <a:r>
              <a:rPr lang="zh-CN" altLang="en-US" dirty="0"/>
              <a:t>：</a:t>
            </a:r>
            <a:r>
              <a:rPr lang="en-US" altLang="zh-CN" dirty="0"/>
              <a:t>1-3</a:t>
            </a:r>
            <a:r>
              <a:rPr lang="zh-CN" altLang="en-US" dirty="0"/>
              <a:t>之间，偏小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9C521A-12A3-4ECF-99F3-179F91030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954871"/>
            <a:ext cx="7781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2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部分因子的峰度和偏度取值</a:t>
            </a:r>
            <a:endParaRPr lang="en-US" altLang="zh-CN" dirty="0"/>
          </a:p>
          <a:p>
            <a:r>
              <a:rPr lang="en-US" altLang="zh-CN" dirty="0" err="1"/>
              <a:t>Kdj.j</a:t>
            </a:r>
            <a:r>
              <a:rPr lang="zh-CN" altLang="en-US" dirty="0"/>
              <a:t>：</a:t>
            </a:r>
            <a:r>
              <a:rPr lang="en-US" altLang="zh-CN" dirty="0"/>
              <a:t>1-2</a:t>
            </a:r>
            <a:r>
              <a:rPr lang="zh-CN" altLang="en-US" dirty="0"/>
              <a:t>之间，偏小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A29CB-E4E6-47D5-A5FA-EEB5A6085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715824"/>
            <a:ext cx="757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en-US" altLang="zh-CN" sz="1400" dirty="0"/>
              <a:t>1</a:t>
            </a:r>
            <a:r>
              <a:rPr lang="zh-CN" altLang="zh-CN" sz="1400" dirty="0"/>
              <a:t>个开仓值对应</a:t>
            </a:r>
            <a:r>
              <a:rPr lang="en-US" altLang="zh-CN" sz="1400" dirty="0"/>
              <a:t>5</a:t>
            </a:r>
            <a:r>
              <a:rPr lang="zh-CN" altLang="zh-CN" sz="1400" dirty="0"/>
              <a:t>个平仓值</a:t>
            </a:r>
            <a:r>
              <a:rPr lang="zh-CN" altLang="en-US" sz="1400" dirty="0"/>
              <a:t>，</a:t>
            </a:r>
            <a:r>
              <a:rPr lang="zh-CN" altLang="zh-CN" sz="1400" dirty="0"/>
              <a:t>开仓和平仓值如何决定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未来开仓值由分位数决定，避免每个品种分别调参；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平仓值影响不大，只是怕开仓值过大的时候策略难以平仓导致风险太大；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如果开仓值适中，基本上策略非多即空就可以了，两个参数反而容易过度拟合；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中低频可能更需要平仓值，因为没有了日内的束缚，策略持仓时间可能很长，特别一些反转的策略，越是亏钱，越不会平仓；日内就不怕，因为有固定的时间限制，不会越亏越多。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110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偏度和峰度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改进因子的思路：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对太简单的因子，可以通过两个因子相乘使之更复杂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相乘的两个因子一个带方向，一个不带方向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两个带方向的因子相乘意义不大明显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对太复杂的因子，可以对极端值进行过滤，使之更简单</a:t>
            </a:r>
          </a:p>
        </p:txBody>
      </p:sp>
    </p:spTree>
    <p:extLst>
      <p:ext uri="{BB962C8B-B14F-4D97-AF65-F5344CB8AC3E}">
        <p14:creationId xmlns:p14="http://schemas.microsoft.com/office/powerpoint/2010/main" val="320788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623871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DBF99-8F10-4B38-B3DD-4A19F98FFCCC}"/>
              </a:ext>
            </a:extLst>
          </p:cNvPr>
          <p:cNvSpPr txBox="1"/>
          <p:nvPr/>
        </p:nvSpPr>
        <p:spPr>
          <a:xfrm>
            <a:off x="948906" y="1091953"/>
            <a:ext cx="71685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因子是机器学习预测模型的基础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如果因子好，其实不需要太复杂的模型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如果因子不好，模型复杂了其实也帮助不大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因此，设计好的因子其实反而是比较重要的，模型都有现成的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另外一个思路是因子普通，但不断迭代选择因子和调整因子的权重，这也是可行的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可以对</a:t>
            </a:r>
            <a:r>
              <a:rPr lang="en-US" altLang="zh-CN" dirty="0"/>
              <a:t>ma_dif_10</a:t>
            </a:r>
            <a:r>
              <a:rPr lang="zh-CN" altLang="en-US" dirty="0"/>
              <a:t>进行调整，比如过滤极端值，或者使用其它周期的均值；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尝试其它周期的因子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933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</a:t>
            </a:r>
            <a:r>
              <a:rPr lang="zh-CN" altLang="en-US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大家！</a:t>
            </a:r>
            <a:endParaRPr lang="zh-CN" altLang="zh-CN" sz="3600">
              <a:solidFill>
                <a:srgbClr val="FFFFFF"/>
              </a:solidFill>
              <a:latin typeface="Lantinghei SC Demibold" charset="0"/>
              <a:ea typeface="宋体" panose="02010600030101010101" pitchFamily="2" charset="-122"/>
              <a:sym typeface="Lantinghei SC D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83610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zh-CN" altLang="zh-CN" sz="1400" dirty="0"/>
              <a:t>收益归一化为什么用指数移动平均线</a:t>
            </a:r>
            <a:r>
              <a:rPr lang="en-US" altLang="zh-CN" sz="1400" dirty="0"/>
              <a:t>/</a:t>
            </a:r>
            <a:r>
              <a:rPr lang="zh-CN" altLang="zh-CN" sz="1400" dirty="0"/>
              <a:t>绝对值？归一化收益</a:t>
            </a:r>
            <a:r>
              <a:rPr lang="en-US" altLang="zh-CN" sz="1400" dirty="0"/>
              <a:t>&gt;</a:t>
            </a:r>
            <a:r>
              <a:rPr lang="zh-CN" altLang="zh-CN" sz="1400" dirty="0"/>
              <a:t>分位数为什么可以作为开仓信号？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这个对应的是</a:t>
            </a:r>
            <a:r>
              <a:rPr lang="en-US" altLang="zh-CN" sz="1400" dirty="0">
                <a:solidFill>
                  <a:srgbClr val="FF0000"/>
                </a:solidFill>
              </a:rPr>
              <a:t>normalized return(nr)</a:t>
            </a:r>
            <a:r>
              <a:rPr lang="zh-CN" altLang="en-US" sz="1400" dirty="0">
                <a:solidFill>
                  <a:srgbClr val="FF0000"/>
                </a:solidFill>
              </a:rPr>
              <a:t>因子，这节课介绍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归一化让取值幅度更统一，这样阈值更稳定；类似机器学习、神经网络每一步对因子重新标准化一样；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收益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  <a:r>
              <a:rPr lang="zh-CN" altLang="en-US" sz="1400" dirty="0">
                <a:solidFill>
                  <a:srgbClr val="FF0000"/>
                </a:solidFill>
              </a:rPr>
              <a:t>分位数说明处于极端状态，市场不够有效，提供了交易机会；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如果市场稳定，那么因子取值也是零附近，不需要交易，甚至可以考虑平仓。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59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36603C-C245-4D50-A848-3CD068933E50}"/>
              </a:ext>
            </a:extLst>
          </p:cNvPr>
          <p:cNvSpPr txBox="1"/>
          <p:nvPr/>
        </p:nvSpPr>
        <p:spPr>
          <a:xfrm>
            <a:off x="515541" y="1052422"/>
            <a:ext cx="78779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en-US" altLang="zh-CN" sz="1400" dirty="0"/>
              <a:t>data[“good”]</a:t>
            </a:r>
            <a:r>
              <a:rPr lang="zh-CN" altLang="zh-CN" sz="1400" dirty="0"/>
              <a:t>什么意思？</a:t>
            </a:r>
            <a:r>
              <a:rPr lang="en-US" altLang="zh-CN" sz="1400" dirty="0" err="1"/>
              <a:t>next.bid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next.ask</a:t>
            </a:r>
            <a:r>
              <a:rPr lang="zh-CN" altLang="zh-CN" sz="1400" dirty="0"/>
              <a:t>怎么算？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因为数据集有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r>
              <a:rPr lang="zh-CN" altLang="en-US" sz="1400" dirty="0">
                <a:solidFill>
                  <a:srgbClr val="FF0000"/>
                </a:solidFill>
              </a:rPr>
              <a:t>天的数据，</a:t>
            </a:r>
            <a:r>
              <a:rPr lang="en-US" altLang="zh-CN" sz="1400" dirty="0">
                <a:solidFill>
                  <a:srgbClr val="FF0000"/>
                </a:solidFill>
              </a:rPr>
              <a:t>[“good”]==True</a:t>
            </a:r>
            <a:r>
              <a:rPr lang="zh-CN" altLang="en-US" sz="1400" dirty="0">
                <a:solidFill>
                  <a:srgbClr val="FF0000"/>
                </a:solidFill>
              </a:rPr>
              <a:t>是中间那部分，也就是回测用到的，前面的数据是预热的，后面的数据是计算未来收益率的；只有中间那天的数据用于回测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en-US" altLang="zh-CN" sz="1400" dirty="0" err="1">
                <a:solidFill>
                  <a:srgbClr val="FF0000"/>
                </a:solidFill>
              </a:rPr>
              <a:t>next.bid</a:t>
            </a:r>
            <a:r>
              <a:rPr lang="en-US" altLang="zh-CN" sz="1400" dirty="0">
                <a:solidFill>
                  <a:srgbClr val="FF0000"/>
                </a:solidFill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</a:rPr>
              <a:t>next.ask</a:t>
            </a:r>
            <a:r>
              <a:rPr lang="zh-CN" altLang="en-US" sz="1400" dirty="0">
                <a:solidFill>
                  <a:srgbClr val="FF0000"/>
                </a:solidFill>
              </a:rPr>
              <a:t>就是下一跳的价格，保证能够成交的价格，用来回测最保险。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当然，更高频率的不能用这种回测方法，只能用对手价，或者跟踪对手价复杂的回测方法，我这种方法针对日内非高频可以的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更高频的主要赚取一瞬间（几微秒）的优势，我这种方法把</a:t>
            </a:r>
            <a:r>
              <a:rPr lang="en-US" altLang="zh-CN" sz="1400" dirty="0">
                <a:solidFill>
                  <a:srgbClr val="FF0000"/>
                </a:solidFill>
              </a:rPr>
              <a:t>500</a:t>
            </a:r>
            <a:r>
              <a:rPr lang="zh-CN" altLang="en-US" sz="1400" dirty="0">
                <a:solidFill>
                  <a:srgbClr val="FF0000"/>
                </a:solidFill>
              </a:rPr>
              <a:t>毫秒的优势都抹掉了，因此不适合更高频的回测；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951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6DB47F-82DE-4FFB-AED3-036FF5C790DF}"/>
              </a:ext>
            </a:extLst>
          </p:cNvPr>
          <p:cNvSpPr txBox="1"/>
          <p:nvPr/>
        </p:nvSpPr>
        <p:spPr>
          <a:xfrm>
            <a:off x="888521" y="1147313"/>
            <a:ext cx="78759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计算移动最大最小值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计算因子的步骤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其余因子参考资料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206621F-E6BE-4F5B-A420-8DFAF9F23BEA}"/>
              </a:ext>
            </a:extLst>
          </p:cNvPr>
          <p:cNvSpPr txBox="1">
            <a:spLocks/>
          </p:cNvSpPr>
          <p:nvPr/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生成几个新子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6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6067</TotalTime>
  <Words>2422</Words>
  <Application>Microsoft Office PowerPoint</Application>
  <PresentationFormat>全屏显示(16:9)</PresentationFormat>
  <Paragraphs>336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Arial Unicode MS</vt:lpstr>
      <vt:lpstr>Lantinghei SC Demibold</vt:lpstr>
      <vt:lpstr>微软雅黑</vt:lpstr>
      <vt:lpstr>Arial</vt:lpstr>
      <vt:lpstr>Calibri</vt:lpstr>
      <vt:lpstr>Century Gothic</vt:lpstr>
      <vt:lpstr>Wingdings 3</vt:lpstr>
      <vt:lpstr>丝状</vt:lpstr>
      <vt:lpstr>PowerPoint 演示文稿</vt:lpstr>
      <vt:lpstr>本周内容</vt:lpstr>
      <vt:lpstr>1.第二周答疑</vt:lpstr>
      <vt:lpstr>1.第二周答疑</vt:lpstr>
      <vt:lpstr>1.第二周答疑</vt:lpstr>
      <vt:lpstr>1.第二周答疑</vt:lpstr>
      <vt:lpstr>1.第二周答疑</vt:lpstr>
      <vt:lpstr>1.第二周答疑</vt:lpstr>
      <vt:lpstr>PowerPoint 演示文稿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2.生成几个新因子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3.偏度和峰度</vt:lpstr>
      <vt:lpstr>4.总结与作业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804</cp:revision>
  <dcterms:created xsi:type="dcterms:W3CDTF">2014-06-18T03:33:00Z</dcterms:created>
  <dcterms:modified xsi:type="dcterms:W3CDTF">2021-12-18T03:38:08Z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