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4" r:id="rId4"/>
    <p:sldId id="257" r:id="rId5"/>
    <p:sldId id="258" r:id="rId6"/>
    <p:sldId id="259" r:id="rId7"/>
    <p:sldId id="260" r:id="rId8"/>
    <p:sldId id="262" r:id="rId9"/>
    <p:sldId id="261" r:id="rId10"/>
    <p:sldId id="273" r:id="rId11"/>
    <p:sldId id="272" r:id="rId12"/>
    <p:sldId id="263" r:id="rId13"/>
    <p:sldId id="265" r:id="rId14"/>
    <p:sldId id="264" r:id="rId15"/>
    <p:sldId id="27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3"/>
    <p:restoredTop sz="87225"/>
  </p:normalViewPr>
  <p:slideViewPr>
    <p:cSldViewPr snapToGrid="0" snapToObjects="1">
      <p:cViewPr>
        <p:scale>
          <a:sx n="163" d="100"/>
          <a:sy n="163" d="100"/>
        </p:scale>
        <p:origin x="54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C45B-9F73-E940-9FB2-CF662C221D1E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C4E9-28D5-4C42-AFB1-9E178BA7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大致想法是利用离散和连续潜在变量的混合，以在潜在空间中创建非光滑几何，再从中间采样，生成。在利用一个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去复原之前的离散连续的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，也就是我们聚合好的类。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是波松分布所依赖的唯一参数。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值愈小分布愈偏倚， 随着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的增大 ， 分布趋于对称。 当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λ=20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时分布接近于正态分布；当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λ=50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 可以认为波松分布呈正态分布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指的是离散程度，研究一个数据分布的离散程度，我们常用方差这个指标。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对于泊松分布而言，其均值和方差是相等的，但是我们的数据确不符合这样的规律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。通过计算所有基因的均值和方差，可以绘制如下的图片：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负二项分布描述的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也是伯努利实验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，不过它的目标事件变成了：对于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Bernoulli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过程，我们设定，当某个结果出现固定次数的时候的概率，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该公式描述的是，在合格率为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的一堆产品中，进行连续有放回的抽样，当抽到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个次品时，停止抽样，此时抽到的正品正好为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个的概率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方差随着均值的增加而进行二次函数形式的递增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大致想法是利用离散和连续潜在变量的混合，以在潜在空间中创建非光滑几何，再从中间采样，生成。在利用一个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去复原之前的离散连续的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，也就是我们聚合好的类。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大致想法是利用离散和连续潜在变量的混合，以在潜在空间中创建非光滑几何，再从中间采样，生成。在利用一个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去复原之前的离散连续的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，也就是我们聚合好的类。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i.e.</a:t>
            </a:r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个类，分别对每个</a:t>
            </a:r>
            <a:r>
              <a:rPr lang="en-US" altLang="zh-CN" dirty="0"/>
              <a:t>K</a:t>
            </a:r>
            <a:r>
              <a:rPr lang="zh-CN" altLang="en-US" dirty="0"/>
              <a:t>进行采样优化，优化器是</a:t>
            </a:r>
            <a:r>
              <a:rPr lang="en-US" altLang="zh-CN" dirty="0"/>
              <a:t>Adam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FC4E9-28D5-4C42-AFB1-9E178BA7CB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D5010-6B9A-844C-B50C-1D3626905B4E}"/>
              </a:ext>
            </a:extLst>
          </p:cNvPr>
          <p:cNvSpPr txBox="1"/>
          <p:nvPr/>
        </p:nvSpPr>
        <p:spPr>
          <a:xfrm>
            <a:off x="1332911" y="1706331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zh-CN" sz="3200" b="1" dirty="0"/>
              <a:t>: 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NB Latent Space Clustering in GAN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A302D-113D-E343-90B4-B1BC6F3BA6CF}"/>
              </a:ext>
            </a:extLst>
          </p:cNvPr>
          <p:cNvSpPr txBox="1"/>
          <p:nvPr/>
        </p:nvSpPr>
        <p:spPr>
          <a:xfrm>
            <a:off x="3622756" y="4887006"/>
            <a:ext cx="245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Hengchuang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Wanyu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67962-BEC9-284B-92C5-5D04DE44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84" y="3102029"/>
            <a:ext cx="4785756" cy="34470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334672"/>
            <a:ext cx="865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ClusterGAN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6163" y="6488668"/>
            <a:ext cx="200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Mukherjee, et al., AAAI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318EB-FD09-1B49-AC53-6DBC65E7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965" y="391885"/>
            <a:ext cx="4283309" cy="3461657"/>
          </a:xfrm>
          <a:prstGeom prst="rect">
            <a:avLst/>
          </a:prstGeom>
        </p:spPr>
      </p:pic>
      <p:sp>
        <p:nvSpPr>
          <p:cNvPr id="7" name="4-Point Star 6">
            <a:extLst>
              <a:ext uri="{FF2B5EF4-FFF2-40B4-BE49-F238E27FC236}">
                <a16:creationId xmlns:a16="http://schemas.microsoft.com/office/drawing/2014/main" id="{15928485-8799-EA4D-B1BC-C47D139099FC}"/>
              </a:ext>
            </a:extLst>
          </p:cNvPr>
          <p:cNvSpPr/>
          <p:nvPr/>
        </p:nvSpPr>
        <p:spPr>
          <a:xfrm>
            <a:off x="719721" y="3476360"/>
            <a:ext cx="193779" cy="157643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08FDEB9B-E66A-6641-AD19-DE666C652840}"/>
              </a:ext>
            </a:extLst>
          </p:cNvPr>
          <p:cNvSpPr/>
          <p:nvPr/>
        </p:nvSpPr>
        <p:spPr>
          <a:xfrm>
            <a:off x="1321456" y="4850909"/>
            <a:ext cx="252773" cy="181240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0B6312-27DC-E44F-82B6-92FB3542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53" y="1893378"/>
            <a:ext cx="7150100" cy="154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9800F-F768-B049-A85C-7333055BFF17}"/>
              </a:ext>
            </a:extLst>
          </p:cNvPr>
          <p:cNvSpPr txBox="1"/>
          <p:nvPr/>
        </p:nvSpPr>
        <p:spPr>
          <a:xfrm>
            <a:off x="725214" y="903890"/>
            <a:ext cx="297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Clustering </a:t>
            </a:r>
            <a:r>
              <a:rPr lang="en-US" sz="2800" dirty="0" err="1"/>
              <a:t>gan</a:t>
            </a:r>
            <a:r>
              <a:rPr lang="en-US" sz="2800" dirty="0"/>
              <a:t> loss: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AE3F3-AD20-4A44-A320-BBE26C59DCB6}"/>
              </a:ext>
            </a:extLst>
          </p:cNvPr>
          <p:cNvSpPr txBox="1"/>
          <p:nvPr/>
        </p:nvSpPr>
        <p:spPr>
          <a:xfrm>
            <a:off x="748945" y="5339255"/>
            <a:ext cx="839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model will be train jointly to better capture the Discrete-continuous Mixtures   </a:t>
            </a:r>
          </a:p>
        </p:txBody>
      </p:sp>
      <p:sp>
        <p:nvSpPr>
          <p:cNvPr id="4" name="4-Point Star 3">
            <a:extLst>
              <a:ext uri="{FF2B5EF4-FFF2-40B4-BE49-F238E27FC236}">
                <a16:creationId xmlns:a16="http://schemas.microsoft.com/office/drawing/2014/main" id="{4FD0C52E-44BD-8D40-8190-81990862A549}"/>
              </a:ext>
            </a:extLst>
          </p:cNvPr>
          <p:cNvSpPr/>
          <p:nvPr/>
        </p:nvSpPr>
        <p:spPr>
          <a:xfrm>
            <a:off x="3123960" y="2904860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38F41CC9-0234-8143-9FB8-CE444036F33E}"/>
              </a:ext>
            </a:extLst>
          </p:cNvPr>
          <p:cNvSpPr/>
          <p:nvPr/>
        </p:nvSpPr>
        <p:spPr>
          <a:xfrm>
            <a:off x="4375861" y="2901443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AB794B-BD8D-084E-A863-9CFE6CE3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6" y="861848"/>
            <a:ext cx="8904314" cy="55877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334672"/>
            <a:ext cx="865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986843-5265-4F72-B9EC-55F9588F08A4}"/>
              </a:ext>
            </a:extLst>
          </p:cNvPr>
          <p:cNvSpPr/>
          <p:nvPr/>
        </p:nvSpPr>
        <p:spPr>
          <a:xfrm>
            <a:off x="2051151" y="3801648"/>
            <a:ext cx="2224154" cy="43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1ABBFCB1-1F70-BE45-A78A-FAB2FDC52DE1}"/>
              </a:ext>
            </a:extLst>
          </p:cNvPr>
          <p:cNvSpPr/>
          <p:nvPr/>
        </p:nvSpPr>
        <p:spPr>
          <a:xfrm>
            <a:off x="5074680" y="4025000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>
            <a:extLst>
              <a:ext uri="{FF2B5EF4-FFF2-40B4-BE49-F238E27FC236}">
                <a16:creationId xmlns:a16="http://schemas.microsoft.com/office/drawing/2014/main" id="{543A8BC1-C056-1A48-8F5D-7C42C1C0A8F9}"/>
              </a:ext>
            </a:extLst>
          </p:cNvPr>
          <p:cNvSpPr/>
          <p:nvPr/>
        </p:nvSpPr>
        <p:spPr>
          <a:xfrm>
            <a:off x="2255280" y="4025000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>
            <a:extLst>
              <a:ext uri="{FF2B5EF4-FFF2-40B4-BE49-F238E27FC236}">
                <a16:creationId xmlns:a16="http://schemas.microsoft.com/office/drawing/2014/main" id="{8B428AFE-BB19-9148-A317-AA9D08C3AFCC}"/>
              </a:ext>
            </a:extLst>
          </p:cNvPr>
          <p:cNvSpPr/>
          <p:nvPr/>
        </p:nvSpPr>
        <p:spPr>
          <a:xfrm>
            <a:off x="3314460" y="2798180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>
            <a:extLst>
              <a:ext uri="{FF2B5EF4-FFF2-40B4-BE49-F238E27FC236}">
                <a16:creationId xmlns:a16="http://schemas.microsoft.com/office/drawing/2014/main" id="{F3B83C50-22FA-B643-9033-0616352BFBAF}"/>
              </a:ext>
            </a:extLst>
          </p:cNvPr>
          <p:cNvSpPr/>
          <p:nvPr/>
        </p:nvSpPr>
        <p:spPr>
          <a:xfrm>
            <a:off x="2148600" y="4939400"/>
            <a:ext cx="86110" cy="82009"/>
          </a:xfrm>
          <a:prstGeom prst="star4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849EB-D974-1E43-91CE-00AEB27D4540}"/>
              </a:ext>
            </a:extLst>
          </p:cNvPr>
          <p:cNvSpPr/>
          <p:nvPr/>
        </p:nvSpPr>
        <p:spPr>
          <a:xfrm>
            <a:off x="477511" y="287377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Evaluation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B4B3C-9562-2F43-B108-EBC4608E8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3" t="38873" r="12443" b="11368"/>
          <a:stretch/>
        </p:blipFill>
        <p:spPr>
          <a:xfrm>
            <a:off x="1696965" y="2842313"/>
            <a:ext cx="5794311" cy="1250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A4D48-34B6-7248-A13A-62D31F8FB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975" y="4590119"/>
            <a:ext cx="5943600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B323E-7297-3A4B-80AE-B58B75B491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84" t="70255" r="33266" b="-1993"/>
          <a:stretch/>
        </p:blipFill>
        <p:spPr>
          <a:xfrm>
            <a:off x="2711544" y="1538534"/>
            <a:ext cx="2976465" cy="114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582D4-27B5-BA4B-94AD-26F3EB25F7EF}"/>
              </a:ext>
            </a:extLst>
          </p:cNvPr>
          <p:cNvSpPr txBox="1"/>
          <p:nvPr/>
        </p:nvSpPr>
        <p:spPr>
          <a:xfrm>
            <a:off x="643095" y="914400"/>
            <a:ext cx="821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ACC NMI ARI to evaluate out method. more scores mean better performance  </a:t>
            </a:r>
          </a:p>
        </p:txBody>
      </p:sp>
    </p:spTree>
    <p:extLst>
      <p:ext uri="{BB962C8B-B14F-4D97-AF65-F5344CB8AC3E}">
        <p14:creationId xmlns:p14="http://schemas.microsoft.com/office/powerpoint/2010/main" val="17298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03E6A-7383-9748-8C4B-B5BC6A97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79077"/>
              </p:ext>
            </p:extLst>
          </p:nvPr>
        </p:nvGraphicFramePr>
        <p:xfrm>
          <a:off x="783771" y="2762661"/>
          <a:ext cx="7588332" cy="252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83">
                  <a:extLst>
                    <a:ext uri="{9D8B030D-6E8A-4147-A177-3AD203B41FA5}">
                      <a16:colId xmlns:a16="http://schemas.microsoft.com/office/drawing/2014/main" val="1144917420"/>
                    </a:ext>
                  </a:extLst>
                </a:gridCol>
                <a:gridCol w="1897083">
                  <a:extLst>
                    <a:ext uri="{9D8B030D-6E8A-4147-A177-3AD203B41FA5}">
                      <a16:colId xmlns:a16="http://schemas.microsoft.com/office/drawing/2014/main" val="1602988298"/>
                    </a:ext>
                  </a:extLst>
                </a:gridCol>
                <a:gridCol w="1897083">
                  <a:extLst>
                    <a:ext uri="{9D8B030D-6E8A-4147-A177-3AD203B41FA5}">
                      <a16:colId xmlns:a16="http://schemas.microsoft.com/office/drawing/2014/main" val="3204659186"/>
                    </a:ext>
                  </a:extLst>
                </a:gridCol>
                <a:gridCol w="1897083">
                  <a:extLst>
                    <a:ext uri="{9D8B030D-6E8A-4147-A177-3AD203B41FA5}">
                      <a16:colId xmlns:a16="http://schemas.microsoft.com/office/drawing/2014/main" val="402861866"/>
                    </a:ext>
                  </a:extLst>
                </a:gridCol>
              </a:tblGrid>
              <a:tr h="840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6442"/>
                  </a:ext>
                </a:extLst>
              </a:tr>
              <a:tr h="840619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0.8172 +- 0.0262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0.7272 +- 0.0322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0.6786 +- 0.0369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49081099"/>
                  </a:ext>
                </a:extLst>
              </a:tr>
              <a:tr h="840619">
                <a:tc>
                  <a:txBody>
                    <a:bodyPr/>
                    <a:lstStyle/>
                    <a:p>
                      <a:r>
                        <a:rPr lang="en-US" dirty="0" err="1"/>
                        <a:t>baseline+NBD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~0.8901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~0.7681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~0.7342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2368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249A195-B7CD-D148-ABD9-CB78E8A5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4B9B1-7B84-114B-84D8-67E1C9E09C69}"/>
              </a:ext>
            </a:extLst>
          </p:cNvPr>
          <p:cNvSpPr txBox="1"/>
          <p:nvPr/>
        </p:nvSpPr>
        <p:spPr>
          <a:xfrm>
            <a:off x="510638" y="855023"/>
            <a:ext cx="8251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10x_73k:      73233 </a:t>
            </a:r>
            <a:r>
              <a:rPr lang="en-US" altLang="zh-CN" sz="2800" dirty="0"/>
              <a:t>datapoint  720 dimension, 8 classes </a:t>
            </a:r>
          </a:p>
          <a:p>
            <a:r>
              <a:rPr lang="en-US" altLang="zh-CN" sz="2800" dirty="0"/>
              <a:t>the data matrix had close to 40% zero entries.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50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4249A195-B7CD-D148-ABD9-CB78E8A5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CD8ED-4A9C-F545-83F2-3EDAFE0BA3CC}"/>
              </a:ext>
            </a:extLst>
          </p:cNvPr>
          <p:cNvSpPr txBox="1"/>
          <p:nvPr/>
        </p:nvSpPr>
        <p:spPr>
          <a:xfrm>
            <a:off x="587022" y="25964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734CF-AD78-5E4A-B25D-3CE745916A51}"/>
              </a:ext>
            </a:extLst>
          </p:cNvPr>
          <p:cNvSpPr txBox="1"/>
          <p:nvPr/>
        </p:nvSpPr>
        <p:spPr>
          <a:xfrm>
            <a:off x="395111" y="1851379"/>
            <a:ext cx="84841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lower dimension help us understand and explore more data information. 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to do more RNA-seq data clustering method comparison to verify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try  other higher dimensions data to help us uncover manifold of data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80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D5010-6B9A-844C-B50C-1D3626905B4E}"/>
              </a:ext>
            </a:extLst>
          </p:cNvPr>
          <p:cNvSpPr txBox="1"/>
          <p:nvPr/>
        </p:nvSpPr>
        <p:spPr>
          <a:xfrm>
            <a:off x="2397986" y="2224124"/>
            <a:ext cx="4173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Thanks for Attention</a:t>
            </a:r>
            <a:endParaRPr lang="en-US" altLang="zh-CN" sz="3200" b="1" dirty="0"/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04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ADFB5B-06B6-1047-AE45-B2C1A6ACF3FD}"/>
              </a:ext>
            </a:extLst>
          </p:cNvPr>
          <p:cNvSpPr/>
          <p:nvPr/>
        </p:nvSpPr>
        <p:spPr>
          <a:xfrm>
            <a:off x="663886" y="609941"/>
            <a:ext cx="6067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Single cell RNA sequencing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69908"/>
          <a:stretch/>
        </p:blipFill>
        <p:spPr>
          <a:xfrm>
            <a:off x="523875" y="1883941"/>
            <a:ext cx="8096250" cy="1619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993" y="3665974"/>
            <a:ext cx="5475383" cy="1309131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9" y="5192059"/>
            <a:ext cx="1665941" cy="16659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0"/>
          <a:stretch/>
        </p:blipFill>
        <p:spPr>
          <a:xfrm>
            <a:off x="3079214" y="5193438"/>
            <a:ext cx="1663547" cy="166456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710149" y="4781320"/>
            <a:ext cx="451692" cy="356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63697" y="5951127"/>
            <a:ext cx="675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42492" y="379302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Expression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3759" y="4617950"/>
            <a:ext cx="16604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Dimension reduction and clustering</a:t>
            </a:r>
          </a:p>
        </p:txBody>
      </p:sp>
      <p:sp>
        <p:nvSpPr>
          <p:cNvPr id="15" name="矩形 14"/>
          <p:cNvSpPr/>
          <p:nvPr/>
        </p:nvSpPr>
        <p:spPr>
          <a:xfrm>
            <a:off x="5909312" y="576646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Downstream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69526" y="5010757"/>
            <a:ext cx="5716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7" name="矩形 16"/>
          <p:cNvSpPr/>
          <p:nvPr/>
        </p:nvSpPr>
        <p:spPr>
          <a:xfrm>
            <a:off x="3625177" y="5030828"/>
            <a:ext cx="5716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4303" y="6488668"/>
            <a:ext cx="2787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Zhou, et al., Bioinformatics, 2011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5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67962-BEC9-284B-92C5-5D04DE44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84" y="3331599"/>
            <a:ext cx="4467027" cy="321746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334672"/>
            <a:ext cx="865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ClusterGAN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6163" y="6488668"/>
            <a:ext cx="200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Mukherjee, et al., AAAI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A52BC-76D2-F04C-8863-A50BB56F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09" y="3948458"/>
            <a:ext cx="27305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0357E-8BB8-FA41-BA43-7ACE39B5E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779" y="1275643"/>
            <a:ext cx="5742870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5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DFB5B-06B6-1047-AE45-B2C1A6ACF3FD}"/>
              </a:ext>
            </a:extLst>
          </p:cNvPr>
          <p:cNvSpPr/>
          <p:nvPr/>
        </p:nvSpPr>
        <p:spPr>
          <a:xfrm>
            <a:off x="663886" y="609941"/>
            <a:ext cx="4320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Prior distribution:  Poisson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69456-88DE-E14F-A9AB-5257E6D7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43" y="569377"/>
            <a:ext cx="3058781" cy="2375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9CD9E-B1DA-3643-945D-9F9F60F09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1" y="3181188"/>
            <a:ext cx="7855003" cy="32876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11" y="1985830"/>
            <a:ext cx="2065605" cy="718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55341" y="1797160"/>
            <a:ext cx="222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 birth-death model led to the steady state of Poisson distribution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8006F-02D0-A74B-B046-A94725E290CA}"/>
              </a:ext>
            </a:extLst>
          </p:cNvPr>
          <p:cNvSpPr txBox="1"/>
          <p:nvPr/>
        </p:nvSpPr>
        <p:spPr>
          <a:xfrm>
            <a:off x="6098576" y="2571362"/>
            <a:ext cx="2736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The relationship of variance and mean value in </a:t>
            </a:r>
            <a:r>
              <a:rPr lang="en-US" sz="2000" dirty="0" err="1"/>
              <a:t>sc-seq</a:t>
            </a:r>
            <a:r>
              <a:rPr lang="en-US" sz="2000" dirty="0"/>
              <a:t> data </a:t>
            </a:r>
            <a:r>
              <a:rPr lang="en-US" sz="2000" b="1" dirty="0"/>
              <a:t>does not follow a Poisson distribution</a:t>
            </a:r>
            <a:r>
              <a:rPr lang="en-US" sz="2000" dirty="0"/>
              <a:t>, which has equal value of mean and variance.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576" t="32191" r="41190" b="2297"/>
          <a:stretch/>
        </p:blipFill>
        <p:spPr>
          <a:xfrm>
            <a:off x="451692" y="1921828"/>
            <a:ext cx="5387248" cy="4792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54303" y="6488668"/>
            <a:ext cx="2787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Zhou, et al., Bioinformatics, 2011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ADFB5B-06B6-1047-AE45-B2C1A6ACF3FD}"/>
              </a:ext>
            </a:extLst>
          </p:cNvPr>
          <p:cNvSpPr/>
          <p:nvPr/>
        </p:nvSpPr>
        <p:spPr>
          <a:xfrm>
            <a:off x="663886" y="609941"/>
            <a:ext cx="4320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Prior distribution: 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2815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400773"/>
            <a:ext cx="8658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Prior distribution: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Negative binomial distribution(“Bernoulli distribution”)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E46E9-2A61-0B41-95F3-CA5F3496DB86}"/>
              </a:ext>
            </a:extLst>
          </p:cNvPr>
          <p:cNvGrpSpPr/>
          <p:nvPr/>
        </p:nvGrpSpPr>
        <p:grpSpPr>
          <a:xfrm>
            <a:off x="423465" y="2009765"/>
            <a:ext cx="6363478" cy="1374376"/>
            <a:chOff x="413417" y="1376719"/>
            <a:chExt cx="6363478" cy="13743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E24BF6-5FE9-E54E-9539-0B666DFFB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28" t="36440" r="22615" b="43181"/>
            <a:stretch/>
          </p:blipFill>
          <p:spPr>
            <a:xfrm>
              <a:off x="413417" y="2069960"/>
              <a:ext cx="6363478" cy="681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B201B6-2AA7-6644-BCC1-43C5492D4030}"/>
                </a:ext>
              </a:extLst>
            </p:cNvPr>
            <p:cNvSpPr txBox="1"/>
            <p:nvPr/>
          </p:nvSpPr>
          <p:spPr>
            <a:xfrm>
              <a:off x="485103" y="1376719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Binomial distribution: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2ABB8-488B-6546-B6F1-68BCA55327F7}"/>
              </a:ext>
            </a:extLst>
          </p:cNvPr>
          <p:cNvGrpSpPr/>
          <p:nvPr/>
        </p:nvGrpSpPr>
        <p:grpSpPr>
          <a:xfrm>
            <a:off x="396126" y="3791240"/>
            <a:ext cx="5547967" cy="1560193"/>
            <a:chOff x="368135" y="5155662"/>
            <a:chExt cx="5547967" cy="1560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559CFA-6C50-BD44-982A-1B51E6C7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135" y="5672476"/>
              <a:ext cx="5547967" cy="10433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DA7A3-A443-6A4F-B229-7971E629F9A6}"/>
                </a:ext>
              </a:extLst>
            </p:cNvPr>
            <p:cNvSpPr txBox="1"/>
            <p:nvPr/>
          </p:nvSpPr>
          <p:spPr>
            <a:xfrm>
              <a:off x="485103" y="5155662"/>
              <a:ext cx="348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Negative binomial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36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C644A-22A4-E54E-88D3-BA01FE22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632" y="1165120"/>
            <a:ext cx="4145934" cy="257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B42A4D6-999F-3E41-883E-17ABA94CC21C}"/>
              </a:ext>
            </a:extLst>
          </p:cNvPr>
          <p:cNvGrpSpPr/>
          <p:nvPr/>
        </p:nvGrpSpPr>
        <p:grpSpPr>
          <a:xfrm>
            <a:off x="769406" y="2014991"/>
            <a:ext cx="2514600" cy="2375248"/>
            <a:chOff x="659682" y="2820013"/>
            <a:chExt cx="2514600" cy="2375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2F5B1E-80AD-C54F-AAF7-D16C34CE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186" y="4649161"/>
              <a:ext cx="1663700" cy="546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87720B-5CE0-B340-AC1E-8DFFEF26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82" y="2820013"/>
              <a:ext cx="2514600" cy="1485900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609" y="3947860"/>
            <a:ext cx="4718187" cy="25656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1968" y="6488668"/>
            <a:ext cx="3119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Svensson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et al., Nat. Methods, 2017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B13BC-65BD-F649-A33D-F3A768DEF036}"/>
              </a:ext>
            </a:extLst>
          </p:cNvPr>
          <p:cNvSpPr txBox="1"/>
          <p:nvPr/>
        </p:nvSpPr>
        <p:spPr>
          <a:xfrm>
            <a:off x="482321" y="361741"/>
            <a:ext cx="872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Quadratic relationship between mean and variance in NBD</a:t>
            </a:r>
          </a:p>
        </p:txBody>
      </p:sp>
    </p:spTree>
    <p:extLst>
      <p:ext uri="{BB962C8B-B14F-4D97-AF65-F5344CB8AC3E}">
        <p14:creationId xmlns:p14="http://schemas.microsoft.com/office/powerpoint/2010/main" val="9857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146E2-DF61-B04E-8F4B-9D3B2C4C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8" y="824841"/>
            <a:ext cx="6888126" cy="6033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16163" y="6488668"/>
            <a:ext cx="200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Mukherjee, et al., AAAI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334672"/>
            <a:ext cx="865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1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67962-BEC9-284B-92C5-5D04DE44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84" y="3102029"/>
            <a:ext cx="4785756" cy="34470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F8A4AB-0B93-3A46-8DD6-C027D1D6A467}"/>
              </a:ext>
            </a:extLst>
          </p:cNvPr>
          <p:cNvSpPr/>
          <p:nvPr/>
        </p:nvSpPr>
        <p:spPr>
          <a:xfrm>
            <a:off x="485103" y="334672"/>
            <a:ext cx="865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ClusterGAN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6163" y="6488668"/>
            <a:ext cx="2007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Mukherjee, et al., AAAI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A52BC-76D2-F04C-8863-A50BB56F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577" y="1035925"/>
            <a:ext cx="273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689</Words>
  <Application>Microsoft Macintosh PowerPoint</Application>
  <PresentationFormat>On-screen Show (4:3)</PresentationFormat>
  <Paragraphs>80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H.C. Yin</cp:lastModifiedBy>
  <cp:revision>47</cp:revision>
  <dcterms:created xsi:type="dcterms:W3CDTF">2014-01-14T12:05:24Z</dcterms:created>
  <dcterms:modified xsi:type="dcterms:W3CDTF">2020-06-04T06:51:50Z</dcterms:modified>
</cp:coreProperties>
</file>