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2" r:id="rId3"/>
    <p:sldId id="340" r:id="rId4"/>
    <p:sldId id="341" r:id="rId5"/>
    <p:sldId id="326" r:id="rId6"/>
    <p:sldId id="327" r:id="rId7"/>
    <p:sldId id="328" r:id="rId8"/>
    <p:sldId id="329" r:id="rId9"/>
    <p:sldId id="266" r:id="rId10"/>
    <p:sldId id="331" r:id="rId11"/>
    <p:sldId id="348" r:id="rId12"/>
    <p:sldId id="342" r:id="rId13"/>
    <p:sldId id="335" r:id="rId14"/>
    <p:sldId id="336" r:id="rId15"/>
    <p:sldId id="343" r:id="rId16"/>
    <p:sldId id="344" r:id="rId17"/>
    <p:sldId id="346" r:id="rId18"/>
    <p:sldId id="345" r:id="rId19"/>
    <p:sldId id="347" r:id="rId20"/>
    <p:sldId id="33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2"/>
    <p:restoredTop sz="82322"/>
  </p:normalViewPr>
  <p:slideViewPr>
    <p:cSldViewPr snapToGrid="0" snapToObjects="1">
      <p:cViewPr varScale="1">
        <p:scale>
          <a:sx n="93" d="100"/>
          <a:sy n="93" d="100"/>
        </p:scale>
        <p:origin x="19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33501-2452-491C-BECA-2A605A995B70}" type="doc">
      <dgm:prSet loTypeId="urn:microsoft.com/office/officeart/2005/8/layout/cycle1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312B75F-81FF-402F-BAF6-58527AF48B16}">
      <dgm:prSet phldrT="[Text]"/>
      <dgm:spPr/>
      <dgm:t>
        <a:bodyPr/>
        <a:lstStyle/>
        <a:p>
          <a:r>
            <a:rPr lang="en-AS" dirty="0">
              <a:latin typeface="Times New Roman" panose="02020603050405020304" pitchFamily="18" charset="0"/>
              <a:cs typeface="Times New Roman" panose="02020603050405020304" pitchFamily="18" charset="0"/>
            </a:rPr>
            <a:t>placeholder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7F1612-740F-4A37-BA5C-9E3820D6FDC1}" type="parTrans" cxnId="{BABFB260-C61C-46F3-AED7-26AD6E18EB24}">
      <dgm:prSet/>
      <dgm:spPr/>
      <dgm:t>
        <a:bodyPr/>
        <a:lstStyle/>
        <a:p>
          <a:endParaRPr lang="en-US"/>
        </a:p>
      </dgm:t>
    </dgm:pt>
    <dgm:pt modelId="{9A17E72E-B0C3-4994-ADF4-08FA5D1C1E0F}" type="sibTrans" cxnId="{BABFB260-C61C-46F3-AED7-26AD6E18EB24}">
      <dgm:prSet/>
      <dgm:spPr/>
      <dgm:t>
        <a:bodyPr/>
        <a:lstStyle/>
        <a:p>
          <a:endParaRPr lang="en-US"/>
        </a:p>
      </dgm:t>
    </dgm:pt>
    <dgm:pt modelId="{AFAE2CD7-DD58-4EA0-8954-46516C104F38}">
      <dgm:prSet phldrT="[Text]"/>
      <dgm:spPr/>
      <dgm:t>
        <a:bodyPr/>
        <a:lstStyle/>
        <a:p>
          <a:r>
            <a:rPr lang="en-AS" dirty="0">
              <a:latin typeface="Times New Roman" panose="02020603050405020304" pitchFamily="18" charset="0"/>
              <a:cs typeface="Times New Roman" panose="02020603050405020304" pitchFamily="18" charset="0"/>
            </a:rPr>
            <a:t>replace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B473E6-071C-4498-B5A3-38DE008E2DC7}" type="parTrans" cxnId="{F8E0BD10-791A-4FDD-A831-89166F196FAD}">
      <dgm:prSet/>
      <dgm:spPr/>
      <dgm:t>
        <a:bodyPr/>
        <a:lstStyle/>
        <a:p>
          <a:endParaRPr lang="en-US"/>
        </a:p>
      </dgm:t>
    </dgm:pt>
    <dgm:pt modelId="{248421FC-2489-49EC-9FB0-4A64641FF182}" type="sibTrans" cxnId="{F8E0BD10-791A-4FDD-A831-89166F196FAD}">
      <dgm:prSet/>
      <dgm:spPr/>
      <dgm:t>
        <a:bodyPr/>
        <a:lstStyle/>
        <a:p>
          <a:endParaRPr lang="en-US"/>
        </a:p>
      </dgm:t>
    </dgm:pt>
    <dgm:pt modelId="{0FCB462C-2A6F-44CE-9250-61785ECE45E0}">
      <dgm:prSet phldrT="[Text]"/>
      <dgm:spPr/>
      <dgm:t>
        <a:bodyPr/>
        <a:lstStyle/>
        <a:p>
          <a:r>
            <a:rPr lang="en-AS" dirty="0">
              <a:latin typeface="Times New Roman" panose="02020603050405020304" pitchFamily="18" charset="0"/>
              <a:cs typeface="Times New Roman" panose="02020603050405020304" pitchFamily="18" charset="0"/>
            </a:rPr>
            <a:t>delete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790556-DF05-4A30-99E4-ED2249735443}" type="parTrans" cxnId="{3288DA59-3C53-4E4B-A269-67474C860BD3}">
      <dgm:prSet/>
      <dgm:spPr/>
      <dgm:t>
        <a:bodyPr/>
        <a:lstStyle/>
        <a:p>
          <a:endParaRPr lang="en-US"/>
        </a:p>
      </dgm:t>
    </dgm:pt>
    <dgm:pt modelId="{09C2ED98-3FE1-418A-95F3-A1C07C085EE1}" type="sibTrans" cxnId="{3288DA59-3C53-4E4B-A269-67474C860BD3}">
      <dgm:prSet/>
      <dgm:spPr/>
      <dgm:t>
        <a:bodyPr/>
        <a:lstStyle/>
        <a:p>
          <a:endParaRPr lang="en-US"/>
        </a:p>
      </dgm:t>
    </dgm:pt>
    <dgm:pt modelId="{765CA109-C533-471D-9382-A640A1830A4F}" type="pres">
      <dgm:prSet presAssocID="{7F533501-2452-491C-BECA-2A605A995B70}" presName="cycle" presStyleCnt="0">
        <dgm:presLayoutVars>
          <dgm:dir/>
          <dgm:resizeHandles val="exact"/>
        </dgm:presLayoutVars>
      </dgm:prSet>
      <dgm:spPr/>
    </dgm:pt>
    <dgm:pt modelId="{D8AC4054-F4B3-4D35-81B4-E5F63461FC7A}" type="pres">
      <dgm:prSet presAssocID="{C312B75F-81FF-402F-BAF6-58527AF48B16}" presName="dummy" presStyleCnt="0"/>
      <dgm:spPr/>
    </dgm:pt>
    <dgm:pt modelId="{ED2B911E-A672-444E-86F1-5DD0A0A1326F}" type="pres">
      <dgm:prSet presAssocID="{C312B75F-81FF-402F-BAF6-58527AF48B16}" presName="node" presStyleLbl="revTx" presStyleIdx="0" presStyleCnt="3">
        <dgm:presLayoutVars>
          <dgm:bulletEnabled val="1"/>
        </dgm:presLayoutVars>
      </dgm:prSet>
      <dgm:spPr/>
    </dgm:pt>
    <dgm:pt modelId="{ACAD3698-9754-4F71-9176-6DBF15307861}" type="pres">
      <dgm:prSet presAssocID="{9A17E72E-B0C3-4994-ADF4-08FA5D1C1E0F}" presName="sibTrans" presStyleLbl="node1" presStyleIdx="0" presStyleCnt="3"/>
      <dgm:spPr/>
    </dgm:pt>
    <dgm:pt modelId="{6EB2FFCC-0537-482B-B6E3-52A82687D9F3}" type="pres">
      <dgm:prSet presAssocID="{AFAE2CD7-DD58-4EA0-8954-46516C104F38}" presName="dummy" presStyleCnt="0"/>
      <dgm:spPr/>
    </dgm:pt>
    <dgm:pt modelId="{6A228E85-0821-4935-BD9F-479B8AE6AC48}" type="pres">
      <dgm:prSet presAssocID="{AFAE2CD7-DD58-4EA0-8954-46516C104F38}" presName="node" presStyleLbl="revTx" presStyleIdx="1" presStyleCnt="3">
        <dgm:presLayoutVars>
          <dgm:bulletEnabled val="1"/>
        </dgm:presLayoutVars>
      </dgm:prSet>
      <dgm:spPr/>
    </dgm:pt>
    <dgm:pt modelId="{341F21A8-8020-4A50-B7AD-06AC4D00E288}" type="pres">
      <dgm:prSet presAssocID="{248421FC-2489-49EC-9FB0-4A64641FF182}" presName="sibTrans" presStyleLbl="node1" presStyleIdx="1" presStyleCnt="3"/>
      <dgm:spPr/>
    </dgm:pt>
    <dgm:pt modelId="{18AEF81B-3CAD-486A-B7DC-781F3A38EE70}" type="pres">
      <dgm:prSet presAssocID="{0FCB462C-2A6F-44CE-9250-61785ECE45E0}" presName="dummy" presStyleCnt="0"/>
      <dgm:spPr/>
    </dgm:pt>
    <dgm:pt modelId="{EF092305-A75F-4546-A1F8-58050CB71011}" type="pres">
      <dgm:prSet presAssocID="{0FCB462C-2A6F-44CE-9250-61785ECE45E0}" presName="node" presStyleLbl="revTx" presStyleIdx="2" presStyleCnt="3">
        <dgm:presLayoutVars>
          <dgm:bulletEnabled val="1"/>
        </dgm:presLayoutVars>
      </dgm:prSet>
      <dgm:spPr/>
    </dgm:pt>
    <dgm:pt modelId="{37EDCB5F-F275-4CD3-ACA5-86A9F84738F5}" type="pres">
      <dgm:prSet presAssocID="{09C2ED98-3FE1-418A-95F3-A1C07C085EE1}" presName="sibTrans" presStyleLbl="node1" presStyleIdx="2" presStyleCnt="3" custLinFactNeighborY="-605"/>
      <dgm:spPr/>
    </dgm:pt>
  </dgm:ptLst>
  <dgm:cxnLst>
    <dgm:cxn modelId="{5C96F806-0A57-4D00-B377-A78B8B813B4C}" type="presOf" srcId="{C312B75F-81FF-402F-BAF6-58527AF48B16}" destId="{ED2B911E-A672-444E-86F1-5DD0A0A1326F}" srcOrd="0" destOrd="0" presId="urn:microsoft.com/office/officeart/2005/8/layout/cycle1"/>
    <dgm:cxn modelId="{F8E0BD10-791A-4FDD-A831-89166F196FAD}" srcId="{7F533501-2452-491C-BECA-2A605A995B70}" destId="{AFAE2CD7-DD58-4EA0-8954-46516C104F38}" srcOrd="1" destOrd="0" parTransId="{5FB473E6-071C-4498-B5A3-38DE008E2DC7}" sibTransId="{248421FC-2489-49EC-9FB0-4A64641FF182}"/>
    <dgm:cxn modelId="{963D3D22-9F8E-405A-83B6-454BA7F9991F}" type="presOf" srcId="{0FCB462C-2A6F-44CE-9250-61785ECE45E0}" destId="{EF092305-A75F-4546-A1F8-58050CB71011}" srcOrd="0" destOrd="0" presId="urn:microsoft.com/office/officeart/2005/8/layout/cycle1"/>
    <dgm:cxn modelId="{9A06F62B-426F-456B-8C4D-D61C0A00F640}" type="presOf" srcId="{9A17E72E-B0C3-4994-ADF4-08FA5D1C1E0F}" destId="{ACAD3698-9754-4F71-9176-6DBF15307861}" srcOrd="0" destOrd="0" presId="urn:microsoft.com/office/officeart/2005/8/layout/cycle1"/>
    <dgm:cxn modelId="{FDF2513F-85AD-4311-8D7B-DAC891CBB788}" type="presOf" srcId="{AFAE2CD7-DD58-4EA0-8954-46516C104F38}" destId="{6A228E85-0821-4935-BD9F-479B8AE6AC48}" srcOrd="0" destOrd="0" presId="urn:microsoft.com/office/officeart/2005/8/layout/cycle1"/>
    <dgm:cxn modelId="{8E461741-5BE0-4DA0-B91B-4BCB31AF0ECC}" type="presOf" srcId="{09C2ED98-3FE1-418A-95F3-A1C07C085EE1}" destId="{37EDCB5F-F275-4CD3-ACA5-86A9F84738F5}" srcOrd="0" destOrd="0" presId="urn:microsoft.com/office/officeart/2005/8/layout/cycle1"/>
    <dgm:cxn modelId="{3288DA59-3C53-4E4B-A269-67474C860BD3}" srcId="{7F533501-2452-491C-BECA-2A605A995B70}" destId="{0FCB462C-2A6F-44CE-9250-61785ECE45E0}" srcOrd="2" destOrd="0" parTransId="{38790556-DF05-4A30-99E4-ED2249735443}" sibTransId="{09C2ED98-3FE1-418A-95F3-A1C07C085EE1}"/>
    <dgm:cxn modelId="{BABFB260-C61C-46F3-AED7-26AD6E18EB24}" srcId="{7F533501-2452-491C-BECA-2A605A995B70}" destId="{C312B75F-81FF-402F-BAF6-58527AF48B16}" srcOrd="0" destOrd="0" parTransId="{6B7F1612-740F-4A37-BA5C-9E3820D6FDC1}" sibTransId="{9A17E72E-B0C3-4994-ADF4-08FA5D1C1E0F}"/>
    <dgm:cxn modelId="{0C5E979E-063A-413F-8BD5-9943F3B989CA}" type="presOf" srcId="{248421FC-2489-49EC-9FB0-4A64641FF182}" destId="{341F21A8-8020-4A50-B7AD-06AC4D00E288}" srcOrd="0" destOrd="0" presId="urn:microsoft.com/office/officeart/2005/8/layout/cycle1"/>
    <dgm:cxn modelId="{B15668C8-0C11-41F4-BDCE-831DDC7C008B}" type="presOf" srcId="{7F533501-2452-491C-BECA-2A605A995B70}" destId="{765CA109-C533-471D-9382-A640A1830A4F}" srcOrd="0" destOrd="0" presId="urn:microsoft.com/office/officeart/2005/8/layout/cycle1"/>
    <dgm:cxn modelId="{1BBEC83E-3004-4E33-8BD7-21DE20D0E440}" type="presParOf" srcId="{765CA109-C533-471D-9382-A640A1830A4F}" destId="{D8AC4054-F4B3-4D35-81B4-E5F63461FC7A}" srcOrd="0" destOrd="0" presId="urn:microsoft.com/office/officeart/2005/8/layout/cycle1"/>
    <dgm:cxn modelId="{D5439248-8F62-4728-A79B-93100C925F76}" type="presParOf" srcId="{765CA109-C533-471D-9382-A640A1830A4F}" destId="{ED2B911E-A672-444E-86F1-5DD0A0A1326F}" srcOrd="1" destOrd="0" presId="urn:microsoft.com/office/officeart/2005/8/layout/cycle1"/>
    <dgm:cxn modelId="{8E9A97A3-4D46-4292-A99F-733553F8DCC7}" type="presParOf" srcId="{765CA109-C533-471D-9382-A640A1830A4F}" destId="{ACAD3698-9754-4F71-9176-6DBF15307861}" srcOrd="2" destOrd="0" presId="urn:microsoft.com/office/officeart/2005/8/layout/cycle1"/>
    <dgm:cxn modelId="{6650909D-7E1C-4003-9877-D9E55C63E60B}" type="presParOf" srcId="{765CA109-C533-471D-9382-A640A1830A4F}" destId="{6EB2FFCC-0537-482B-B6E3-52A82687D9F3}" srcOrd="3" destOrd="0" presId="urn:microsoft.com/office/officeart/2005/8/layout/cycle1"/>
    <dgm:cxn modelId="{C65A6CCE-3C5E-490E-B9DF-6B2A8E0FB8D9}" type="presParOf" srcId="{765CA109-C533-471D-9382-A640A1830A4F}" destId="{6A228E85-0821-4935-BD9F-479B8AE6AC48}" srcOrd="4" destOrd="0" presId="urn:microsoft.com/office/officeart/2005/8/layout/cycle1"/>
    <dgm:cxn modelId="{31C79E8C-B69B-44D2-9E99-71043EF406F3}" type="presParOf" srcId="{765CA109-C533-471D-9382-A640A1830A4F}" destId="{341F21A8-8020-4A50-B7AD-06AC4D00E288}" srcOrd="5" destOrd="0" presId="urn:microsoft.com/office/officeart/2005/8/layout/cycle1"/>
    <dgm:cxn modelId="{18FF0902-0845-44F5-A751-8AC637CD027B}" type="presParOf" srcId="{765CA109-C533-471D-9382-A640A1830A4F}" destId="{18AEF81B-3CAD-486A-B7DC-781F3A38EE70}" srcOrd="6" destOrd="0" presId="urn:microsoft.com/office/officeart/2005/8/layout/cycle1"/>
    <dgm:cxn modelId="{F2A1461A-99F2-4F23-AAFB-E1B24CF827D1}" type="presParOf" srcId="{765CA109-C533-471D-9382-A640A1830A4F}" destId="{EF092305-A75F-4546-A1F8-58050CB71011}" srcOrd="7" destOrd="0" presId="urn:microsoft.com/office/officeart/2005/8/layout/cycle1"/>
    <dgm:cxn modelId="{66D7686B-DFAC-46FF-AE87-FD905047E433}" type="presParOf" srcId="{765CA109-C533-471D-9382-A640A1830A4F}" destId="{37EDCB5F-F275-4CD3-ACA5-86A9F84738F5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B911E-A672-444E-86F1-5DD0A0A1326F}">
      <dsp:nvSpPr>
        <dsp:cNvPr id="0" name=""/>
        <dsp:cNvSpPr/>
      </dsp:nvSpPr>
      <dsp:spPr>
        <a:xfrm>
          <a:off x="2268245" y="203640"/>
          <a:ext cx="1042739" cy="1042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placeholder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68245" y="203640"/>
        <a:ext cx="1042739" cy="1042739"/>
      </dsp:txXfrm>
    </dsp:sp>
    <dsp:sp modelId="{ACAD3698-9754-4F71-9176-6DBF15307861}">
      <dsp:nvSpPr>
        <dsp:cNvPr id="0" name=""/>
        <dsp:cNvSpPr/>
      </dsp:nvSpPr>
      <dsp:spPr>
        <a:xfrm>
          <a:off x="681696" y="-1060"/>
          <a:ext cx="2463724" cy="2463724"/>
        </a:xfrm>
        <a:prstGeom prst="circularArrow">
          <a:avLst>
            <a:gd name="adj1" fmla="val 8253"/>
            <a:gd name="adj2" fmla="val 576515"/>
            <a:gd name="adj3" fmla="val 2962034"/>
            <a:gd name="adj4" fmla="val 52943"/>
            <a:gd name="adj5" fmla="val 962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28E85-0821-4935-BD9F-479B8AE6AC48}">
      <dsp:nvSpPr>
        <dsp:cNvPr id="0" name=""/>
        <dsp:cNvSpPr/>
      </dsp:nvSpPr>
      <dsp:spPr>
        <a:xfrm>
          <a:off x="1392188" y="1721015"/>
          <a:ext cx="1042739" cy="1042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replace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92188" y="1721015"/>
        <a:ext cx="1042739" cy="1042739"/>
      </dsp:txXfrm>
    </dsp:sp>
    <dsp:sp modelId="{341F21A8-8020-4A50-B7AD-06AC4D00E288}">
      <dsp:nvSpPr>
        <dsp:cNvPr id="0" name=""/>
        <dsp:cNvSpPr/>
      </dsp:nvSpPr>
      <dsp:spPr>
        <a:xfrm>
          <a:off x="681696" y="-1060"/>
          <a:ext cx="2463724" cy="2463724"/>
        </a:xfrm>
        <a:prstGeom prst="circularArrow">
          <a:avLst>
            <a:gd name="adj1" fmla="val 8253"/>
            <a:gd name="adj2" fmla="val 576515"/>
            <a:gd name="adj3" fmla="val 10170542"/>
            <a:gd name="adj4" fmla="val 7261451"/>
            <a:gd name="adj5" fmla="val 9629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92305-A75F-4546-A1F8-58050CB71011}">
      <dsp:nvSpPr>
        <dsp:cNvPr id="0" name=""/>
        <dsp:cNvSpPr/>
      </dsp:nvSpPr>
      <dsp:spPr>
        <a:xfrm>
          <a:off x="516131" y="203640"/>
          <a:ext cx="1042739" cy="1042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delete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6131" y="203640"/>
        <a:ext cx="1042739" cy="1042739"/>
      </dsp:txXfrm>
    </dsp:sp>
    <dsp:sp modelId="{37EDCB5F-F275-4CD3-ACA5-86A9F84738F5}">
      <dsp:nvSpPr>
        <dsp:cNvPr id="0" name=""/>
        <dsp:cNvSpPr/>
      </dsp:nvSpPr>
      <dsp:spPr>
        <a:xfrm>
          <a:off x="681696" y="-15966"/>
          <a:ext cx="2463724" cy="2463724"/>
        </a:xfrm>
        <a:prstGeom prst="circularArrow">
          <a:avLst>
            <a:gd name="adj1" fmla="val 8253"/>
            <a:gd name="adj2" fmla="val 576515"/>
            <a:gd name="adj3" fmla="val 16855020"/>
            <a:gd name="adj4" fmla="val 14968465"/>
            <a:gd name="adj5" fmla="val 9629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38FC7-8C95-3643-9B1A-64FE45E9BB7D}" type="datetimeFigureOut">
              <a:rPr kumimoji="1" lang="zh-CN" altLang="en-US" smtClean="0"/>
              <a:t>2020/5/21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D6BC3-8066-D649-B597-A707973652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279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D6BC3-8066-D649-B597-A7079736529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311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D6BC3-8066-D649-B597-A7079736529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6087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D6BC3-8066-D649-B597-A7079736529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1989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D6BC3-8066-D649-B597-A7079736529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7152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D6BC3-8066-D649-B597-A7079736529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6506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D6BC3-8066-D649-B597-A7079736529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7749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对于</a:t>
            </a:r>
            <a:r>
              <a:rPr kumimoji="1" lang="en-US" altLang="zh-CN" dirty="0"/>
              <a:t>Insertion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ph</a:t>
            </a:r>
            <a:r>
              <a:rPr kumimoji="1" lang="zh-CN" altLang="en-US" dirty="0"/>
              <a:t>：</a:t>
            </a:r>
            <a:r>
              <a:rPr kumimoji="1" lang="en-US" altLang="zh-CN" dirty="0"/>
              <a:t>		</a:t>
            </a:r>
            <a:r>
              <a:rPr kumimoji="1" lang="zh-CN" altLang="en-US" dirty="0"/>
              <a:t>输入为</a:t>
            </a:r>
            <a:r>
              <a:rPr kumimoji="1" lang="en-US" altLang="zh-CN" dirty="0" err="1"/>
              <a:t>y_ins</a:t>
            </a:r>
            <a:r>
              <a:rPr kumimoji="1" lang="zh-CN" altLang="en-US" dirty="0"/>
              <a:t>。</a:t>
            </a:r>
            <a:r>
              <a:rPr kumimoji="1" lang="en-US" altLang="zh-CN" dirty="0"/>
              <a:t>	beta</a:t>
            </a:r>
            <a:r>
              <a:rPr kumimoji="1" lang="zh-CN" altLang="en-US" dirty="0"/>
              <a:t>概率用</a:t>
            </a:r>
            <a:r>
              <a:rPr kumimoji="1" lang="en-US" altLang="zh-CN" dirty="0"/>
              <a:t>y_0 delete</a:t>
            </a:r>
            <a:r>
              <a:rPr kumimoji="1" lang="zh-CN" altLang="en-US" dirty="0"/>
              <a:t>到</a:t>
            </a:r>
            <a:r>
              <a:rPr kumimoji="1" lang="en-US" altLang="zh-CN" dirty="0"/>
              <a:t>y_*</a:t>
            </a:r>
            <a:r>
              <a:rPr kumimoji="1" lang="zh-CN" altLang="en-US" dirty="0"/>
              <a:t>的结果，</a:t>
            </a:r>
            <a:r>
              <a:rPr kumimoji="1" lang="en-US" altLang="zh-CN" dirty="0"/>
              <a:t>1-beta</a:t>
            </a:r>
            <a:r>
              <a:rPr kumimoji="1" lang="zh-CN" altLang="en-US" dirty="0"/>
              <a:t>概率用</a:t>
            </a:r>
            <a:r>
              <a:rPr kumimoji="1" lang="en-US" altLang="zh-CN" dirty="0"/>
              <a:t>y_*</a:t>
            </a:r>
            <a:r>
              <a:rPr kumimoji="1" lang="zh-CN" altLang="en-US" dirty="0"/>
              <a:t>随机删除一些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对于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replacement</a:t>
            </a:r>
            <a:r>
              <a:rPr kumimoji="1" lang="zh-CN" altLang="en-US" dirty="0"/>
              <a:t>： </a:t>
            </a:r>
            <a:r>
              <a:rPr kumimoji="1" lang="en-US" altLang="zh-CN" dirty="0"/>
              <a:t>	</a:t>
            </a:r>
            <a:r>
              <a:rPr kumimoji="1" lang="zh-CN" altLang="en-US" dirty="0"/>
              <a:t>输入为</a:t>
            </a:r>
            <a:r>
              <a:rPr kumimoji="1" lang="en-US" altLang="zh-CN" dirty="0" err="1"/>
              <a:t>y_ins</a:t>
            </a:r>
            <a:r>
              <a:rPr kumimoji="1" lang="en-US" altLang="zh-CN" dirty="0"/>
              <a:t>’</a:t>
            </a:r>
            <a:r>
              <a:rPr kumimoji="1" lang="zh-CN" altLang="en-US" dirty="0"/>
              <a:t>。</a:t>
            </a:r>
            <a:r>
              <a:rPr kumimoji="1" lang="en-US" altLang="zh-CN" dirty="0"/>
              <a:t>	</a:t>
            </a:r>
            <a:r>
              <a:rPr kumimoji="1" lang="zh-CN" altLang="en-US" dirty="0"/>
              <a:t>为</a:t>
            </a:r>
            <a:r>
              <a:rPr kumimoji="1" lang="en-US" altLang="zh-CN" dirty="0" err="1"/>
              <a:t>y_ins</a:t>
            </a:r>
            <a:r>
              <a:rPr kumimoji="1" lang="zh-CN" altLang="en-US" dirty="0"/>
              <a:t>插入</a:t>
            </a:r>
            <a:r>
              <a:rPr kumimoji="1" lang="en-US" altLang="zh-CN" dirty="0"/>
              <a:t>ground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truth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placeholder</a:t>
            </a:r>
            <a:r>
              <a:rPr kumimoji="1" lang="zh-CN" altLang="en-US" dirty="0"/>
              <a:t>的情况。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对于</a:t>
            </a:r>
            <a:r>
              <a:rPr kumimoji="1" lang="en-US" altLang="zh-CN" dirty="0"/>
              <a:t>deletion</a:t>
            </a:r>
            <a:r>
              <a:rPr kumimoji="1" lang="zh-CN" altLang="en-US" dirty="0"/>
              <a:t>：</a:t>
            </a:r>
            <a:r>
              <a:rPr kumimoji="1" lang="en-US" altLang="zh-CN" dirty="0"/>
              <a:t>		</a:t>
            </a:r>
            <a:r>
              <a:rPr kumimoji="1" lang="zh-CN" altLang="en-US" dirty="0"/>
              <a:t>输入为</a:t>
            </a:r>
            <a:r>
              <a:rPr kumimoji="1" lang="en-US" altLang="zh-CN" dirty="0" err="1"/>
              <a:t>y_del</a:t>
            </a:r>
            <a:r>
              <a:rPr kumimoji="1" lang="zh-CN" altLang="en-US" dirty="0"/>
              <a:t>。</a:t>
            </a:r>
            <a:r>
              <a:rPr kumimoji="1" lang="en-US" altLang="zh-CN" dirty="0"/>
              <a:t>	</a:t>
            </a:r>
            <a:r>
              <a:rPr kumimoji="1" lang="en-US" altLang="zh-CN" dirty="0" err="1"/>
              <a:t>alpla</a:t>
            </a:r>
            <a:r>
              <a:rPr kumimoji="1" lang="zh-CN" altLang="en-US" dirty="0"/>
              <a:t>概率用</a:t>
            </a:r>
            <a:r>
              <a:rPr kumimoji="1" lang="en-US" altLang="zh-CN" dirty="0"/>
              <a:t>y_0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1-alpha</a:t>
            </a:r>
            <a:r>
              <a:rPr kumimoji="1" lang="zh-CN" altLang="en-US" dirty="0"/>
              <a:t>概率用</a:t>
            </a:r>
            <a:r>
              <a:rPr kumimoji="1" lang="en-US" altLang="zh-CN" dirty="0" err="1"/>
              <a:t>y_ins</a:t>
            </a:r>
            <a:r>
              <a:rPr kumimoji="1" lang="en-US" altLang="zh-CN" dirty="0"/>
              <a:t>’</a:t>
            </a:r>
            <a:r>
              <a:rPr kumimoji="1" lang="zh-CN" altLang="en-US" dirty="0"/>
              <a:t>由模型为所有</a:t>
            </a:r>
            <a:r>
              <a:rPr kumimoji="1" lang="en-US" altLang="zh-CN" dirty="0" err="1"/>
              <a:t>ph</a:t>
            </a:r>
            <a:r>
              <a:rPr kumimoji="1" lang="zh-CN" altLang="en-US" dirty="0"/>
              <a:t>位置</a:t>
            </a:r>
            <a:r>
              <a:rPr kumimoji="1" lang="en-US" altLang="zh-CN" dirty="0"/>
              <a:t>sample</a:t>
            </a:r>
            <a:r>
              <a:rPr kumimoji="1" lang="zh-CN" altLang="en-US" dirty="0"/>
              <a:t>一个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后的。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D6BC3-8066-D649-B597-A7079736529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1626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D6BC3-8066-D649-B597-A7079736529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4404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D6BC3-8066-D649-B597-A7079736529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8257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D6BC3-8066-D649-B597-A7079736529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1828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D6BC3-8066-D649-B597-A7079736529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0254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03DE7-E696-1D42-AF17-A2B6AFD8B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6BF467-B838-9C4D-9F5F-9FB57A0FD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9E44F-25DE-3949-A3A0-CD20EBC1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DE64-C970-5842-8CEC-289D068FDCEC}" type="datetimeFigureOut">
              <a:rPr kumimoji="1" lang="zh-CN" altLang="en-US" smtClean="0"/>
              <a:t>2020/5/21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C28BB0-A6DE-BB4E-9773-84E9BA51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62A42C-DD40-064D-AC27-446CB935F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2B2C-887D-474E-B02B-53A7515C9D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02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90A1F-9EDC-E54B-92E1-AF9EE071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8C3D09-A91A-254E-AFBD-46745C1D9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907032-4017-EF46-8D4E-4C3223E5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DE64-C970-5842-8CEC-289D068FDCEC}" type="datetimeFigureOut">
              <a:rPr kumimoji="1" lang="zh-CN" altLang="en-US" smtClean="0"/>
              <a:t>2020/5/21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B385A-AC93-CE4B-AC95-9891C1E4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08457D-2E6E-1F4F-B95A-7F341FEE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2B2C-887D-474E-B02B-53A7515C9D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41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8F3E80-F27E-FF41-93A7-1F982D5D3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B7BEA5-FCD0-4D41-B5FC-77937F2A4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021165-ED40-1A40-B3D4-288407C76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DE64-C970-5842-8CEC-289D068FDCEC}" type="datetimeFigureOut">
              <a:rPr kumimoji="1" lang="zh-CN" altLang="en-US" smtClean="0"/>
              <a:t>2020/5/21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18DBCB-1769-8A40-A0B6-D5693D7FA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73C88A-ECF2-DE43-BDDE-3176B42F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2B2C-887D-474E-B02B-53A7515C9D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616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EFD2A-4700-074E-9EC4-6BFB12DB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54E19-B8A0-E64C-B44D-74AFC51D9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DF5F27-DD92-0A4B-92A9-0DDFAEC3D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DE64-C970-5842-8CEC-289D068FDCEC}" type="datetimeFigureOut">
              <a:rPr kumimoji="1" lang="zh-CN" altLang="en-US" smtClean="0"/>
              <a:t>2020/5/21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CDC383-FA7A-5143-9B8B-B7B04594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7D69FD-39BF-3148-8D5E-86474B88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2B2C-887D-474E-B02B-53A7515C9D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61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0C7B3-86DE-5243-AB53-1B766FA7C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8EBA50-2FA2-1046-9CA7-40F48F116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5FDBF-5D7B-7C44-BB9F-DD6149212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DE64-C970-5842-8CEC-289D068FDCEC}" type="datetimeFigureOut">
              <a:rPr kumimoji="1" lang="zh-CN" altLang="en-US" smtClean="0"/>
              <a:t>2020/5/21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64DB5C-9FD3-3B4A-9975-23086B37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3573A8-2AE4-B04F-8A32-819A4818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2B2C-887D-474E-B02B-53A7515C9D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106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C4463-C055-984A-A5FC-5243A770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01D3F-7E08-324F-A1D4-832AFD71E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44BB41-12A6-1D49-BEF4-E969F1A81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42EBD8-D455-0640-AE3D-CD24A09C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DE64-C970-5842-8CEC-289D068FDCEC}" type="datetimeFigureOut">
              <a:rPr kumimoji="1" lang="zh-CN" altLang="en-US" smtClean="0"/>
              <a:t>2020/5/21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1E8E3A-1A63-324E-B43C-43EC4AC5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6B7EB7-D513-5341-94D2-40E4BAC2B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2B2C-887D-474E-B02B-53A7515C9D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241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BB1DB-732B-674B-A102-D3AE81D1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1B52D2-BC66-784C-A84F-4BBA3292E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C73179-59E5-2E4A-B4D5-957764A30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74EDFE-72A2-7B42-9E34-CCA4C1BAD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7A6F67-208F-574C-8672-D46FB80F2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9F01F2-6B10-5942-8DE2-B0184F85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DE64-C970-5842-8CEC-289D068FDCEC}" type="datetimeFigureOut">
              <a:rPr kumimoji="1" lang="zh-CN" altLang="en-US" smtClean="0"/>
              <a:t>2020/5/21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A97BBA-C0B1-BB45-8D73-4BD8050E1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F166FA-02D0-044D-98A7-42E01C68F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2B2C-887D-474E-B02B-53A7515C9D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018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317BD-7AA6-DE4F-9CD8-B8D0B0CC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409064-31E6-EE45-BACD-40C030AD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DE64-C970-5842-8CEC-289D068FDCEC}" type="datetimeFigureOut">
              <a:rPr kumimoji="1" lang="zh-CN" altLang="en-US" smtClean="0"/>
              <a:t>2020/5/21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1ABE8D-231D-2F46-BDDA-FC2C9FFDF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4020CA-106F-B94D-8336-FB62DAEBC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2B2C-887D-474E-B02B-53A7515C9D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776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9F9D6D-6C1B-8248-BC31-CAEEB2DE0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DE64-C970-5842-8CEC-289D068FDCEC}" type="datetimeFigureOut">
              <a:rPr kumimoji="1" lang="zh-CN" altLang="en-US" smtClean="0"/>
              <a:t>2020/5/21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5509F9-BAC0-D94F-95E7-0E747A4F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4746E5-6268-B541-8C27-B58721AFE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2B2C-887D-474E-B02B-53A7515C9D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305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08336-B596-F849-B343-95CB869D8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83E099-CB55-3141-B564-4B4D19825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52337E-8F61-E549-BCAD-EABFD33C6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152416-E05B-F14A-876B-51AC88BC9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DE64-C970-5842-8CEC-289D068FDCEC}" type="datetimeFigureOut">
              <a:rPr kumimoji="1" lang="zh-CN" altLang="en-US" smtClean="0"/>
              <a:t>2020/5/21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9695E-0B38-1B4F-8582-86611282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4BA246-D149-3D43-9B88-C2E2E17AD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2B2C-887D-474E-B02B-53A7515C9D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40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23A47-2B4C-0D41-9E78-16C87D76E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FE6C8A-5ECA-D846-83FE-5C484B788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CF6D9E-BE5C-AD41-9554-B6D286BDB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01E7BF-6330-BC44-94EE-646B12E31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DE64-C970-5842-8CEC-289D068FDCEC}" type="datetimeFigureOut">
              <a:rPr kumimoji="1" lang="zh-CN" altLang="en-US" smtClean="0"/>
              <a:t>2020/5/21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96F456-81F6-BB40-AFE9-F9F728EB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CF3587-4073-A34F-A0FA-B027E809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2B2C-887D-474E-B02B-53A7515C9D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726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2CB5A5-F345-5645-B69D-BDE1A630B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A96729-A57C-1A44-B103-35DAAB65A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3C34A9-0D98-6448-B1E8-41090DBA1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9DE64-C970-5842-8CEC-289D068FDCEC}" type="datetimeFigureOut">
              <a:rPr kumimoji="1" lang="zh-CN" altLang="en-US" smtClean="0"/>
              <a:t>2020/5/21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7341D6-34B4-C441-8A3C-73BB44CF1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99A0CF-4090-2A4C-B4FE-031D197F6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82B2C-887D-474E-B02B-53A7515C9D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956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6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160.png"/><Relationship Id="rId5" Type="http://schemas.openxmlformats.org/officeDocument/2006/relationships/diagramData" Target="../diagrams/data1.xml"/><Relationship Id="rId10" Type="http://schemas.openxmlformats.org/officeDocument/2006/relationships/image" Target="../media/image150.png"/><Relationship Id="rId4" Type="http://schemas.openxmlformats.org/officeDocument/2006/relationships/image" Target="../media/image17.png"/><Relationship Id="rId9" Type="http://schemas.microsoft.com/office/2007/relationships/diagramDrawing" Target="../diagrams/drawin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163D6-712A-1741-9345-3B7ADA7DC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034264"/>
            <a:ext cx="9144000" cy="2962969"/>
          </a:xfrm>
        </p:spPr>
        <p:txBody>
          <a:bodyPr>
            <a:norm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Levenshtein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Transformer</a:t>
            </a:r>
            <a:b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b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NeurIPS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2019</a:t>
            </a:r>
            <a:b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4E189B-A24C-E046-BC9A-06CDEDDE1B6F}"/>
              </a:ext>
            </a:extLst>
          </p:cNvPr>
          <p:cNvSpPr txBox="1"/>
          <p:nvPr/>
        </p:nvSpPr>
        <p:spPr>
          <a:xfrm>
            <a:off x="3747475" y="4902822"/>
            <a:ext cx="4697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 Liu, </a:t>
            </a:r>
            <a:r>
              <a:rPr kumimoji="1"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Yunchang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833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2AE75-48C5-4944-9562-9ADCF4C5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23562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FE9DA4-4BDA-1B4B-9DA2-641542D17C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40143" cy="5822085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Imitation learning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 from the expert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for one iteration:</a:t>
                </a:r>
              </a:p>
              <a:p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where </a:t>
                </a:r>
              </a:p>
              <a:p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FE9DA4-4BDA-1B4B-9DA2-641542D17C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40143" cy="5822085"/>
              </a:xfrm>
              <a:blipFill>
                <a:blip r:embed="rId3"/>
                <a:stretch>
                  <a:fillRect l="-928" t="-1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E886925-93DA-9C43-A8F9-BCD75BE08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727" y="3180778"/>
            <a:ext cx="9521086" cy="8993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532EE6B-EF55-5347-9A13-86522445B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2587" y="4312085"/>
            <a:ext cx="51181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63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2AE75-48C5-4944-9562-9ADCF4C5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23562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FE9DA4-4BDA-1B4B-9DA2-641542D17C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40143" cy="5822085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Imitation learning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 from the expert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are:</a:t>
                </a:r>
              </a:p>
              <a:p>
                <a:pPr lvl="2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build the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𝒅𝒆𝒍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𝒊𝒏𝒔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𝒊𝒏𝒔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(to design a </a:t>
                </a:r>
                <a:r>
                  <a:rPr lang="en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roll-in </a:t>
                </a:r>
                <a:r>
                  <a:rPr lang="en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</a:t>
                </a:r>
                <a:r>
                  <a:rPr lang="en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determines the state distribution fed to </a:t>
                </a:r>
                <a:r>
                  <a:rPr lang="el-GR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l-GR" altLang="zh-CN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l-GR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during training)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design the corresponding labels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⋅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⋅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⋅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expert actions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457200" lvl="1" indent="0">
                  <a:buNone/>
                </a:pPr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FE9DA4-4BDA-1B4B-9DA2-641542D17C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40143" cy="5822085"/>
              </a:xfrm>
              <a:blipFill>
                <a:blip r:embed="rId3"/>
                <a:stretch>
                  <a:fillRect l="-928" t="-1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EC96717-B533-824D-9789-FF5CA67EE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94" y="2412238"/>
            <a:ext cx="10971448" cy="153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1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2AE75-48C5-4944-9562-9ADCF4C5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23562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Training: the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roll-in policy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C1DAD48A-3D86-C94C-A6A5-531DA0028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54405" y="1690688"/>
            <a:ext cx="6627965" cy="469362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36B7F226-0BA6-F742-B0F3-2A1CF1555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03" y="4262551"/>
            <a:ext cx="4968549" cy="1937095"/>
          </a:xfrm>
          <a:prstGeom prst="rect">
            <a:avLst/>
          </a:prstGeom>
        </p:spPr>
      </p:pic>
      <p:graphicFrame>
        <p:nvGraphicFramePr>
          <p:cNvPr id="13" name="Diagram 5">
            <a:extLst>
              <a:ext uri="{FF2B5EF4-FFF2-40B4-BE49-F238E27FC236}">
                <a16:creationId xmlns:a16="http://schemas.microsoft.com/office/drawing/2014/main" id="{F13E28D3-7A29-AC44-920F-8661E8FF90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8063266"/>
              </p:ext>
            </p:extLst>
          </p:nvPr>
        </p:nvGraphicFramePr>
        <p:xfrm>
          <a:off x="585857" y="1594621"/>
          <a:ext cx="3827117" cy="276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4" name="Oval 7">
            <a:extLst>
              <a:ext uri="{FF2B5EF4-FFF2-40B4-BE49-F238E27FC236}">
                <a16:creationId xmlns:a16="http://schemas.microsoft.com/office/drawing/2014/main" id="{1FD459D4-3299-2D4C-96FC-AFF7C0F00698}"/>
              </a:ext>
            </a:extLst>
          </p:cNvPr>
          <p:cNvSpPr/>
          <p:nvPr/>
        </p:nvSpPr>
        <p:spPr>
          <a:xfrm>
            <a:off x="3150704" y="1833769"/>
            <a:ext cx="293205" cy="293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S" dirty="0"/>
              <a:t>1</a:t>
            </a:r>
            <a:endParaRPr lang="en-US" dirty="0"/>
          </a:p>
        </p:txBody>
      </p:sp>
      <p:sp>
        <p:nvSpPr>
          <p:cNvPr id="15" name="Oval 9">
            <a:extLst>
              <a:ext uri="{FF2B5EF4-FFF2-40B4-BE49-F238E27FC236}">
                <a16:creationId xmlns:a16="http://schemas.microsoft.com/office/drawing/2014/main" id="{C63ECD18-D6ED-BC4B-9ABC-382083D18672}"/>
              </a:ext>
            </a:extLst>
          </p:cNvPr>
          <p:cNvSpPr/>
          <p:nvPr/>
        </p:nvSpPr>
        <p:spPr>
          <a:xfrm>
            <a:off x="2352812" y="3354598"/>
            <a:ext cx="293205" cy="293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S" dirty="0"/>
              <a:t>2</a:t>
            </a:r>
            <a:endParaRPr lang="en-US" dirty="0"/>
          </a:p>
        </p:txBody>
      </p:sp>
      <p:sp>
        <p:nvSpPr>
          <p:cNvPr id="16" name="Oval 11">
            <a:extLst>
              <a:ext uri="{FF2B5EF4-FFF2-40B4-BE49-F238E27FC236}">
                <a16:creationId xmlns:a16="http://schemas.microsoft.com/office/drawing/2014/main" id="{83132479-0F80-A641-BB98-03D7E5321E38}"/>
              </a:ext>
            </a:extLst>
          </p:cNvPr>
          <p:cNvSpPr/>
          <p:nvPr/>
        </p:nvSpPr>
        <p:spPr>
          <a:xfrm>
            <a:off x="1163429" y="1833769"/>
            <a:ext cx="293205" cy="293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S" dirty="0"/>
              <a:t>3</a:t>
            </a:r>
            <a:endParaRPr lang="en-US" dirty="0"/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3DD42BD6-12B7-4444-B7A0-A060D51C72E1}"/>
              </a:ext>
            </a:extLst>
          </p:cNvPr>
          <p:cNvSpPr/>
          <p:nvPr/>
        </p:nvSpPr>
        <p:spPr>
          <a:xfrm>
            <a:off x="5421538" y="3574046"/>
            <a:ext cx="293205" cy="293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S" dirty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81181AB3-46E2-6C4B-A740-3F6C587DEAA5}"/>
                  </a:ext>
                </a:extLst>
              </p:cNvPr>
              <p:cNvSpPr txBox="1"/>
              <p:nvPr/>
            </p:nvSpPr>
            <p:spPr>
              <a:xfrm>
                <a:off x="2430117" y="4329505"/>
                <a:ext cx="1013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A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A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A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S" b="0" i="1" smtClean="0">
                              <a:latin typeface="Cambria Math" panose="02040503050406030204" pitchFamily="18" charset="0"/>
                            </a:rPr>
                            <m:t>ins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81181AB3-46E2-6C4B-A740-3F6C587DE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117" y="4329505"/>
                <a:ext cx="1013792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6">
                <a:extLst>
                  <a:ext uri="{FF2B5EF4-FFF2-40B4-BE49-F238E27FC236}">
                    <a16:creationId xmlns:a16="http://schemas.microsoft.com/office/drawing/2014/main" id="{ECCA266B-B3BF-8B48-8C55-5F730A56EB33}"/>
                  </a:ext>
                </a:extLst>
              </p:cNvPr>
              <p:cNvSpPr txBox="1"/>
              <p:nvPr/>
            </p:nvSpPr>
            <p:spPr>
              <a:xfrm>
                <a:off x="2266120" y="6014980"/>
                <a:ext cx="1013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A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AS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A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S" b="0" i="1" smtClean="0">
                              <a:latin typeface="Cambria Math" panose="02040503050406030204" pitchFamily="18" charset="0"/>
                            </a:rPr>
                            <m:t>ins</m:t>
                          </m:r>
                        </m:sub>
                        <m:sup>
                          <m:r>
                            <a:rPr lang="en-A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6">
                <a:extLst>
                  <a:ext uri="{FF2B5EF4-FFF2-40B4-BE49-F238E27FC236}">
                    <a16:creationId xmlns:a16="http://schemas.microsoft.com/office/drawing/2014/main" id="{ECCA266B-B3BF-8B48-8C55-5F730A56E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120" y="6014980"/>
                <a:ext cx="1013792" cy="369332"/>
              </a:xfrm>
              <a:prstGeom prst="rect">
                <a:avLst/>
              </a:prstGeom>
              <a:blipFill>
                <a:blip r:embed="rId11"/>
                <a:stretch>
                  <a:fillRect r="-6173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8">
            <a:extLst>
              <a:ext uri="{FF2B5EF4-FFF2-40B4-BE49-F238E27FC236}">
                <a16:creationId xmlns:a16="http://schemas.microsoft.com/office/drawing/2014/main" id="{F1DF97E9-25D8-EC49-BF88-E149AF854A43}"/>
              </a:ext>
            </a:extLst>
          </p:cNvPr>
          <p:cNvSpPr/>
          <p:nvPr/>
        </p:nvSpPr>
        <p:spPr>
          <a:xfrm>
            <a:off x="5421537" y="4139618"/>
            <a:ext cx="293205" cy="293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S" dirty="0"/>
              <a:t>2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57C27D-0F98-6F47-A0DD-3AED21773D7D}"/>
              </a:ext>
            </a:extLst>
          </p:cNvPr>
          <p:cNvSpPr/>
          <p:nvPr/>
        </p:nvSpPr>
        <p:spPr>
          <a:xfrm>
            <a:off x="5421989" y="4685974"/>
            <a:ext cx="293205" cy="293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S" dirty="0"/>
              <a:t>3</a:t>
            </a:r>
            <a:endParaRPr lang="en-US" dirty="0"/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4750A4E0-F2AD-ED4F-931A-FA70D707A29C}"/>
              </a:ext>
            </a:extLst>
          </p:cNvPr>
          <p:cNvSpPr/>
          <p:nvPr/>
        </p:nvSpPr>
        <p:spPr>
          <a:xfrm>
            <a:off x="5762632" y="3366572"/>
            <a:ext cx="153820" cy="68290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11E3F2AB-BA3C-6E4B-A986-CA5D9E0F1B5D}"/>
              </a:ext>
            </a:extLst>
          </p:cNvPr>
          <p:cNvSpPr/>
          <p:nvPr/>
        </p:nvSpPr>
        <p:spPr>
          <a:xfrm>
            <a:off x="5746455" y="4484398"/>
            <a:ext cx="153820" cy="68290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9FA08646-EB42-F14A-8C22-3B46D5F42171}"/>
              </a:ext>
            </a:extLst>
          </p:cNvPr>
          <p:cNvCxnSpPr/>
          <p:nvPr/>
        </p:nvCxnSpPr>
        <p:spPr>
          <a:xfrm flipH="1">
            <a:off x="5746455" y="4329505"/>
            <a:ext cx="1699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84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2AE75-48C5-4944-9562-9ADCF4C5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23562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Training: the expert action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FE9DA4-4BDA-1B4B-9DA2-641542D17C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252069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kumimoji="1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expert actions </a:t>
                </a:r>
                <a:r>
                  <a:rPr lang="e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a∗ (either oracle insertion p∗ , t∗ or oracle deletion d∗ )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defined as follows, where D denotes </a:t>
                </a:r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Levenshtein</a:t>
                </a:r>
                <a:r>
                  <a:rPr lang="e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distance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target sequence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two choices:</a:t>
                </a:r>
              </a:p>
              <a:p>
                <a:pPr lvl="1"/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ground truth target sequence. (oracle)</a:t>
                </a:r>
              </a:p>
              <a:p>
                <a:pPr lvl="1"/>
                <a:r>
                  <a:rPr lang="en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beam-search result of an auto-regressive teacher-model. (sequential knowledge distillation)  ⭐️ </a:t>
                </a:r>
              </a:p>
              <a:p>
                <a:pPr marL="457200" lvl="1" indent="0">
                  <a:buNone/>
                </a:pPr>
                <a:r>
                  <a:rPr lang="en" altLang="zh-CN" sz="2800" dirty="0"/>
                  <a:t>	* </a:t>
                </a:r>
                <a:r>
                  <a:rPr lang="en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crucial to construct an expert policy in imitation learning 	which </a:t>
                </a:r>
                <a:r>
                  <a:rPr lang="en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cannot be too hard or too weak to learn from</a:t>
                </a:r>
                <a:r>
                  <a:rPr lang="en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kumimoji="1"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FE9DA4-4BDA-1B4B-9DA2-641542D17C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252069"/>
              </a:xfrm>
              <a:blipFill>
                <a:blip r:embed="rId3"/>
                <a:stretch>
                  <a:fillRect l="-965" t="-2421" r="-13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43B15B0-475F-BE47-BA50-15BC20F0D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609" y="2707575"/>
            <a:ext cx="4643445" cy="81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69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2AE75-48C5-4944-9562-9ADCF4C5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23562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FE9DA4-4BDA-1B4B-9DA2-641542D17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52069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Greedy decoding: </a:t>
            </a:r>
          </a:p>
          <a:p>
            <a:pPr marL="457200" lvl="1" indent="0">
              <a:buNone/>
            </a:pPr>
            <a:r>
              <a:rPr lang="e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Greedily pick up the actions associated with the highest probabilities in all the three classifiers.</a:t>
            </a:r>
          </a:p>
          <a:p>
            <a:pPr marL="457200" lvl="1" indent="0">
              <a:buNone/>
            </a:pP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Termination condition:</a:t>
            </a:r>
          </a:p>
          <a:p>
            <a:pPr lvl="1"/>
            <a:r>
              <a:rPr lang="en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Looping: </a:t>
            </a:r>
            <a:r>
              <a:rPr lang="e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two consecutive refinement iterations return the same output.</a:t>
            </a:r>
          </a:p>
          <a:p>
            <a:pPr lvl="1"/>
            <a:r>
              <a:rPr lang="en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  <a:r>
              <a:rPr lang="e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when reaches the maximum number of iterations.</a:t>
            </a:r>
          </a:p>
          <a:p>
            <a:pPr lvl="2"/>
            <a:endParaRPr lang="e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021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2AE75-48C5-4944-9562-9ADCF4C5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23562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FE9DA4-4BDA-1B4B-9DA2-641542D17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52069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(machine translation / summarization)</a:t>
            </a: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F73D0F-0891-B04D-BBA1-57269BAA4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672" y="2434442"/>
            <a:ext cx="9920665" cy="362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65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2AE75-48C5-4944-9562-9ADCF4C5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23562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FE9DA4-4BDA-1B4B-9DA2-641542D17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52069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(machine translation / summarization)</a:t>
            </a:r>
          </a:p>
          <a:p>
            <a:pPr lvl="1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decoding speed</a:t>
            </a:r>
          </a:p>
          <a:p>
            <a:pPr marL="457200" lvl="1" indent="0">
              <a:buNone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EA13A8-6725-5147-88A2-A4A38B732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416" y="2744763"/>
            <a:ext cx="6374100" cy="392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31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2AE75-48C5-4944-9562-9ADCF4C5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23562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FE9DA4-4BDA-1B4B-9DA2-641542D17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52069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(machine translation / summarization)</a:t>
            </a:r>
          </a:p>
          <a:p>
            <a:pPr lvl="1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Trade-off between performance and speed in terms of early exiting strategies.</a:t>
            </a:r>
          </a:p>
          <a:p>
            <a:pPr marL="457200" lvl="1" indent="0">
              <a:buNone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57200" lvl="1" indent="0">
              <a:buNone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recall: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Exiting: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which attaches the classifiers 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 an intermediate block instead 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of the last to save computation.</a:t>
            </a:r>
          </a:p>
          <a:p>
            <a:pPr marL="457200" lvl="1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(m-n): m block for deletion; 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 for placeholder prediction</a:t>
            </a:r>
          </a:p>
          <a:p>
            <a:pPr marL="457200" lvl="1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D72C425-262F-BA4E-B13D-8FA9359C3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981" y="2643127"/>
            <a:ext cx="4521100" cy="407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4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2AE75-48C5-4944-9562-9ADCF4C5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23562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FE9DA4-4BDA-1B4B-9DA2-641542D17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52069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(machine translation / summarization)</a:t>
            </a:r>
          </a:p>
          <a:p>
            <a:pPr lvl="1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weight sharing</a:t>
            </a:r>
          </a:p>
          <a:p>
            <a:pPr marL="457200" lvl="1" indent="0">
              <a:buNone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recall: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sharing is in default. However, separated blocks for each 	classifiers can be leveraged.</a:t>
            </a:r>
          </a:p>
          <a:p>
            <a:pPr marL="457200" lvl="1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B64B77-429B-FB40-9B9E-811D47188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45" y="3587749"/>
            <a:ext cx="85471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84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2AE75-48C5-4944-9562-9ADCF4C5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23562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FE9DA4-4BDA-1B4B-9DA2-641542D17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52069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refinement (automatic post editing)</a:t>
            </a: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719F7E-6AE3-A74E-92B9-737B832C3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84" y="2854410"/>
            <a:ext cx="9574992" cy="209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8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2AE75-48C5-4944-9562-9ADCF4C5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23562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FE9DA4-4BDA-1B4B-9DA2-641542D17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novel sequence generation paradigm which is the first to facilitate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only </a:t>
            </a:r>
            <a:r>
              <a:rPr lang="en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generation</a:t>
            </a: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also </a:t>
            </a:r>
            <a:r>
              <a:rPr lang="en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 sequence refinement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two iterative operations: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3-4 times faster during inference (in MT) while keeping the performance almost matched with autoregressive methods.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025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163D6-712A-1741-9345-3B7ADA7DC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642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listening!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319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2AE75-48C5-4944-9562-9ADCF4C5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23562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Autoregressive vs Non-autoregressive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FE9DA4-4BDA-1B4B-9DA2-641542D17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68941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Autoregressive</a:t>
            </a:r>
          </a:p>
          <a:p>
            <a:pPr lvl="1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Training: parallel</a:t>
            </a:r>
          </a:p>
          <a:p>
            <a:pPr lvl="1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Inference: step by step, </a:t>
            </a:r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O(n)	</a:t>
            </a: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Non-autoregressive</a:t>
            </a:r>
          </a:p>
          <a:p>
            <a:pPr lvl="1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Training: parallel</a:t>
            </a:r>
          </a:p>
          <a:p>
            <a:pPr lvl="1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Inference: parallel: </a:t>
            </a:r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O(log(n)), O(C)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1DDF0F-9396-DE43-A999-D7B52BC03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030929"/>
            <a:ext cx="45720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5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2AE75-48C5-4944-9562-9ADCF4C5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23562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Autoregressive vs Non-autoregressive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FE9DA4-4BDA-1B4B-9DA2-641542D17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68941"/>
          </a:xfrm>
        </p:spPr>
        <p:txBody>
          <a:bodyPr>
            <a:normAutofit/>
          </a:bodyPr>
          <a:lstStyle/>
          <a:p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trade-off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latency and quality.</a:t>
            </a:r>
          </a:p>
          <a:p>
            <a:pPr lvl="1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Pure autoregressive generation methods generate texts with good quality but at a low speed. O(n)</a:t>
            </a:r>
          </a:p>
          <a:p>
            <a:pPr lvl="1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Pure parallel generation methods (one pass decoding) dramatically speed up inference, but at a huge cost of performance degradation. O(1)</a:t>
            </a:r>
          </a:p>
          <a:p>
            <a:pPr lvl="1"/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sweet spot  ⭐️: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O(C)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/O(log(n))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methods.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Where the inference latency and the generation quality can be balanced.</a:t>
            </a:r>
          </a:p>
          <a:p>
            <a:pPr marL="457200" lvl="1" indent="0">
              <a:buNone/>
            </a:pP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comes </a:t>
            </a:r>
            <a:r>
              <a:rPr kumimoji="1"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Levenshtein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Transformer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b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2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2AE75-48C5-4944-9562-9ADCF4C5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23562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FE9DA4-4BDA-1B4B-9DA2-641542D17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 three steps in one iteration</a:t>
            </a: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tokens</a:t>
            </a:r>
          </a:p>
          <a:p>
            <a:pPr lvl="1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placeholders</a:t>
            </a:r>
          </a:p>
          <a:p>
            <a:pPr lvl="1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Fill-in tokens</a:t>
            </a: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each step, the </a:t>
            </a:r>
          </a:p>
          <a:p>
            <a:pPr marL="457200" lvl="1" indent="0">
              <a:buNone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process </a:t>
            </a:r>
          </a:p>
          <a:p>
            <a:pPr marL="457200" lvl="1" indent="0">
              <a:buNone/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 in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2737F9-0830-7D47-AE2A-ADF17B06F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373" y="2255901"/>
            <a:ext cx="8039594" cy="441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10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2AE75-48C5-4944-9562-9ADCF4C5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23562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FE9DA4-4BDA-1B4B-9DA2-641542D17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52069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 three steps in one iteration (1/3)</a:t>
            </a:r>
          </a:p>
          <a:p>
            <a:pPr lvl="1"/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tokens using a </a:t>
            </a:r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 Classifier 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operation results in a new sequence, denoted as                       .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5DAFE5-B3C1-2847-9B87-A7DD39D68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677" y="2920017"/>
            <a:ext cx="7542645" cy="6707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2F06319-D2E6-9843-9EA8-E61BC7F82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818" y="6076970"/>
            <a:ext cx="1828800" cy="558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17ECEB1-8DC9-6544-B5B7-E1B59F8F6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2183" y="3725655"/>
            <a:ext cx="4271159" cy="245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5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2AE75-48C5-4944-9562-9ADCF4C5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23562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FE9DA4-4BDA-1B4B-9DA2-641542D17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52069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 three steps in one iteration (2/3)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placeholders using </a:t>
            </a:r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Placeholder Classifier 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operation results in a new sequence, denoted as                       .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2A1E14-8738-2144-A569-31B5BD7F2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786" y="3868407"/>
            <a:ext cx="3963588" cy="19926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1268C43-56C7-D343-9F26-FF31423A6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491" y="2900692"/>
            <a:ext cx="9973309" cy="7518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5B59245-6840-CD44-B726-AED4377C5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0238" y="6168596"/>
            <a:ext cx="1686298" cy="43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2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2AE75-48C5-4944-9562-9ADCF4C5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23562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FE9DA4-4BDA-1B4B-9DA2-641542D17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52069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 three steps in one iteration (3/3)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Fill-in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tokens using </a:t>
            </a:r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 Classifier 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operation results in a final sequence.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674555-363C-9443-A937-C456B8DA3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2886528"/>
            <a:ext cx="7645400" cy="6731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EE585B9-6D5D-6344-BAAE-9882578E9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905" y="3694564"/>
            <a:ext cx="4587967" cy="227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76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B723-CF71-48C8-9ECD-AEBE981B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Miscellaneous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AB8B1-EBDF-4B6B-86DC-D47A24C6B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sharing is in default. However, separated blocks for each classifiers can be leveraged.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"Early Exit" which attaches the classifiers to an intermediate block instead of the last to save computation.</a:t>
            </a:r>
          </a:p>
        </p:txBody>
      </p:sp>
    </p:spTree>
    <p:extLst>
      <p:ext uri="{BB962C8B-B14F-4D97-AF65-F5344CB8AC3E}">
        <p14:creationId xmlns:p14="http://schemas.microsoft.com/office/powerpoint/2010/main" val="254507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9970</TotalTime>
  <Words>807</Words>
  <Application>Microsoft Macintosh PowerPoint</Application>
  <PresentationFormat>宽屏</PresentationFormat>
  <Paragraphs>209</Paragraphs>
  <Slides>20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Arial</vt:lpstr>
      <vt:lpstr>Cambria Math</vt:lpstr>
      <vt:lpstr>Times New Roman</vt:lpstr>
      <vt:lpstr>Office 主题​​</vt:lpstr>
      <vt:lpstr>Levenshtein Transformer s NeurIPS 2019 </vt:lpstr>
      <vt:lpstr>Overview</vt:lpstr>
      <vt:lpstr>Autoregressive vs Non-autoregressive</vt:lpstr>
      <vt:lpstr>Autoregressive vs Non-autoregressive</vt:lpstr>
      <vt:lpstr>Model</vt:lpstr>
      <vt:lpstr>Model</vt:lpstr>
      <vt:lpstr>Model</vt:lpstr>
      <vt:lpstr>Model</vt:lpstr>
      <vt:lpstr>Miscellaneous</vt:lpstr>
      <vt:lpstr>Training</vt:lpstr>
      <vt:lpstr>Training</vt:lpstr>
      <vt:lpstr>Training: the roll-in policy </vt:lpstr>
      <vt:lpstr>Training: the expert action</vt:lpstr>
      <vt:lpstr>Inference</vt:lpstr>
      <vt:lpstr>Experiments</vt:lpstr>
      <vt:lpstr>Experiments</vt:lpstr>
      <vt:lpstr>Experiments</vt:lpstr>
      <vt:lpstr>Experiments</vt:lpstr>
      <vt:lpstr>Experiments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liuchang97@pku.edu.cn</dc:creator>
  <cp:lastModifiedBy>Chang Liu (FA Talent)</cp:lastModifiedBy>
  <cp:revision>350</cp:revision>
  <dcterms:created xsi:type="dcterms:W3CDTF">2020-03-03T10:09:04Z</dcterms:created>
  <dcterms:modified xsi:type="dcterms:W3CDTF">2020-05-21T07:47:12Z</dcterms:modified>
</cp:coreProperties>
</file>