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0"/>
  </p:notesMasterIdLst>
  <p:sldIdLst>
    <p:sldId id="280" r:id="rId3"/>
    <p:sldId id="260" r:id="rId4"/>
    <p:sldId id="300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  <p:sldId id="312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/>
    <p:restoredTop sz="79575" autoAdjust="0"/>
  </p:normalViewPr>
  <p:slideViewPr>
    <p:cSldViewPr snapToGrid="0" snapToObjects="1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1452237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Conv:</a:t>
            </a:r>
          </a:p>
          <a:p>
            <a:pPr marL="0" indent="0">
              <a:buNone/>
            </a:pPr>
            <a:r>
              <a:rPr lang="en-US" altLang="zh-CN" dirty="0"/>
              <a:t>Primary</a:t>
            </a:r>
            <a:r>
              <a:rPr lang="zh-CN" altLang="en-US" dirty="0"/>
              <a:t>：代码里没有</a:t>
            </a:r>
            <a:r>
              <a:rPr lang="en-US" altLang="zh-CN" dirty="0"/>
              <a:t>conv</a:t>
            </a:r>
            <a:r>
              <a:rPr lang="zh-CN" altLang="en-US" dirty="0"/>
              <a:t>，只有</a:t>
            </a:r>
            <a:r>
              <a:rPr lang="en-US" altLang="zh-CN" dirty="0"/>
              <a:t>linear</a:t>
            </a:r>
          </a:p>
          <a:p>
            <a:pPr marL="0" indent="0">
              <a:buNone/>
            </a:pPr>
            <a:r>
              <a:rPr lang="en-US" altLang="zh-CN" dirty="0"/>
              <a:t>Secondary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conv1d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self.conv1_1 = torch.nn.Conv1d(512,512,1) </a:t>
            </a:r>
          </a:p>
          <a:p>
            <a:pPr marL="457200" lvl="1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self.conv1_2 = torch.nn.Conv1d(512,256,1) </a:t>
            </a:r>
          </a:p>
          <a:p>
            <a:pPr marL="457200" lvl="1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self.conv1_3 = torch.nn.Conv1d(256,int((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self.crop_point_num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*3)/128),1)</a:t>
            </a:r>
          </a:p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conv1d</a:t>
            </a:r>
          </a:p>
          <a:p>
            <a:pPr marL="0" indent="0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self.conv2_1 = torch.nn.Conv1d(128,6,1)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3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个项，分别对应了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secondary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用倒角距离。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in measures the average nearest squared distance between predicted point cloud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注意这边的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都是残缺的，降采样得到的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骨骼的点，也是网络要学习的点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92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MLP: conv2d</a:t>
            </a:r>
          </a:p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5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66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Vanilla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：没有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</a:p>
          <a:p>
            <a:pPr marL="0" indent="0"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可以让生成的点云更加真实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13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39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2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2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1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0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输入：不完整点云，输出：补全后的点云</a:t>
            </a:r>
            <a:endParaRPr lang="en-US" altLang="zh-CN" dirty="0"/>
          </a:p>
          <a:p>
            <a:r>
              <a:rPr lang="zh-CN" altLang="en-US" dirty="0"/>
              <a:t>学习一个类别的特性，而不是某个对象的细节</a:t>
            </a:r>
            <a:endParaRPr lang="en-US" altLang="zh-CN" dirty="0"/>
          </a:p>
          <a:p>
            <a:r>
              <a:rPr lang="zh-CN" altLang="en-US" dirty="0"/>
              <a:t>可能会修改已知点，造成噪声和细节的丢失（椅子背后的横杠）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Segoe UI"/>
              </a:rPr>
              <a:t>genus-wise: 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类别失真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主要特点：</a:t>
            </a:r>
            <a:endParaRPr lang="en-US" altLang="zh-CN" dirty="0"/>
          </a:p>
          <a:p>
            <a:pPr marL="228600" indent="-228600">
              <a:buAutoNum type="arabicParenBoth"/>
            </a:pPr>
            <a:r>
              <a:rPr lang="zh-CN" altLang="en-US" dirty="0"/>
              <a:t>输入残缺的点云，输出的残缺的部分，好处：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保留了原始点云的几何特征。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让网络专注于丢失的部分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 更好的特征提取器，包含了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(3)</a:t>
            </a:r>
            <a:r>
              <a:rPr lang="zh-CN" altLang="en-US" dirty="0"/>
              <a:t> 解决类别失真：用了点金字塔</a:t>
            </a:r>
            <a:r>
              <a:rPr lang="en-US" altLang="zh-CN" dirty="0"/>
              <a:t>decoder</a:t>
            </a:r>
            <a:r>
              <a:rPr lang="zh-CN" altLang="en-US" dirty="0"/>
              <a:t>，提取了一级、二级，更细节的点。一二级的点作为基本点，用于生长出最后的细节的点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6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PPD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https://zhuanlan.zhihu.com/p/114522377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3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9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9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PF-Net: Point Fractal Network for 3D Point Cloud Completion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48960" y="3781152"/>
            <a:ext cx="2294080" cy="54989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工学院  钱浩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/>
                <a:ea typeface="微软雅黑"/>
                <a:cs typeface=""/>
              </a:rPr>
              <a:t>0121511371020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41164" y="929951"/>
            <a:ext cx="11884996" cy="170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PF-Net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：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Point Pyramid Decoder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Method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6560B6-E8F9-4F11-BF83-DCC91C49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26" y="1473556"/>
            <a:ext cx="8945097" cy="48439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FBD681-13F0-40E8-A33B-E2F67C502643}"/>
              </a:ext>
            </a:extLst>
          </p:cNvPr>
          <p:cNvSpPr/>
          <p:nvPr/>
        </p:nvSpPr>
        <p:spPr>
          <a:xfrm>
            <a:off x="595853" y="1789908"/>
            <a:ext cx="1434966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primary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C49D24-BF25-4325-BE7F-525AEE4A5C27}"/>
              </a:ext>
            </a:extLst>
          </p:cNvPr>
          <p:cNvSpPr/>
          <p:nvPr/>
        </p:nvSpPr>
        <p:spPr>
          <a:xfrm>
            <a:off x="595853" y="3063866"/>
            <a:ext cx="1434966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secondary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882515-2ED9-4AF1-A971-294BBE9370BF}"/>
              </a:ext>
            </a:extLst>
          </p:cNvPr>
          <p:cNvSpPr/>
          <p:nvPr/>
        </p:nvSpPr>
        <p:spPr>
          <a:xfrm>
            <a:off x="595853" y="4690691"/>
            <a:ext cx="1434966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detailed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67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41164" y="929951"/>
            <a:ext cx="11884996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PF-Net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：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Loss Function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2 parts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： 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multi-stage completion loss &amp; adversarial loss.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Method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A3516E-2B61-4078-94A8-26470D8E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806" y="3305891"/>
            <a:ext cx="6620319" cy="10550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2A6CE7-7DE5-4ED1-97CE-D22A8176C017}"/>
              </a:ext>
            </a:extLst>
          </p:cNvPr>
          <p:cNvSpPr/>
          <p:nvPr/>
        </p:nvSpPr>
        <p:spPr>
          <a:xfrm>
            <a:off x="741164" y="2730726"/>
            <a:ext cx="320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multi-stage completion loss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AC2E0A-EB98-4097-A1E6-FEA8CD19C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806" y="4392926"/>
            <a:ext cx="6620319" cy="7324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90EA625-6715-4BBC-AEB7-FC8F4460475D}"/>
              </a:ext>
            </a:extLst>
          </p:cNvPr>
          <p:cNvSpPr/>
          <p:nvPr/>
        </p:nvSpPr>
        <p:spPr>
          <a:xfrm>
            <a:off x="741163" y="5551898"/>
            <a:ext cx="990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GT</a:t>
            </a:r>
            <a:r>
              <a:rPr lang="en-US" altLang="zh-CN" baseline="30000" dirty="0"/>
              <a:t>’</a:t>
            </a:r>
            <a:r>
              <a:rPr lang="en-US" altLang="zh-CN" dirty="0"/>
              <a:t>,Y</a:t>
            </a:r>
            <a:r>
              <a:rPr lang="en-US" altLang="zh-CN" baseline="-25000" dirty="0"/>
              <a:t>GT</a:t>
            </a:r>
            <a:r>
              <a:rPr lang="en-US" altLang="zh-CN" baseline="30000" dirty="0"/>
              <a:t>’’</a:t>
            </a:r>
            <a:r>
              <a:rPr lang="en-US" altLang="zh-CN" dirty="0"/>
              <a:t>:  subsampled ground truth. They are the feature points of the missing region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3329AB-71B5-4DC5-92A1-3A1F5594B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198" y="1922738"/>
            <a:ext cx="4042562" cy="64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41164" y="929951"/>
            <a:ext cx="11884996" cy="45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PF-Net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：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Adversarial Loss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Method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B9AC5C-BBCF-45C4-B52F-7FEE14A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41" y="1583503"/>
            <a:ext cx="8233840" cy="104426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422EB8F-D7EB-4135-B9E4-7DB5AAC72171}"/>
              </a:ext>
            </a:extLst>
          </p:cNvPr>
          <p:cNvSpPr/>
          <p:nvPr/>
        </p:nvSpPr>
        <p:spPr>
          <a:xfrm>
            <a:off x="4571191" y="2793916"/>
            <a:ext cx="5274142" cy="87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MRE 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Multi-Resolution Encoder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PPD  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Point  Pyramid  Decoder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25E9C9D-0782-4808-8D78-5F90455E7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341" y="3032726"/>
            <a:ext cx="2743438" cy="3962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E902D9-C733-43C4-8C6A-418D80A26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182" y="3976896"/>
            <a:ext cx="1752752" cy="38103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7A7CEBB-57C4-4040-BEC2-4A5A7477EC91}"/>
              </a:ext>
            </a:extLst>
          </p:cNvPr>
          <p:cNvSpPr/>
          <p:nvPr/>
        </p:nvSpPr>
        <p:spPr>
          <a:xfrm>
            <a:off x="5171861" y="3881461"/>
            <a:ext cx="2935819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predicted missing region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07AC676-E282-4611-9AE3-3A43AE168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151" y="3976896"/>
            <a:ext cx="381033" cy="38103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A1BAB32-4D9F-42F8-B405-0C4C914D0385}"/>
              </a:ext>
            </a:extLst>
          </p:cNvPr>
          <p:cNvSpPr/>
          <p:nvPr/>
        </p:nvSpPr>
        <p:spPr>
          <a:xfrm>
            <a:off x="741164" y="4646762"/>
            <a:ext cx="11884996" cy="170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Discriminator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a classification network with similar structure as CMLP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MLP [64-64-128-256] 	-&gt;   Latent vector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F 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:  448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64+128+256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FC[256,128,16,1]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247703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41164" y="929951"/>
            <a:ext cx="9378196" cy="5548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Evaluation index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Pred</a:t>
            </a:r>
            <a:r>
              <a:rPr lang="en-US" altLang="zh-CN" dirty="0"/>
              <a:t> → GT error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3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average squared distance from each point in prediction to its closest in ground truth</a:t>
            </a:r>
          </a:p>
          <a:p>
            <a:pPr marL="74293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measure how difference the prediction is from the ground truth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GT → </a:t>
            </a:r>
            <a:r>
              <a:rPr lang="en-US" altLang="zh-CN" dirty="0" err="1"/>
              <a:t>Pred</a:t>
            </a:r>
            <a:r>
              <a:rPr lang="en-US" altLang="zh-CN" dirty="0"/>
              <a:t> error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3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average square distance from each point in the ground truth to its closest in prediction</a:t>
            </a:r>
          </a:p>
          <a:p>
            <a:pPr marL="74293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Indicate the degree of the ground truth surface being covered by the shape of the prediction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82791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41164" y="929951"/>
            <a:ext cx="9378196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Overall point cloud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Experiments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579AF4-3CBB-476E-8936-EB329FD50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73" y="1662761"/>
            <a:ext cx="10646063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6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41164" y="929951"/>
            <a:ext cx="9378196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Missing point cloud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Experiments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1C696E-1B1A-40A5-8022-4D0EE51C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1791763"/>
            <a:ext cx="10607959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8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Experiments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4E41C7-051F-4AE2-8522-9DA7AC4F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19" y="951697"/>
            <a:ext cx="9151941" cy="590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48960" y="3613211"/>
            <a:ext cx="2294080" cy="54989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钱浩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/>
                <a:ea typeface="微软雅黑"/>
                <a:cs typeface=""/>
              </a:rPr>
              <a:t>0121511371020</a:t>
            </a: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1335097" y="1667963"/>
            <a:ext cx="8993891" cy="333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Title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: PF-Net: Point Fractal Network for 3D Point Cloud Completion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Conference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:  CVPR 2020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Institute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: Shanghai Jiao Tong University &amp; </a:t>
            </a:r>
            <a:r>
              <a:rPr lang="en-US" altLang="zh-CN" dirty="0" err="1">
                <a:solidFill>
                  <a:srgbClr val="000000"/>
                </a:solidFill>
                <a:latin typeface="Segoe UI"/>
              </a:rPr>
              <a:t>SenseTime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Author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latin typeface="Segoe UI"/>
              </a:rPr>
              <a:t>Zitian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Huang, </a:t>
            </a:r>
            <a:r>
              <a:rPr lang="en-US" altLang="zh-CN" dirty="0" err="1">
                <a:solidFill>
                  <a:srgbClr val="000000"/>
                </a:solidFill>
                <a:latin typeface="Segoe UI"/>
              </a:rPr>
              <a:t>Yikuan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Yu, </a:t>
            </a:r>
            <a:r>
              <a:rPr lang="en-US" altLang="zh-CN" dirty="0" err="1">
                <a:solidFill>
                  <a:srgbClr val="000000"/>
                </a:solidFill>
                <a:latin typeface="Segoe UI"/>
              </a:rPr>
              <a:t>Jiawen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Xu, Feng Ni, Xinyi Le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PDF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:  https://arxiv.org/pdf/2003.00410.pdf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ode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: https://github.com/zztianzz/PF-Net-Point-Fractal-Network.git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Information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1148485" y="1468215"/>
            <a:ext cx="8993891" cy="277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Why 3D Point Cloud Completion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？</a:t>
            </a:r>
            <a:endParaRPr lang="en-US" altLang="zh-CN" b="1" dirty="0">
              <a:solidFill>
                <a:srgbClr val="000000"/>
              </a:solidFill>
              <a:latin typeface="Segoe UI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occlusion,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light reflection,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transparency of surface material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limitations of sensor resolution and viewing angle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Introduction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8DF91B-F3CE-4FCE-AB0D-D422AF44A995}"/>
              </a:ext>
            </a:extLst>
          </p:cNvPr>
          <p:cNvSpPr/>
          <p:nvPr/>
        </p:nvSpPr>
        <p:spPr>
          <a:xfrm>
            <a:off x="7170529" y="2856255"/>
            <a:ext cx="4774256" cy="560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a loss of geometric and semantic information</a:t>
            </a:r>
            <a:endParaRPr lang="zh-CN" altLang="en-US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FE10D1F-ED3D-47A4-A0DD-A43806AD6BDC}"/>
              </a:ext>
            </a:extLst>
          </p:cNvPr>
          <p:cNvSpPr/>
          <p:nvPr/>
        </p:nvSpPr>
        <p:spPr>
          <a:xfrm>
            <a:off x="6419461" y="2990185"/>
            <a:ext cx="587829" cy="560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65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1148485" y="1468215"/>
            <a:ext cx="11043515" cy="277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Previous work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：</a:t>
            </a:r>
            <a:endParaRPr lang="en-US" altLang="zh-CN" b="1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L-GAN</a:t>
            </a:r>
            <a:r>
              <a:rPr lang="en-US" altLang="zh-CN" baseline="30000" dirty="0"/>
              <a:t>[1]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PCN</a:t>
            </a:r>
            <a:r>
              <a:rPr lang="en-US" altLang="zh-CN" baseline="30000" dirty="0">
                <a:solidFill>
                  <a:srgbClr val="000000"/>
                </a:solidFill>
                <a:latin typeface="Segoe UI"/>
              </a:rPr>
              <a:t>[2]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RL-GAN-Net</a:t>
            </a:r>
            <a:r>
              <a:rPr lang="en-US" altLang="zh-CN" baseline="30000" dirty="0">
                <a:solidFill>
                  <a:srgbClr val="000000"/>
                </a:solidFill>
                <a:latin typeface="Segoe UI"/>
              </a:rPr>
              <a:t>[3]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Problems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learning the 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general character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of a genus/category but 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not the local details 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of a specific object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may change the position of known points: genus-wise distortions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Introduction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7E1281-E098-43F2-AC7F-CCD9E708D0F8}"/>
              </a:ext>
            </a:extLst>
          </p:cNvPr>
          <p:cNvSpPr/>
          <p:nvPr/>
        </p:nvSpPr>
        <p:spPr>
          <a:xfrm>
            <a:off x="597627" y="5625018"/>
            <a:ext cx="102876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NimbusRomNo9L-Regu"/>
              </a:rPr>
              <a:t>[1] Panos Achlioptas, Olga Diamanti, Ioannis Mitliagkas, </a:t>
            </a:r>
            <a:r>
              <a:rPr lang="en-US" altLang="zh-CN" sz="1400" dirty="0">
                <a:latin typeface="NimbusRomNo9L-Regu"/>
              </a:rPr>
              <a:t>and Leonidas J </a:t>
            </a:r>
            <a:r>
              <a:rPr lang="en-US" altLang="zh-CN" sz="1400" dirty="0" err="1">
                <a:latin typeface="NimbusRomNo9L-Regu"/>
              </a:rPr>
              <a:t>Guibas</a:t>
            </a:r>
            <a:r>
              <a:rPr lang="en-US" altLang="zh-CN" sz="1400" dirty="0">
                <a:latin typeface="NimbusRomNo9L-Regu"/>
              </a:rPr>
              <a:t>. Learning representations and generative models for 3D point clouds. </a:t>
            </a:r>
            <a:r>
              <a:rPr lang="en-US" altLang="zh-CN" sz="1400" dirty="0">
                <a:latin typeface="NimbusRomNo9L-ReguItal"/>
              </a:rPr>
              <a:t>ICML</a:t>
            </a:r>
            <a:r>
              <a:rPr lang="en-US" altLang="zh-CN" sz="1400" dirty="0">
                <a:latin typeface="NimbusRomNo9L-Regu"/>
              </a:rPr>
              <a:t>, 2018.</a:t>
            </a:r>
          </a:p>
          <a:p>
            <a:r>
              <a:rPr lang="en-US" altLang="zh-CN" sz="1400" dirty="0">
                <a:latin typeface="NimbusRomNo9L-Regu"/>
              </a:rPr>
              <a:t>[2] </a:t>
            </a:r>
            <a:r>
              <a:rPr lang="en-US" altLang="zh-CN" sz="1400" dirty="0" err="1">
                <a:latin typeface="NimbusRomNo9L-Regu"/>
              </a:rPr>
              <a:t>Wentao</a:t>
            </a:r>
            <a:r>
              <a:rPr lang="en-US" altLang="zh-CN" sz="1400" dirty="0">
                <a:latin typeface="NimbusRomNo9L-Regu"/>
              </a:rPr>
              <a:t> Yuan, </a:t>
            </a:r>
            <a:r>
              <a:rPr lang="en-US" altLang="zh-CN" sz="1400" dirty="0" err="1">
                <a:latin typeface="NimbusRomNo9L-Regu"/>
              </a:rPr>
              <a:t>Tejas</a:t>
            </a:r>
            <a:r>
              <a:rPr lang="en-US" altLang="zh-CN" sz="1400" dirty="0">
                <a:latin typeface="NimbusRomNo9L-Regu"/>
              </a:rPr>
              <a:t> </a:t>
            </a:r>
            <a:r>
              <a:rPr lang="en-US" altLang="zh-CN" sz="1400" dirty="0" err="1">
                <a:latin typeface="NimbusRomNo9L-Regu"/>
              </a:rPr>
              <a:t>Khot</a:t>
            </a:r>
            <a:r>
              <a:rPr lang="en-US" altLang="zh-CN" sz="1400" dirty="0">
                <a:latin typeface="NimbusRomNo9L-Regu"/>
              </a:rPr>
              <a:t>, David Held, Christoph Mertz, and Martial Hebert. PCN: Point completion network. 3DV, 2018.</a:t>
            </a:r>
          </a:p>
          <a:p>
            <a:r>
              <a:rPr lang="en-US" altLang="zh-CN" sz="1400" dirty="0">
                <a:latin typeface="NimbusRomNo9L-Regu"/>
              </a:rPr>
              <a:t>[3] Muhammad Sarmad, </a:t>
            </a:r>
            <a:r>
              <a:rPr lang="en-US" altLang="zh-CN" sz="1400" dirty="0" err="1">
                <a:latin typeface="NimbusRomNo9L-Regu"/>
              </a:rPr>
              <a:t>Hyunjoo</a:t>
            </a:r>
            <a:r>
              <a:rPr lang="en-US" altLang="zh-CN" sz="1400" dirty="0">
                <a:latin typeface="NimbusRomNo9L-Regu"/>
              </a:rPr>
              <a:t> Lee, and Young Min Kim. RL-GAN-Net: A reinforcement learning agent controlled GAN network for real-time point cloud shape completion. CVPR, 2019.</a:t>
            </a:r>
          </a:p>
          <a:p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D28E45-1AB9-49B1-9F61-C03331AB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17" y="1253611"/>
            <a:ext cx="960203" cy="1066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E306D9-C801-4180-9A1D-120F5BA81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637" y="1253611"/>
            <a:ext cx="830652" cy="11507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5AA296-826D-4920-BC86-899ACDA19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195" y="655389"/>
            <a:ext cx="792549" cy="234716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AA9C776-FA56-4ACF-BE3A-A953220C1AE6}"/>
              </a:ext>
            </a:extLst>
          </p:cNvPr>
          <p:cNvSpPr/>
          <p:nvPr/>
        </p:nvSpPr>
        <p:spPr>
          <a:xfrm>
            <a:off x="5536983" y="556459"/>
            <a:ext cx="861837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input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0575E5-4A26-4248-922E-951A335F867E}"/>
              </a:ext>
            </a:extLst>
          </p:cNvPr>
          <p:cNvSpPr/>
          <p:nvPr/>
        </p:nvSpPr>
        <p:spPr>
          <a:xfrm>
            <a:off x="9383200" y="586219"/>
            <a:ext cx="861837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GT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4BEE0B-2C7B-4452-9510-73D5B652013C}"/>
              </a:ext>
            </a:extLst>
          </p:cNvPr>
          <p:cNvSpPr/>
          <p:nvPr/>
        </p:nvSpPr>
        <p:spPr>
          <a:xfrm>
            <a:off x="6700794" y="1000149"/>
            <a:ext cx="861837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L-GAN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D49DD6-F61D-413E-A4CC-0AB80907150E}"/>
              </a:ext>
            </a:extLst>
          </p:cNvPr>
          <p:cNvSpPr/>
          <p:nvPr/>
        </p:nvSpPr>
        <p:spPr>
          <a:xfrm>
            <a:off x="6848358" y="1970555"/>
            <a:ext cx="861837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PCN</a:t>
            </a:r>
          </a:p>
        </p:txBody>
      </p:sp>
    </p:spTree>
    <p:extLst>
      <p:ext uri="{BB962C8B-B14F-4D97-AF65-F5344CB8AC3E}">
        <p14:creationId xmlns:p14="http://schemas.microsoft.com/office/powerpoint/2010/main" val="347780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379656" y="929951"/>
            <a:ext cx="12039171" cy="668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PF-Net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：</a:t>
            </a:r>
            <a:endParaRPr lang="en-US" altLang="zh-CN" b="1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Only output the missing part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retains the geometric features of the original point cloud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focus on perceiving the location and structure of missing parts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Better feature extraction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Multi-Resolution Encoder(MRE): contain both local &amp; global, low-level &amp; high-level features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Tackle genus-wise distortion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： 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Point Pyramid Decoder (PPD): predict  primary,  secondary and detailed points from layers of different depth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Primary points and secondary points: serve as the skeleton center points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3 parts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：</a:t>
            </a:r>
            <a:endParaRPr lang="en-US" altLang="zh-CN" b="1" dirty="0">
              <a:solidFill>
                <a:srgbClr val="000000"/>
              </a:solidFill>
              <a:latin typeface="Segoe UI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Multi-Resolution Encoder (MRE), 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Point Pyramid Decoder (PPD)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Discriminator Network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Segoe U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474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Introduction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F98BE3-5CBF-4E5B-9E1F-0352C25B5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45" y="1154636"/>
            <a:ext cx="9312632" cy="54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41164" y="1458504"/>
            <a:ext cx="11884996" cy="2949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PF-Net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：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Feature Points Sampling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iterative farthest point sampling 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(FPS)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A: selected set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n points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 B: unselected set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m points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endParaRPr lang="en-US" altLang="zh-CN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r>
              <a:rPr lang="en-US" altLang="zh-CN" dirty="0" err="1">
                <a:solidFill>
                  <a:srgbClr val="000000"/>
                </a:solidFill>
                <a:latin typeface="Segoe UI"/>
              </a:rPr>
              <a:t>d</a:t>
            </a:r>
            <a:r>
              <a:rPr lang="en-US" altLang="zh-CN" baseline="-25000" dirty="0" err="1">
                <a:solidFill>
                  <a:srgbClr val="000000"/>
                </a:solidFill>
                <a:latin typeface="Segoe UI"/>
              </a:rPr>
              <a:t>b</a:t>
            </a:r>
            <a:r>
              <a:rPr lang="en-US" altLang="zh-CN" baseline="30000" dirty="0" err="1">
                <a:solidFill>
                  <a:srgbClr val="000000"/>
                </a:solidFill>
                <a:latin typeface="Segoe UI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: the distance between a point in B ( P</a:t>
            </a:r>
            <a:r>
              <a:rPr lang="en-US" altLang="zh-CN" baseline="-25000" dirty="0">
                <a:solidFill>
                  <a:srgbClr val="000000"/>
                </a:solidFill>
                <a:latin typeface="Segoe UI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) and </a:t>
            </a:r>
            <a:r>
              <a:rPr lang="en-US" altLang="zh-CN" dirty="0" err="1">
                <a:solidFill>
                  <a:srgbClr val="000000"/>
                </a:solidFill>
                <a:latin typeface="Segoe UI"/>
              </a:rPr>
              <a:t>i-th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point in A (  0  &lt;= I &lt;=n-1 )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r>
              <a:rPr lang="en-US" altLang="zh-CN" dirty="0" err="1">
                <a:solidFill>
                  <a:srgbClr val="000000"/>
                </a:solidFill>
                <a:latin typeface="Segoe UI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Segoe UI"/>
              </a:rPr>
              <a:t>b</a:t>
            </a:r>
            <a:r>
              <a:rPr lang="en-US" altLang="zh-CN" baseline="30000" dirty="0" err="1">
                <a:solidFill>
                  <a:srgbClr val="000000"/>
                </a:solidFill>
                <a:latin typeface="Segoe UI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 = min([d</a:t>
            </a:r>
            <a:r>
              <a:rPr lang="en-US" altLang="zh-CN" baseline="-25000" dirty="0">
                <a:solidFill>
                  <a:srgbClr val="000000"/>
                </a:solidFill>
                <a:latin typeface="Segoe UI"/>
              </a:rPr>
              <a:t>b</a:t>
            </a:r>
            <a:r>
              <a:rPr lang="en-US" altLang="zh-CN" baseline="30000" dirty="0">
                <a:solidFill>
                  <a:srgbClr val="000000"/>
                </a:solidFill>
                <a:latin typeface="Segoe UI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, d</a:t>
            </a:r>
            <a:r>
              <a:rPr lang="en-US" altLang="zh-CN" baseline="-25000" dirty="0">
                <a:solidFill>
                  <a:srgbClr val="000000"/>
                </a:solidFill>
                <a:latin typeface="Segoe UI"/>
              </a:rPr>
              <a:t>b</a:t>
            </a:r>
            <a:r>
              <a:rPr lang="en-US" altLang="zh-CN" baseline="30000" dirty="0">
                <a:solidFill>
                  <a:srgbClr val="000000"/>
                </a:solidFill>
                <a:latin typeface="Segoe UI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, … d</a:t>
            </a:r>
            <a:r>
              <a:rPr lang="en-US" altLang="zh-CN" baseline="-25000" dirty="0">
                <a:solidFill>
                  <a:srgbClr val="000000"/>
                </a:solidFill>
                <a:latin typeface="Segoe UI"/>
              </a:rPr>
              <a:t>b</a:t>
            </a:r>
            <a:r>
              <a:rPr lang="en-US" altLang="zh-CN" baseline="30000" dirty="0">
                <a:solidFill>
                  <a:srgbClr val="000000"/>
                </a:solidFill>
                <a:latin typeface="Segoe UI"/>
              </a:rPr>
              <a:t>n-1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,])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Segoe UI"/>
              </a:rPr>
              <a:t>）</a:t>
            </a:r>
            <a:r>
              <a:rPr lang="en-US" altLang="zh-CN" dirty="0" err="1">
                <a:solidFill>
                  <a:srgbClr val="000000"/>
                </a:solidFill>
                <a:latin typeface="Segoe UI"/>
              </a:rPr>
              <a:t>selected_points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 = argmax([p</a:t>
            </a:r>
            <a:r>
              <a:rPr lang="en-US" altLang="zh-CN" baseline="-25000" dirty="0">
                <a:solidFill>
                  <a:srgbClr val="000000"/>
                </a:solidFill>
                <a:latin typeface="Segoe UI"/>
              </a:rPr>
              <a:t>b</a:t>
            </a:r>
            <a:r>
              <a:rPr lang="en-US" altLang="zh-CN" baseline="30000" dirty="0">
                <a:solidFill>
                  <a:srgbClr val="000000"/>
                </a:solidFill>
                <a:latin typeface="Segoe UI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, p</a:t>
            </a:r>
            <a:r>
              <a:rPr lang="en-US" altLang="zh-CN" baseline="-25000" dirty="0">
                <a:solidFill>
                  <a:srgbClr val="000000"/>
                </a:solidFill>
                <a:latin typeface="Segoe UI"/>
              </a:rPr>
              <a:t>b</a:t>
            </a:r>
            <a:r>
              <a:rPr lang="en-US" altLang="zh-CN" baseline="30000" dirty="0">
                <a:solidFill>
                  <a:srgbClr val="000000"/>
                </a:solidFill>
                <a:latin typeface="Segoe UI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, … p</a:t>
            </a:r>
            <a:r>
              <a:rPr lang="en-US" altLang="zh-CN" baseline="-25000" dirty="0">
                <a:solidFill>
                  <a:srgbClr val="000000"/>
                </a:solidFill>
                <a:latin typeface="Segoe UI"/>
              </a:rPr>
              <a:t>b</a:t>
            </a:r>
            <a:r>
              <a:rPr lang="en-US" altLang="zh-CN" baseline="30000" dirty="0">
                <a:solidFill>
                  <a:srgbClr val="000000"/>
                </a:solidFill>
                <a:latin typeface="Segoe UI"/>
              </a:rPr>
              <a:t>m-1</a:t>
            </a:r>
            <a:r>
              <a:rPr lang="en-US" altLang="zh-CN" dirty="0">
                <a:solidFill>
                  <a:srgbClr val="000000"/>
                </a:solidFill>
                <a:latin typeface="Segoe UI"/>
              </a:rPr>
              <a:t>,])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Method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107193-B038-4B58-8ED0-123E473C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64" y="4096363"/>
            <a:ext cx="5662151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41164" y="1458504"/>
            <a:ext cx="11884996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PF-Net</a:t>
            </a:r>
            <a:r>
              <a:rPr lang="zh-CN" altLang="en-US" b="1" dirty="0">
                <a:solidFill>
                  <a:srgbClr val="000000"/>
                </a:solidFill>
                <a:latin typeface="Segoe UI"/>
              </a:rPr>
              <a:t>：</a:t>
            </a:r>
            <a:r>
              <a:rPr lang="en-US" altLang="zh-CN" b="1" dirty="0">
                <a:solidFill>
                  <a:srgbClr val="000000"/>
                </a:solidFill>
                <a:latin typeface="Segoe UI"/>
              </a:rPr>
              <a:t>Multi Resolution Encoder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Combined Multi-Layer Perception (CMLP):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Method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D0F7C1-6C85-4DB5-8E76-3F2907F0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29" y="3021491"/>
            <a:ext cx="10434542" cy="30649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19B6AF5-9576-4D1B-A1E9-5C332B6108F7}"/>
              </a:ext>
            </a:extLst>
          </p:cNvPr>
          <p:cNvSpPr/>
          <p:nvPr/>
        </p:nvSpPr>
        <p:spPr>
          <a:xfrm>
            <a:off x="878729" y="2289501"/>
            <a:ext cx="11884996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Low-level &amp; high-level features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9ED408-0F97-4259-A799-B869D500EB20}"/>
              </a:ext>
            </a:extLst>
          </p:cNvPr>
          <p:cNvSpPr/>
          <p:nvPr/>
        </p:nvSpPr>
        <p:spPr>
          <a:xfrm>
            <a:off x="4550505" y="6086468"/>
            <a:ext cx="808305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1024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D5852-BE2B-4B35-8682-8F66ACBE5F2F}"/>
              </a:ext>
            </a:extLst>
          </p:cNvPr>
          <p:cNvSpPr/>
          <p:nvPr/>
        </p:nvSpPr>
        <p:spPr>
          <a:xfrm>
            <a:off x="10019184" y="6083039"/>
            <a:ext cx="808305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1920</a:t>
            </a:r>
          </a:p>
        </p:txBody>
      </p:sp>
    </p:spTree>
    <p:extLst>
      <p:ext uri="{BB962C8B-B14F-4D97-AF65-F5344CB8AC3E}">
        <p14:creationId xmlns:p14="http://schemas.microsoft.com/office/powerpoint/2010/main" val="333862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741164" y="1458504"/>
                <a:ext cx="11884996" cy="290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000000"/>
                    </a:solidFill>
                    <a:latin typeface="Segoe UI"/>
                  </a:rPr>
                  <a:t>PF-Net</a:t>
                </a:r>
                <a:r>
                  <a:rPr lang="zh-CN" altLang="en-US" b="1" dirty="0">
                    <a:solidFill>
                      <a:srgbClr val="000000"/>
                    </a:solidFill>
                    <a:latin typeface="Segoe UI"/>
                  </a:rPr>
                  <a:t>：</a:t>
                </a:r>
                <a:r>
                  <a:rPr lang="en-US" altLang="zh-CN" b="1" dirty="0">
                    <a:solidFill>
                      <a:srgbClr val="000000"/>
                    </a:solidFill>
                    <a:latin typeface="Segoe UI"/>
                  </a:rPr>
                  <a:t>Multi Resolution Encoder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Segoe UI"/>
                  </a:rPr>
                  <a:t>Combined Multi-Layer Perception (CMLP): 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000000"/>
                  </a:solidFill>
                  <a:latin typeface="Segoe UI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Segoe UI"/>
                  </a:rPr>
                  <a:t>Input size: N×3</a:t>
                </a:r>
                <a:r>
                  <a:rPr lang="zh-CN" altLang="en-US" dirty="0">
                    <a:solidFill>
                      <a:srgbClr val="000000"/>
                    </a:solidFill>
                    <a:latin typeface="Segoe UI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Segoe UI"/>
                  </a:rPr>
                  <a:t>3</a:t>
                </a:r>
                <a:r>
                  <a:rPr lang="zh-CN" altLang="en-US" dirty="0">
                    <a:solidFill>
                      <a:srgbClr val="000000"/>
                    </a:solidFill>
                    <a:latin typeface="Segoe UI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Segoe UI"/>
                  </a:rPr>
                  <a:t>3   (FPS)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Segoe UI"/>
                  </a:rPr>
                  <a:t>Output : 1920×3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Segoe UI"/>
                  </a:rPr>
                  <a:t>MLP[3-1]</a:t>
                </a: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4" y="1458504"/>
                <a:ext cx="11884996" cy="2902013"/>
              </a:xfrm>
              <a:prstGeom prst="rect">
                <a:avLst/>
              </a:prstGeom>
              <a:blipFill>
                <a:blip r:embed="rId3"/>
                <a:stretch>
                  <a:fillRect l="-462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05C6-A07C-497B-B1B7-14FCE26EE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64" y="540484"/>
            <a:ext cx="3303395" cy="389467"/>
          </a:xfrm>
        </p:spPr>
        <p:txBody>
          <a:bodyPr/>
          <a:lstStyle/>
          <a:p>
            <a:r>
              <a:rPr lang="en-US" altLang="zh-CN" sz="2000" dirty="0"/>
              <a:t>Method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B6AF5-9576-4D1B-A1E9-5C332B6108F7}"/>
              </a:ext>
            </a:extLst>
          </p:cNvPr>
          <p:cNvSpPr/>
          <p:nvPr/>
        </p:nvSpPr>
        <p:spPr>
          <a:xfrm>
            <a:off x="878729" y="2289501"/>
            <a:ext cx="11884996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Segoe UI"/>
              </a:rPr>
              <a:t>Local &amp; global features:</a:t>
            </a:r>
          </a:p>
        </p:txBody>
      </p:sp>
    </p:spTree>
    <p:extLst>
      <p:ext uri="{BB962C8B-B14F-4D97-AF65-F5344CB8AC3E}">
        <p14:creationId xmlns:p14="http://schemas.microsoft.com/office/powerpoint/2010/main" val="238723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</TotalTime>
  <Words>1019</Words>
  <Application>Microsoft Office PowerPoint</Application>
  <PresentationFormat>宽屏</PresentationFormat>
  <Paragraphs>151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NimbusRomNo9L-Regu</vt:lpstr>
      <vt:lpstr>NimbusRomNo9L-ReguItal</vt:lpstr>
      <vt:lpstr>等线</vt:lpstr>
      <vt:lpstr>Microsoft YaHei</vt:lpstr>
      <vt:lpstr>Microsoft YaHei</vt:lpstr>
      <vt:lpstr>Arial</vt:lpstr>
      <vt:lpstr>Cambria Math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钱 浩</cp:lastModifiedBy>
  <cp:revision>97</cp:revision>
  <dcterms:created xsi:type="dcterms:W3CDTF">2015-08-18T02:51:41Z</dcterms:created>
  <dcterms:modified xsi:type="dcterms:W3CDTF">2020-05-20T16:05:53Z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